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62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3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CC0000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5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DA9194-7680-409D-9BD9-58B64815A1E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14F361-321D-41B1-BB25-0BCBA991DF80}">
      <dgm:prSet phldrT="[Текст]" custT="1"/>
      <dgm:spPr/>
      <dgm:t>
        <a:bodyPr/>
        <a:lstStyle/>
        <a:p>
          <a:r>
            <a:rPr lang="en-US" sz="2400" b="1" dirty="0" smtClean="0">
              <a:solidFill>
                <a:srgbClr val="CC0000"/>
              </a:solidFill>
              <a:latin typeface="Century Schoolbook" pitchFamily="18" charset="0"/>
            </a:rPr>
            <a:t>II </a:t>
          </a:r>
          <a:r>
            <a:rPr lang="ru-RU" sz="2400" b="1" dirty="0" smtClean="0">
              <a:solidFill>
                <a:srgbClr val="CC0000"/>
              </a:solidFill>
              <a:latin typeface="Century Schoolbook" pitchFamily="18" charset="0"/>
            </a:rPr>
            <a:t>вариант</a:t>
          </a:r>
          <a:endParaRPr lang="ru-RU" sz="2400" b="1" dirty="0">
            <a:solidFill>
              <a:srgbClr val="CC0000"/>
            </a:solidFill>
            <a:latin typeface="Century Schoolbook" pitchFamily="18" charset="0"/>
          </a:endParaRPr>
        </a:p>
      </dgm:t>
    </dgm:pt>
    <dgm:pt modelId="{6488FE14-4644-49D4-91E9-6110CB32A928}" type="parTrans" cxnId="{13C86EB6-F570-4627-B6FD-38D6D66841DB}">
      <dgm:prSet/>
      <dgm:spPr/>
      <dgm:t>
        <a:bodyPr/>
        <a:lstStyle/>
        <a:p>
          <a:endParaRPr lang="ru-RU"/>
        </a:p>
      </dgm:t>
    </dgm:pt>
    <dgm:pt modelId="{E456F98C-0AFA-495B-B3F2-8FCCA384DFDB}" type="sibTrans" cxnId="{13C86EB6-F570-4627-B6FD-38D6D66841DB}">
      <dgm:prSet/>
      <dgm:spPr/>
      <dgm:t>
        <a:bodyPr/>
        <a:lstStyle/>
        <a:p>
          <a:endParaRPr lang="ru-RU"/>
        </a:p>
      </dgm:t>
    </dgm:pt>
    <dgm:pt modelId="{A1985481-B413-4178-B188-9A5A3E323B6C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rgbClr val="003300"/>
              </a:solidFill>
              <a:latin typeface="Century Schoolbook" pitchFamily="18" charset="0"/>
            </a:rPr>
            <a:t>2)  2</a:t>
          </a:r>
          <a:endParaRPr lang="ru-RU" sz="2400" b="1" dirty="0">
            <a:solidFill>
              <a:srgbClr val="003300"/>
            </a:solidFill>
            <a:latin typeface="Century Schoolbook" pitchFamily="18" charset="0"/>
          </a:endParaRPr>
        </a:p>
      </dgm:t>
    </dgm:pt>
    <dgm:pt modelId="{BC2ADAB5-6C82-4486-9D99-AA034C61C6B9}" type="parTrans" cxnId="{874F7014-4A05-4F7E-A438-63319B344325}">
      <dgm:prSet/>
      <dgm:spPr/>
      <dgm:t>
        <a:bodyPr/>
        <a:lstStyle/>
        <a:p>
          <a:endParaRPr lang="ru-RU"/>
        </a:p>
      </dgm:t>
    </dgm:pt>
    <dgm:pt modelId="{14575A76-1D08-4A72-A22C-4E9AB9DC3F61}" type="sibTrans" cxnId="{874F7014-4A05-4F7E-A438-63319B344325}">
      <dgm:prSet/>
      <dgm:spPr/>
      <dgm:t>
        <a:bodyPr/>
        <a:lstStyle/>
        <a:p>
          <a:endParaRPr lang="ru-RU"/>
        </a:p>
      </dgm:t>
    </dgm:pt>
    <dgm:pt modelId="{66BAE3CD-70EC-4A71-AE8B-BDF3CE7CBFD8}">
      <dgm:prSet phldrT="[Текст]"/>
      <dgm:spPr/>
      <dgm:t>
        <a:bodyPr/>
        <a:lstStyle/>
        <a:p>
          <a:endParaRPr lang="ru-RU" dirty="0"/>
        </a:p>
      </dgm:t>
    </dgm:pt>
    <dgm:pt modelId="{E7FC1954-AC4C-43DB-9DC3-4B57C301216F}" type="parTrans" cxnId="{EAAD91A1-20E8-44AA-8CB1-E9F8F4E2C12B}">
      <dgm:prSet/>
      <dgm:spPr/>
      <dgm:t>
        <a:bodyPr/>
        <a:lstStyle/>
        <a:p>
          <a:endParaRPr lang="ru-RU"/>
        </a:p>
      </dgm:t>
    </dgm:pt>
    <dgm:pt modelId="{8FAF0D60-F91B-4A84-9B83-11567097BDBD}" type="sibTrans" cxnId="{EAAD91A1-20E8-44AA-8CB1-E9F8F4E2C12B}">
      <dgm:prSet/>
      <dgm:spPr/>
      <dgm:t>
        <a:bodyPr/>
        <a:lstStyle/>
        <a:p>
          <a:endParaRPr lang="ru-RU"/>
        </a:p>
      </dgm:t>
    </dgm:pt>
    <dgm:pt modelId="{80626C1C-83B3-4EC6-8F90-109A8D084213}">
      <dgm:prSet phldrT="[Текст]"/>
      <dgm:spPr/>
      <dgm:t>
        <a:bodyPr/>
        <a:lstStyle/>
        <a:p>
          <a:endParaRPr lang="ru-RU" dirty="0"/>
        </a:p>
      </dgm:t>
    </dgm:pt>
    <dgm:pt modelId="{71DEFA4F-E6D0-426B-A945-57C6C58D606C}" type="sibTrans" cxnId="{408F04F8-0495-45CD-8742-EEE1F4CC68E7}">
      <dgm:prSet/>
      <dgm:spPr/>
      <dgm:t>
        <a:bodyPr/>
        <a:lstStyle/>
        <a:p>
          <a:endParaRPr lang="ru-RU"/>
        </a:p>
      </dgm:t>
    </dgm:pt>
    <dgm:pt modelId="{7B19318A-1087-43E2-805A-3C43D780F389}" type="parTrans" cxnId="{408F04F8-0495-45CD-8742-EEE1F4CC68E7}">
      <dgm:prSet/>
      <dgm:spPr/>
      <dgm:t>
        <a:bodyPr/>
        <a:lstStyle/>
        <a:p>
          <a:endParaRPr lang="ru-RU"/>
        </a:p>
      </dgm:t>
    </dgm:pt>
    <dgm:pt modelId="{5D42ACB6-8C90-4F49-994E-2F7DB7B325D6}" type="pres">
      <dgm:prSet presAssocID="{3BDA9194-7680-409D-9BD9-58B64815A1E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8A2986B-9AB6-4286-886B-77A39759038A}" type="pres">
      <dgm:prSet presAssocID="{3BDA9194-7680-409D-9BD9-58B64815A1E8}" presName="pyramid" presStyleLbl="node1" presStyleIdx="0" presStyleCnt="1"/>
      <dgm:spPr/>
    </dgm:pt>
    <dgm:pt modelId="{DC4F580C-E008-49DA-B21D-2F20141F0514}" type="pres">
      <dgm:prSet presAssocID="{3BDA9194-7680-409D-9BD9-58B64815A1E8}" presName="theList" presStyleCnt="0"/>
      <dgm:spPr/>
    </dgm:pt>
    <dgm:pt modelId="{0240E539-D55F-49A9-ABC5-C054C52C81EA}" type="pres">
      <dgm:prSet presAssocID="{A514F361-321D-41B1-BB25-0BCBA991DF80}" presName="aNode" presStyleLbl="fgAcc1" presStyleIdx="0" presStyleCnt="4" custLinFactY="-9195" custLinFactNeighborX="88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C742D-C9B7-40AC-8CA5-98CAB467D917}" type="pres">
      <dgm:prSet presAssocID="{A514F361-321D-41B1-BB25-0BCBA991DF80}" presName="aSpace" presStyleCnt="0"/>
      <dgm:spPr/>
    </dgm:pt>
    <dgm:pt modelId="{3C099161-C447-4B38-BB3A-6C29C35C3F3E}" type="pres">
      <dgm:prSet presAssocID="{A1985481-B413-4178-B188-9A5A3E323B6C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5544-4BA5-43A5-867C-8568613E8461}" type="pres">
      <dgm:prSet presAssocID="{A1985481-B413-4178-B188-9A5A3E323B6C}" presName="aSpace" presStyleCnt="0"/>
      <dgm:spPr/>
    </dgm:pt>
    <dgm:pt modelId="{64337441-5680-4097-B115-6D0E1F21AA94}" type="pres">
      <dgm:prSet presAssocID="{66BAE3CD-70EC-4A71-AE8B-BDF3CE7CBFD8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ADF65-098A-4ADF-A617-49371DD236B6}" type="pres">
      <dgm:prSet presAssocID="{66BAE3CD-70EC-4A71-AE8B-BDF3CE7CBFD8}" presName="aSpace" presStyleCnt="0"/>
      <dgm:spPr/>
    </dgm:pt>
    <dgm:pt modelId="{B9EA0480-F4F6-435C-84FC-6EEB0BDB4F4F}" type="pres">
      <dgm:prSet presAssocID="{80626C1C-83B3-4EC6-8F90-109A8D084213}" presName="aNode" presStyleLbl="fgAcc1" presStyleIdx="3" presStyleCnt="4" custLinFactNeighborX="-1081" custLinFactNeighborY="33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05CA0-C65F-46D9-96BD-D09CBA2C4225}" type="pres">
      <dgm:prSet presAssocID="{80626C1C-83B3-4EC6-8F90-109A8D084213}" presName="aSpace" presStyleCnt="0"/>
      <dgm:spPr/>
    </dgm:pt>
  </dgm:ptLst>
  <dgm:cxnLst>
    <dgm:cxn modelId="{5AE66159-671E-4FA9-A925-99F3656C60B1}" type="presOf" srcId="{80626C1C-83B3-4EC6-8F90-109A8D084213}" destId="{B9EA0480-F4F6-435C-84FC-6EEB0BDB4F4F}" srcOrd="0" destOrd="0" presId="urn:microsoft.com/office/officeart/2005/8/layout/pyramid2"/>
    <dgm:cxn modelId="{6FF6646B-8E65-49F1-8CB7-5AB51738ACE5}" type="presOf" srcId="{3BDA9194-7680-409D-9BD9-58B64815A1E8}" destId="{5D42ACB6-8C90-4F49-994E-2F7DB7B325D6}" srcOrd="0" destOrd="0" presId="urn:microsoft.com/office/officeart/2005/8/layout/pyramid2"/>
    <dgm:cxn modelId="{EAAD91A1-20E8-44AA-8CB1-E9F8F4E2C12B}" srcId="{3BDA9194-7680-409D-9BD9-58B64815A1E8}" destId="{66BAE3CD-70EC-4A71-AE8B-BDF3CE7CBFD8}" srcOrd="2" destOrd="0" parTransId="{E7FC1954-AC4C-43DB-9DC3-4B57C301216F}" sibTransId="{8FAF0D60-F91B-4A84-9B83-11567097BDBD}"/>
    <dgm:cxn modelId="{F97F4399-9296-437E-903E-298B5CD74746}" type="presOf" srcId="{A1985481-B413-4178-B188-9A5A3E323B6C}" destId="{3C099161-C447-4B38-BB3A-6C29C35C3F3E}" srcOrd="0" destOrd="0" presId="urn:microsoft.com/office/officeart/2005/8/layout/pyramid2"/>
    <dgm:cxn modelId="{408F04F8-0495-45CD-8742-EEE1F4CC68E7}" srcId="{3BDA9194-7680-409D-9BD9-58B64815A1E8}" destId="{80626C1C-83B3-4EC6-8F90-109A8D084213}" srcOrd="3" destOrd="0" parTransId="{7B19318A-1087-43E2-805A-3C43D780F389}" sibTransId="{71DEFA4F-E6D0-426B-A945-57C6C58D606C}"/>
    <dgm:cxn modelId="{D79D2E9E-6BA3-4883-9D5B-D07F23E0339E}" type="presOf" srcId="{A514F361-321D-41B1-BB25-0BCBA991DF80}" destId="{0240E539-D55F-49A9-ABC5-C054C52C81EA}" srcOrd="0" destOrd="0" presId="urn:microsoft.com/office/officeart/2005/8/layout/pyramid2"/>
    <dgm:cxn modelId="{6379C2CD-5428-41B1-95A4-D36FC667E547}" type="presOf" srcId="{66BAE3CD-70EC-4A71-AE8B-BDF3CE7CBFD8}" destId="{64337441-5680-4097-B115-6D0E1F21AA94}" srcOrd="0" destOrd="0" presId="urn:microsoft.com/office/officeart/2005/8/layout/pyramid2"/>
    <dgm:cxn modelId="{13C86EB6-F570-4627-B6FD-38D6D66841DB}" srcId="{3BDA9194-7680-409D-9BD9-58B64815A1E8}" destId="{A514F361-321D-41B1-BB25-0BCBA991DF80}" srcOrd="0" destOrd="0" parTransId="{6488FE14-4644-49D4-91E9-6110CB32A928}" sibTransId="{E456F98C-0AFA-495B-B3F2-8FCCA384DFDB}"/>
    <dgm:cxn modelId="{874F7014-4A05-4F7E-A438-63319B344325}" srcId="{3BDA9194-7680-409D-9BD9-58B64815A1E8}" destId="{A1985481-B413-4178-B188-9A5A3E323B6C}" srcOrd="1" destOrd="0" parTransId="{BC2ADAB5-6C82-4486-9D99-AA034C61C6B9}" sibTransId="{14575A76-1D08-4A72-A22C-4E9AB9DC3F61}"/>
    <dgm:cxn modelId="{26312B1B-F955-46D2-BE54-073DBA847FD7}" type="presParOf" srcId="{5D42ACB6-8C90-4F49-994E-2F7DB7B325D6}" destId="{28A2986B-9AB6-4286-886B-77A39759038A}" srcOrd="0" destOrd="0" presId="urn:microsoft.com/office/officeart/2005/8/layout/pyramid2"/>
    <dgm:cxn modelId="{FC262EF5-BB1F-48A2-9DE1-EBD1FA2938C0}" type="presParOf" srcId="{5D42ACB6-8C90-4F49-994E-2F7DB7B325D6}" destId="{DC4F580C-E008-49DA-B21D-2F20141F0514}" srcOrd="1" destOrd="0" presId="urn:microsoft.com/office/officeart/2005/8/layout/pyramid2"/>
    <dgm:cxn modelId="{7A000FDA-C2A8-4DDF-A123-F8F648F2570E}" type="presParOf" srcId="{DC4F580C-E008-49DA-B21D-2F20141F0514}" destId="{0240E539-D55F-49A9-ABC5-C054C52C81EA}" srcOrd="0" destOrd="0" presId="urn:microsoft.com/office/officeart/2005/8/layout/pyramid2"/>
    <dgm:cxn modelId="{D0839B57-529D-4C04-9395-CC76BBB6A237}" type="presParOf" srcId="{DC4F580C-E008-49DA-B21D-2F20141F0514}" destId="{41FC742D-C9B7-40AC-8CA5-98CAB467D917}" srcOrd="1" destOrd="0" presId="urn:microsoft.com/office/officeart/2005/8/layout/pyramid2"/>
    <dgm:cxn modelId="{C673549B-69C7-4B3D-B56F-7B873165E809}" type="presParOf" srcId="{DC4F580C-E008-49DA-B21D-2F20141F0514}" destId="{3C099161-C447-4B38-BB3A-6C29C35C3F3E}" srcOrd="2" destOrd="0" presId="urn:microsoft.com/office/officeart/2005/8/layout/pyramid2"/>
    <dgm:cxn modelId="{8A3805C2-370E-4A25-A9E4-B28D0E559772}" type="presParOf" srcId="{DC4F580C-E008-49DA-B21D-2F20141F0514}" destId="{1FCD5544-4BA5-43A5-867C-8568613E8461}" srcOrd="3" destOrd="0" presId="urn:microsoft.com/office/officeart/2005/8/layout/pyramid2"/>
    <dgm:cxn modelId="{1D7BA784-CEA2-48B8-B2D1-8F23D20105EF}" type="presParOf" srcId="{DC4F580C-E008-49DA-B21D-2F20141F0514}" destId="{64337441-5680-4097-B115-6D0E1F21AA94}" srcOrd="4" destOrd="0" presId="urn:microsoft.com/office/officeart/2005/8/layout/pyramid2"/>
    <dgm:cxn modelId="{9D88367C-1F15-4C15-A746-7FBD9C56CA1D}" type="presParOf" srcId="{DC4F580C-E008-49DA-B21D-2F20141F0514}" destId="{A10ADF65-098A-4ADF-A617-49371DD236B6}" srcOrd="5" destOrd="0" presId="urn:microsoft.com/office/officeart/2005/8/layout/pyramid2"/>
    <dgm:cxn modelId="{B115C542-8BC7-474E-ACE9-BDDE9546D2CD}" type="presParOf" srcId="{DC4F580C-E008-49DA-B21D-2F20141F0514}" destId="{B9EA0480-F4F6-435C-84FC-6EEB0BDB4F4F}" srcOrd="6" destOrd="0" presId="urn:microsoft.com/office/officeart/2005/8/layout/pyramid2"/>
    <dgm:cxn modelId="{F74A0B75-CC86-4AB6-8AF0-41E441A46426}" type="presParOf" srcId="{DC4F580C-E008-49DA-B21D-2F20141F0514}" destId="{3BB05CA0-C65F-46D9-96BD-D09CBA2C422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63F1-4E88-4C6F-B003-3BE72BFA1D0A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E7DB8-5BC6-4C59-9324-35DB1B070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428604"/>
            <a:ext cx="871543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– соревнование</a:t>
            </a:r>
          </a:p>
          <a:p>
            <a:pPr algn="ctr"/>
            <a:r>
              <a:rPr lang="ru-RU" sz="44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44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теме: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«Простейшие 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тригонометрические уравнения»</a:t>
            </a:r>
            <a:endParaRPr lang="ru-RU" sz="44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66" y="5000636"/>
            <a:ext cx="75248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i="1" dirty="0" smtClean="0">
                <a:ln w="11430"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“</a:t>
            </a:r>
            <a:r>
              <a:rPr lang="ru-RU" sz="2000" b="1" i="1" dirty="0" smtClean="0">
                <a:ln w="11430"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Как можно познать себя? Только путём действия, </a:t>
            </a:r>
          </a:p>
          <a:p>
            <a:pPr algn="r"/>
            <a:r>
              <a:rPr lang="ru-RU" sz="2000" b="1" i="1" dirty="0" smtClean="0">
                <a:ln w="11430"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но никогда – путём созерцания</a:t>
            </a:r>
            <a:r>
              <a:rPr lang="en-US" sz="2000" b="1" i="1" dirty="0" smtClean="0">
                <a:ln w="11430"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”.</a:t>
            </a:r>
            <a:endParaRPr lang="ru-RU" sz="2000" b="1" i="1" dirty="0" smtClean="0">
              <a:ln w="11430">
                <a:solidFill>
                  <a:srgbClr val="003300"/>
                </a:solidFill>
              </a:ln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Schoolbook" pitchFamily="18" charset="0"/>
            </a:endParaRPr>
          </a:p>
          <a:p>
            <a:pPr algn="r"/>
            <a:r>
              <a:rPr lang="ru-RU" sz="2000" b="1" i="1" dirty="0" smtClean="0">
                <a:ln w="11430"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 </a:t>
            </a:r>
          </a:p>
          <a:p>
            <a:pPr algn="r"/>
            <a:r>
              <a:rPr lang="ru-RU" sz="2000" b="1" i="1" dirty="0" smtClean="0">
                <a:ln w="11430">
                  <a:solidFill>
                    <a:srgbClr val="003300"/>
                  </a:solidFill>
                </a:ln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И. В. Гёте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02" y="3571876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3300"/>
                </a:solidFill>
                <a:latin typeface="Century Schoolbook" pitchFamily="18" charset="0"/>
              </a:rPr>
              <a:t>Преподаватель математики ГПОО ТО</a:t>
            </a:r>
          </a:p>
          <a:p>
            <a:pPr algn="r"/>
            <a:r>
              <a:rPr lang="ru-RU" i="1" dirty="0" smtClean="0">
                <a:solidFill>
                  <a:srgbClr val="003300"/>
                </a:solidFill>
                <a:latin typeface="Century Schoolbook" pitchFamily="18" charset="0"/>
              </a:rPr>
              <a:t>«Техникум железнодорожного транспорта»</a:t>
            </a:r>
          </a:p>
          <a:p>
            <a:pPr algn="r"/>
            <a:r>
              <a:rPr lang="ru-RU" i="1" dirty="0" smtClean="0">
                <a:solidFill>
                  <a:srgbClr val="003300"/>
                </a:solidFill>
                <a:latin typeface="Century Schoolbook" pitchFamily="18" charset="0"/>
              </a:rPr>
              <a:t>Афанасьева Оксана Викторовна</a:t>
            </a:r>
            <a:endParaRPr lang="ru-RU" i="1" dirty="0">
              <a:solidFill>
                <a:srgbClr val="0033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867" y="3679033"/>
            <a:ext cx="3929884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286910" y="4356900"/>
            <a:ext cx="2571768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</a:t>
            </a:r>
            <a:r>
              <a:rPr lang="en-US" sz="3200" b="1" dirty="0" smtClean="0">
                <a:solidFill>
                  <a:srgbClr val="CC0000"/>
                </a:solidFill>
                <a:latin typeface="Century Schoolbook" pitchFamily="18" charset="0"/>
              </a:rPr>
              <a:t>6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3500438"/>
            <a:ext cx="2961645" cy="1683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 smtClean="0">
                <a:latin typeface="Century Schoolbook" pitchFamily="18" charset="0"/>
              </a:rPr>
              <a:t>Как преобразовать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err="1" smtClean="0">
                <a:latin typeface="Century Schoolbook" pitchFamily="18" charset="0"/>
              </a:rPr>
              <a:t>arccos</a:t>
            </a:r>
            <a:r>
              <a:rPr lang="ru-RU" sz="2400" b="1" i="1" dirty="0" smtClean="0">
                <a:latin typeface="Century Schoolbook" pitchFamily="18" charset="0"/>
              </a:rPr>
              <a:t>(- </a:t>
            </a:r>
            <a:r>
              <a:rPr lang="en-US" sz="2400" b="1" i="1" dirty="0" smtClean="0">
                <a:latin typeface="Century Schoolbook" pitchFamily="18" charset="0"/>
              </a:rPr>
              <a:t>a</a:t>
            </a:r>
            <a:r>
              <a:rPr lang="ru-RU" sz="2400" b="1" i="1" dirty="0" smtClean="0">
                <a:latin typeface="Century Schoolbook" pitchFamily="18" charset="0"/>
              </a:rPr>
              <a:t>)?</a:t>
            </a:r>
            <a:endParaRPr lang="ru-RU" sz="2400" b="1" dirty="0">
              <a:latin typeface="Century Schoolbook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3500438"/>
            <a:ext cx="3143272" cy="1683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Как преобразовать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err="1" smtClean="0">
                <a:latin typeface="Century Schoolbook" pitchFamily="18" charset="0"/>
                <a:ea typeface="Times New Roman" pitchFamily="18" charset="0"/>
              </a:rPr>
              <a:t>arcsin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(- 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a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)?</a:t>
            </a:r>
            <a:endParaRPr lang="ru-RU" sz="2400" b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2414582" cy="2281238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В каком интервале находится </a:t>
            </a:r>
            <a:endParaRPr lang="ru-RU" sz="2400" b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arctg</a:t>
            </a:r>
            <a:r>
              <a:rPr lang="en-US" sz="2400" b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 a </a:t>
            </a:r>
            <a:r>
              <a:rPr lang="ru-RU" sz="2400" b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?</a:t>
            </a:r>
            <a:endParaRPr lang="ru-RU" sz="2400" b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867" y="3679033"/>
            <a:ext cx="3929884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286910" y="4356900"/>
            <a:ext cx="2571768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№7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43504" y="3105834"/>
            <a:ext cx="2786082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entury Schoolbook" pitchFamily="18" charset="0"/>
                <a:ea typeface="Times New Roman" pitchFamily="18" charset="0"/>
              </a:rPr>
              <a:t>В каком интервале находится </a:t>
            </a:r>
            <a:endParaRPr lang="ru-RU" sz="2400" b="1" dirty="0" smtClean="0">
              <a:latin typeface="Century Schoolbook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entury Schoolbook" pitchFamily="18" charset="0"/>
                <a:ea typeface="Times New Roman" pitchFamily="18" charset="0"/>
              </a:rPr>
              <a:t>arcctg</a:t>
            </a:r>
            <a:r>
              <a:rPr lang="en-US" sz="2400" b="1" dirty="0" smtClean="0">
                <a:latin typeface="Century Schoolbook" pitchFamily="18" charset="0"/>
                <a:ea typeface="Times New Roman" pitchFamily="18" charset="0"/>
              </a:rPr>
              <a:t> a </a:t>
            </a:r>
            <a:r>
              <a:rPr lang="ru-RU" sz="2400" b="1" dirty="0" smtClean="0">
                <a:latin typeface="Century Schoolbook" pitchFamily="18" charset="0"/>
                <a:ea typeface="Times New Roman" pitchFamily="18" charset="0"/>
              </a:rPr>
              <a:t>?</a:t>
            </a:r>
            <a:endParaRPr lang="ru-RU" sz="2400" b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143248"/>
            <a:ext cx="3929090" cy="2495552"/>
          </a:xfrm>
        </p:spPr>
        <p:txBody>
          <a:bodyPr>
            <a:no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r>
              <a:rPr lang="ru-RU" sz="2400" b="1" i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Какой формулой выражается решение уравнения </a:t>
            </a:r>
            <a:endParaRPr lang="ru-RU" sz="2400" b="1" i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r>
              <a:rPr lang="ru-RU" sz="2400" b="1" i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                    ?</a:t>
            </a:r>
            <a:endParaRPr lang="ru-RU" sz="2400" b="1" i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400" b="1" dirty="0" smtClean="0">
              <a:solidFill>
                <a:srgbClr val="000000"/>
              </a:solidFill>
              <a:latin typeface="Century Schoolbook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867" y="3679033"/>
            <a:ext cx="3929884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286910" y="4356900"/>
            <a:ext cx="2571768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№8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929198"/>
            <a:ext cx="1441749" cy="428628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5720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3357562"/>
            <a:ext cx="38576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При каком значении </a:t>
            </a:r>
            <a:r>
              <a:rPr lang="ru-RU" sz="2400" b="1" i="1" dirty="0" smtClean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</a:rPr>
              <a:t>а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уравнение  </a:t>
            </a:r>
            <a:endParaRPr lang="ru-RU" sz="2400" b="1" i="1" dirty="0" smtClean="0">
              <a:latin typeface="Century Schoolbook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     имеет решение ?          </a:t>
            </a:r>
            <a:endParaRPr lang="ru-RU" sz="2400" b="1" i="1" dirty="0" smtClean="0">
              <a:latin typeface="Century Schoolbook" pitchFamily="18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071942"/>
            <a:ext cx="1285884" cy="382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3214686"/>
            <a:ext cx="3143272" cy="2214578"/>
          </a:xfrm>
        </p:spPr>
        <p:txBody>
          <a:bodyPr>
            <a:no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Каким будет решение уравнения</a:t>
            </a:r>
            <a:endParaRPr lang="ru-RU" sz="2400" b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sin x </a:t>
            </a:r>
            <a:r>
              <a:rPr lang="ru-RU" sz="2400" b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= 1 ?</a:t>
            </a:r>
            <a:endParaRPr lang="ru-RU" sz="2400" b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867" y="3679033"/>
            <a:ext cx="3929884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286910" y="4356900"/>
            <a:ext cx="2571768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№9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3214686"/>
            <a:ext cx="32861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entury Schoolbook" pitchFamily="18" charset="0"/>
                <a:ea typeface="Times New Roman" pitchFamily="18" charset="0"/>
              </a:rPr>
              <a:t>Каким будет решение уравнения</a:t>
            </a:r>
            <a:endParaRPr lang="ru-RU" sz="2400" b="1" dirty="0" smtClean="0">
              <a:latin typeface="Century Schoolbook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latin typeface="Century Schoolbook" pitchFamily="18" charset="0"/>
                <a:ea typeface="Times New Roman" pitchFamily="18" charset="0"/>
              </a:rPr>
              <a:t>cos</a:t>
            </a:r>
            <a:r>
              <a:rPr lang="en-US" sz="2400" b="1" dirty="0" smtClean="0">
                <a:latin typeface="Century Schoolbook" pitchFamily="18" charset="0"/>
                <a:ea typeface="Times New Roman" pitchFamily="18" charset="0"/>
              </a:rPr>
              <a:t> x</a:t>
            </a:r>
            <a:r>
              <a:rPr lang="ru-RU" sz="2400" b="1" dirty="0" smtClean="0">
                <a:latin typeface="Century Schoolbook" pitchFamily="18" charset="0"/>
                <a:ea typeface="Times New Roman" pitchFamily="18" charset="0"/>
              </a:rPr>
              <a:t> = 1 ?</a:t>
            </a:r>
            <a:endParaRPr lang="ru-RU" sz="2400" b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867" y="3679033"/>
            <a:ext cx="3929884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" idx="2"/>
          </p:cNvCxnSpPr>
          <p:nvPr/>
        </p:nvCxnSpPr>
        <p:spPr>
          <a:xfrm rot="5400000">
            <a:off x="3289299" y="4354511"/>
            <a:ext cx="256699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№10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3214685"/>
            <a:ext cx="3071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Каким будет решение уравнения</a:t>
            </a:r>
            <a:endParaRPr lang="ru-RU" sz="2400" b="1" i="1" dirty="0" smtClean="0">
              <a:latin typeface="Century Schoolbook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sin x 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=  -1 ?</a:t>
            </a:r>
            <a:endParaRPr lang="ru-RU" sz="2400" b="1" i="1" dirty="0" smtClean="0">
              <a:latin typeface="Century Schoolbook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214685"/>
            <a:ext cx="3143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Каким будет решение уравнения</a:t>
            </a:r>
            <a:endParaRPr lang="ru-RU" sz="2400" b="1" i="1" dirty="0" smtClean="0">
              <a:latin typeface="Century Schoolbook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en-US" sz="2400" b="1" i="1" dirty="0" err="1" smtClean="0">
                <a:latin typeface="Century Schoolbook" pitchFamily="18" charset="0"/>
                <a:ea typeface="Times New Roman" pitchFamily="18" charset="0"/>
              </a:rPr>
              <a:t>cos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 x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=  -1 ?</a:t>
            </a:r>
            <a:endParaRPr lang="ru-RU" sz="2400" b="1" i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867" y="3679033"/>
            <a:ext cx="3929884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" idx="2"/>
          </p:cNvCxnSpPr>
          <p:nvPr/>
        </p:nvCxnSpPr>
        <p:spPr>
          <a:xfrm rot="5400000">
            <a:off x="3289299" y="4354511"/>
            <a:ext cx="256699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№11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3214686"/>
            <a:ext cx="30003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Каким будет решение уравнения</a:t>
            </a:r>
            <a:endParaRPr lang="ru-RU" sz="2400" b="1" i="1" dirty="0" smtClean="0">
              <a:latin typeface="Century Schoolbook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en-US" sz="2400" b="1" i="1" dirty="0" err="1" smtClean="0">
                <a:latin typeface="Century Schoolbook" pitchFamily="18" charset="0"/>
                <a:ea typeface="Times New Roman" pitchFamily="18" charset="0"/>
              </a:rPr>
              <a:t>cos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 x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= 0 ?</a:t>
            </a:r>
            <a:endParaRPr lang="ru-RU" sz="2400" b="1" i="1" dirty="0" smtClean="0">
              <a:latin typeface="Century Schoolbook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214686"/>
            <a:ext cx="32147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Каким будет решение уравнения</a:t>
            </a:r>
            <a:endParaRPr lang="ru-RU" sz="2400" b="1" i="1" dirty="0" smtClean="0">
              <a:latin typeface="Century Schoolbook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sin x 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=  0?</a:t>
            </a:r>
            <a:endParaRPr lang="ru-RU" sz="2400" b="1" i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857232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1500174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6572272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2286048" y="3714752"/>
            <a:ext cx="571504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644364" y="3714752"/>
            <a:ext cx="5714246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71604" y="100010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1000108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1713289" y="3715149"/>
            <a:ext cx="5716628" cy="794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214678" y="0"/>
            <a:ext cx="2601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ОТВЕТЫ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1785926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1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.Нет решения</a:t>
            </a:r>
            <a:endParaRPr lang="ru-RU" dirty="0">
              <a:latin typeface="Century Schoolbook" pitchFamily="18" charset="0"/>
              <a:ea typeface="Times New Roman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7158" y="2214554"/>
            <a:ext cx="28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2.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               или </a:t>
            </a:r>
            <a:endParaRPr lang="ru-RU" dirty="0">
              <a:latin typeface="Century Schoolbook" pitchFamily="18" charset="0"/>
              <a:ea typeface="Times New Roman"/>
            </a:endParaRPr>
          </a:p>
        </p:txBody>
      </p:sp>
      <p:pic>
        <p:nvPicPr>
          <p:cNvPr id="35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285992"/>
            <a:ext cx="714380" cy="257645"/>
          </a:xfrm>
          <a:prstGeom prst="rect">
            <a:avLst/>
          </a:prstGeom>
          <a:noFill/>
        </p:spPr>
      </p:pic>
      <p:pic>
        <p:nvPicPr>
          <p:cNvPr id="36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285992"/>
            <a:ext cx="1071570" cy="264882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4357686" y="1785926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1.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Нет решения</a:t>
            </a:r>
            <a:endParaRPr lang="ru-RU" dirty="0">
              <a:latin typeface="Century Schoolbook" pitchFamily="18" charset="0"/>
              <a:ea typeface="Times New Roman"/>
            </a:endParaRPr>
          </a:p>
        </p:txBody>
      </p:sp>
      <p:pic>
        <p:nvPicPr>
          <p:cNvPr id="38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285992"/>
            <a:ext cx="1071570" cy="264882"/>
          </a:xfrm>
          <a:prstGeom prst="rect">
            <a:avLst/>
          </a:prstGeom>
          <a:noFill/>
        </p:spPr>
      </p:pic>
      <p:pic>
        <p:nvPicPr>
          <p:cNvPr id="40" name="Picture 3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285992"/>
            <a:ext cx="740357" cy="285752"/>
          </a:xfrm>
          <a:prstGeom prst="rect">
            <a:avLst/>
          </a:prstGeom>
          <a:noFill/>
        </p:spPr>
      </p:pic>
      <p:sp>
        <p:nvSpPr>
          <p:cNvPr id="41" name="Прямоугольник 40"/>
          <p:cNvSpPr/>
          <p:nvPr/>
        </p:nvSpPr>
        <p:spPr>
          <a:xfrm>
            <a:off x="4357686" y="2214554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2.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                      или </a:t>
            </a:r>
            <a:endParaRPr lang="ru-RU" dirty="0">
              <a:latin typeface="Century Schoolbook" pitchFamily="18" charset="0"/>
              <a:ea typeface="Times New Roman"/>
            </a:endParaRPr>
          </a:p>
        </p:txBody>
      </p:sp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643182"/>
            <a:ext cx="2896486" cy="285752"/>
          </a:xfrm>
          <a:prstGeom prst="rect">
            <a:avLst/>
          </a:prstGeom>
          <a:noFill/>
        </p:spPr>
      </p:pic>
      <p:sp>
        <p:nvSpPr>
          <p:cNvPr id="43" name="Прямоугольник 42"/>
          <p:cNvSpPr/>
          <p:nvPr/>
        </p:nvSpPr>
        <p:spPr>
          <a:xfrm>
            <a:off x="5143504" y="3000372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latin typeface="Century Schoolbook" pitchFamily="18" charset="0"/>
                <a:ea typeface="Times New Roman"/>
              </a:rPr>
              <a:t>На оси абсцисс (</a:t>
            </a:r>
            <a:r>
              <a:rPr lang="en-US" i="1" dirty="0" smtClean="0">
                <a:latin typeface="Century Schoolbook" pitchFamily="18" charset="0"/>
                <a:ea typeface="Times New Roman"/>
              </a:rPr>
              <a:t>Ox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)</a:t>
            </a:r>
            <a:endParaRPr lang="ru-RU" dirty="0" smtClean="0">
              <a:latin typeface="Century Schoolbook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i="1" dirty="0" smtClean="0">
                <a:latin typeface="Century Schoolbook" pitchFamily="18" charset="0"/>
                <a:ea typeface="Times New Roman"/>
              </a:rPr>
              <a:t> </a:t>
            </a:r>
            <a:endParaRPr lang="ru-RU" dirty="0">
              <a:latin typeface="Century Schoolbook" pitchFamily="18" charset="0"/>
              <a:ea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6314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C0000"/>
                </a:solidFill>
              </a:rPr>
              <a:t>3.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7158" y="3000372"/>
            <a:ext cx="371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4. 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На оси ординат (</a:t>
            </a:r>
            <a:r>
              <a:rPr lang="en-US" i="1" dirty="0" err="1" smtClean="0">
                <a:latin typeface="Century Schoolbook" pitchFamily="18" charset="0"/>
                <a:ea typeface="Times New Roman"/>
              </a:rPr>
              <a:t>Oy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)</a:t>
            </a:r>
            <a:r>
              <a:rPr lang="ru-RU" b="1" i="1" dirty="0" smtClean="0">
                <a:latin typeface="Century Schoolbook" pitchFamily="18" charset="0"/>
                <a:ea typeface="Times New Roman"/>
              </a:rPr>
              <a:t> </a:t>
            </a:r>
            <a:endParaRPr lang="ru-RU" dirty="0">
              <a:latin typeface="Century Schoolbook" pitchFamily="18" charset="0"/>
              <a:ea typeface="Times New Roman"/>
            </a:endParaRPr>
          </a:p>
        </p:txBody>
      </p:sp>
      <p:pic>
        <p:nvPicPr>
          <p:cNvPr id="26" name="Picture 3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714620"/>
            <a:ext cx="3000396" cy="281670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357158" y="3357562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5.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7158" y="2643182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3.</a:t>
            </a:r>
          </a:p>
        </p:txBody>
      </p:sp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86190"/>
            <a:ext cx="1428760" cy="305172"/>
          </a:xfrm>
          <a:prstGeom prst="rect">
            <a:avLst/>
          </a:prstGeom>
          <a:noFill/>
        </p:spPr>
      </p:pic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392450"/>
            <a:ext cx="629953" cy="322302"/>
          </a:xfrm>
          <a:prstGeom prst="rect">
            <a:avLst/>
          </a:prstGeom>
          <a:noFill/>
        </p:spPr>
      </p:pic>
      <p:pic>
        <p:nvPicPr>
          <p:cNvPr id="32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357562"/>
            <a:ext cx="785818" cy="432200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4786314" y="3857628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6.  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-</a:t>
            </a:r>
            <a:r>
              <a:rPr lang="en-US" i="1" dirty="0" err="1" smtClean="0">
                <a:latin typeface="Century Schoolbook" pitchFamily="18" charset="0"/>
                <a:ea typeface="Times New Roman"/>
              </a:rPr>
              <a:t>arcsin</a:t>
            </a:r>
            <a:r>
              <a:rPr lang="en-US" i="1" dirty="0" smtClean="0">
                <a:latin typeface="Century Schoolbook" pitchFamily="18" charset="0"/>
                <a:ea typeface="Times New Roman"/>
              </a:rPr>
              <a:t> a</a:t>
            </a:r>
            <a:endParaRPr lang="ru-RU" dirty="0">
              <a:latin typeface="Century Schoolbook" pitchFamily="18" charset="0"/>
              <a:ea typeface="Times New Roman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57686" y="34290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5.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57158" y="378619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6.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428625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7.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7158" y="4714884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8. 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357686" y="4714884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8. 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57686" y="4286256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7. 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pic>
        <p:nvPicPr>
          <p:cNvPr id="50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707204"/>
            <a:ext cx="642942" cy="288668"/>
          </a:xfrm>
          <a:prstGeom prst="rect">
            <a:avLst/>
          </a:prstGeom>
          <a:noFill/>
        </p:spPr>
      </p:pic>
      <p:sp>
        <p:nvSpPr>
          <p:cNvPr id="51" name="Прямоугольник 50"/>
          <p:cNvSpPr/>
          <p:nvPr/>
        </p:nvSpPr>
        <p:spPr>
          <a:xfrm>
            <a:off x="5357818" y="4643446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i="1" dirty="0" smtClean="0">
                <a:latin typeface="Century Schoolbook" pitchFamily="18" charset="0"/>
                <a:ea typeface="Times New Roman"/>
              </a:rPr>
              <a:t>или а – любое число</a:t>
            </a:r>
            <a:endParaRPr lang="ru-RU" dirty="0" smtClean="0">
              <a:latin typeface="Century Schoolbook" pitchFamily="18" charset="0"/>
              <a:ea typeface="Times New Roman"/>
            </a:endParaRPr>
          </a:p>
        </p:txBody>
      </p:sp>
      <p:pic>
        <p:nvPicPr>
          <p:cNvPr id="52" name="Picture 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786322"/>
            <a:ext cx="2571768" cy="287203"/>
          </a:xfrm>
          <a:prstGeom prst="rect">
            <a:avLst/>
          </a:prstGeom>
          <a:noFill/>
        </p:spPr>
      </p:pic>
      <p:pic>
        <p:nvPicPr>
          <p:cNvPr id="53" name="Picture 2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214818"/>
            <a:ext cx="755698" cy="395288"/>
          </a:xfrm>
          <a:prstGeom prst="rect">
            <a:avLst/>
          </a:prstGeom>
          <a:noFill/>
        </p:spPr>
      </p:pic>
      <p:pic>
        <p:nvPicPr>
          <p:cNvPr id="54" name="Picture 1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252917"/>
            <a:ext cx="642942" cy="314327"/>
          </a:xfrm>
          <a:prstGeom prst="rect">
            <a:avLst/>
          </a:prstGeom>
          <a:noFill/>
        </p:spPr>
      </p:pic>
      <p:sp>
        <p:nvSpPr>
          <p:cNvPr id="55" name="Прямоугольник 54"/>
          <p:cNvSpPr/>
          <p:nvPr/>
        </p:nvSpPr>
        <p:spPr>
          <a:xfrm>
            <a:off x="857224" y="521495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9.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786314" y="521495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9.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14348" y="564357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10.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643438" y="564357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10.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14348" y="6072206"/>
            <a:ext cx="569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11. 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3438" y="600076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11. </a:t>
            </a:r>
            <a:endParaRPr lang="ru-RU" dirty="0">
              <a:solidFill>
                <a:srgbClr val="CC0000"/>
              </a:solidFill>
              <a:latin typeface="Century Schoolbook" pitchFamily="18" charset="0"/>
              <a:ea typeface="Times New Roman"/>
            </a:endParaRPr>
          </a:p>
        </p:txBody>
      </p:sp>
      <p:pic>
        <p:nvPicPr>
          <p:cNvPr id="61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286388"/>
            <a:ext cx="1519890" cy="280988"/>
          </a:xfrm>
          <a:prstGeom prst="rect">
            <a:avLst/>
          </a:prstGeom>
          <a:noFill/>
        </p:spPr>
      </p:pic>
      <p:pic>
        <p:nvPicPr>
          <p:cNvPr id="62" name="Picture 2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715016"/>
            <a:ext cx="2039230" cy="285752"/>
          </a:xfrm>
          <a:prstGeom prst="rect">
            <a:avLst/>
          </a:prstGeom>
          <a:noFill/>
        </p:spPr>
      </p:pic>
      <p:pic>
        <p:nvPicPr>
          <p:cNvPr id="63" name="Picture 24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6143644"/>
            <a:ext cx="1379396" cy="280988"/>
          </a:xfrm>
          <a:prstGeom prst="rect">
            <a:avLst/>
          </a:prstGeom>
          <a:noFill/>
        </p:spPr>
      </p:pic>
      <p:pic>
        <p:nvPicPr>
          <p:cNvPr id="64" name="Picture 1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6000768"/>
            <a:ext cx="1985976" cy="413745"/>
          </a:xfrm>
          <a:prstGeom prst="rect">
            <a:avLst/>
          </a:prstGeom>
          <a:noFill/>
        </p:spPr>
      </p:pic>
      <p:pic>
        <p:nvPicPr>
          <p:cNvPr id="65" name="Picture 17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214950"/>
            <a:ext cx="1905003" cy="371105"/>
          </a:xfrm>
          <a:prstGeom prst="rect">
            <a:avLst/>
          </a:prstGeom>
          <a:noFill/>
        </p:spPr>
      </p:pic>
      <p:pic>
        <p:nvPicPr>
          <p:cNvPr id="66" name="Picture 1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5643578"/>
            <a:ext cx="1988358" cy="357190"/>
          </a:xfrm>
          <a:prstGeom prst="rect">
            <a:avLst/>
          </a:prstGeom>
          <a:noFill/>
        </p:spPr>
      </p:pic>
      <p:sp>
        <p:nvSpPr>
          <p:cNvPr id="67" name="Прямоугольник 66"/>
          <p:cNvSpPr/>
          <p:nvPr/>
        </p:nvSpPr>
        <p:spPr>
          <a:xfrm>
            <a:off x="4786314" y="300037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CC0000"/>
                </a:solidFill>
                <a:latin typeface="Century Schoolbook" pitchFamily="18" charset="0"/>
                <a:ea typeface="Times New Roman"/>
              </a:rPr>
              <a:t>4.</a:t>
            </a:r>
            <a:r>
              <a:rPr lang="ru-RU" i="1" dirty="0" smtClean="0">
                <a:latin typeface="Century Schoolbook" pitchFamily="18" charset="0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7286644" y="50004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2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142852"/>
            <a:ext cx="7620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Самостоятельная работа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285852" y="1285860"/>
          <a:ext cx="6858048" cy="5257787"/>
        </p:xfrm>
        <a:graphic>
          <a:graphicData uri="http://schemas.openxmlformats.org/drawingml/2006/table">
            <a:tbl>
              <a:tblPr/>
              <a:tblGrid>
                <a:gridCol w="3429024"/>
                <a:gridCol w="3429024"/>
              </a:tblGrid>
              <a:tr h="868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Century Schoolbook" pitchFamily="18" charset="0"/>
                          <a:ea typeface="Times New Roman"/>
                        </a:rPr>
                        <a:t>I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Century Schoolbook" pitchFamily="18" charset="0"/>
                          <a:ea typeface="Times New Roman"/>
                        </a:rPr>
                        <a:t>вариант</a:t>
                      </a:r>
                      <a:endParaRPr lang="ru-RU" sz="2400" dirty="0">
                        <a:latin typeface="Century Schoolbook" pitchFamily="18" charset="0"/>
                        <a:ea typeface="Times New Roman"/>
                      </a:endParaRPr>
                    </a:p>
                  </a:txBody>
                  <a:tcPr marL="66812" marR="66812" marT="0" marB="0" anchor="ctr">
                    <a:lnL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1 </a:t>
                      </a: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балл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2 </a:t>
                      </a: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балла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i="1" dirty="0"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3 балла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:</a:t>
                      </a:r>
                      <a:endParaRPr lang="ru-RU" sz="2400" i="1" dirty="0">
                        <a:latin typeface="Century Schoolbook" pitchFamily="18" charset="0"/>
                        <a:ea typeface="Times New Roman"/>
                      </a:endParaRPr>
                    </a:p>
                  </a:txBody>
                  <a:tcPr marL="66812" marR="66812" marT="0" marB="0">
                    <a:lnL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1 балл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i="1" dirty="0"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2 балла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3 </a:t>
                      </a: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балла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C00000"/>
                        </a:solidFill>
                        <a:latin typeface="Century Schoolbook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i="1" dirty="0">
                        <a:latin typeface="Century Schoolbook" pitchFamily="18" charset="0"/>
                        <a:ea typeface="Times New Roman"/>
                      </a:endParaRPr>
                    </a:p>
                  </a:txBody>
                  <a:tcPr marL="66812" marR="66812" marT="0" marB="0">
                    <a:lnL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571744"/>
            <a:ext cx="1499941" cy="647702"/>
          </a:xfrm>
          <a:prstGeom prst="rect">
            <a:avLst/>
          </a:prstGeom>
          <a:noFill/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000504"/>
            <a:ext cx="2310336" cy="714380"/>
          </a:xfrm>
          <a:prstGeom prst="rect">
            <a:avLst/>
          </a:prstGeom>
          <a:noFill/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286388"/>
            <a:ext cx="2457772" cy="785818"/>
          </a:xfrm>
          <a:prstGeom prst="rect">
            <a:avLst/>
          </a:prstGeom>
          <a:noFill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571744"/>
            <a:ext cx="1285884" cy="642942"/>
          </a:xfrm>
          <a:prstGeom prst="rect">
            <a:avLst/>
          </a:prstGeom>
          <a:noFill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071942"/>
            <a:ext cx="2135621" cy="571504"/>
          </a:xfrm>
          <a:prstGeom prst="rect">
            <a:avLst/>
          </a:prstGeom>
          <a:noFill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357826"/>
            <a:ext cx="2823503" cy="714380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43570" y="1571612"/>
            <a:ext cx="1896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Schoolbook" pitchFamily="18" charset="0"/>
                <a:ea typeface="Times New Roman"/>
              </a:rPr>
              <a:t>II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  <a:ea typeface="Times New Roman"/>
              </a:rPr>
              <a:t> вариант</a:t>
            </a:r>
            <a:endParaRPr lang="ru-RU" sz="2400" dirty="0">
              <a:latin typeface="Century Schoolbook" pitchFamily="18" charset="0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9520" y="85723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6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285728"/>
            <a:ext cx="7906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Правильные ответы теста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00166" y="1571612"/>
          <a:ext cx="664373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357290" y="1857364"/>
            <a:ext cx="3000396" cy="857256"/>
            <a:chOff x="2643206" y="1214446"/>
            <a:chExt cx="2677274" cy="73263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643206" y="1214446"/>
              <a:ext cx="2641600" cy="73263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750408" y="1250210"/>
              <a:ext cx="2570072" cy="66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357290" y="2928934"/>
            <a:ext cx="3000396" cy="857256"/>
            <a:chOff x="2714644" y="1214446"/>
            <a:chExt cx="2641600" cy="73263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714644" y="1214446"/>
              <a:ext cx="2641600" cy="73263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2750408" y="1250210"/>
              <a:ext cx="2570072" cy="66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357290" y="3857628"/>
            <a:ext cx="3000396" cy="857256"/>
            <a:chOff x="2714644" y="1214446"/>
            <a:chExt cx="2641600" cy="73263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714644" y="1214446"/>
              <a:ext cx="2641600" cy="73263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750408" y="1250210"/>
              <a:ext cx="2570072" cy="66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357290" y="4857760"/>
            <a:ext cx="3000396" cy="857256"/>
            <a:chOff x="2714644" y="1214446"/>
            <a:chExt cx="2641600" cy="732631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714644" y="1214446"/>
              <a:ext cx="2641600" cy="73263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750408" y="1250210"/>
              <a:ext cx="2570072" cy="661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000232" y="2071678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CC0000"/>
                </a:solidFill>
                <a:latin typeface="Century Schoolbook" pitchFamily="18" charset="0"/>
              </a:rPr>
              <a:t>I </a:t>
            </a:r>
            <a:r>
              <a:rPr lang="ru-RU" sz="2400" b="1" dirty="0" smtClean="0">
                <a:solidFill>
                  <a:srgbClr val="CC0000"/>
                </a:solidFill>
                <a:latin typeface="Century Schoolbook" pitchFamily="18" charset="0"/>
              </a:rPr>
              <a:t>вариант</a:t>
            </a:r>
            <a:endParaRPr lang="ru-RU" sz="24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0298" y="3143248"/>
            <a:ext cx="838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Century Schoolbook" pitchFamily="18" charset="0"/>
              </a:rPr>
              <a:t>2)  2</a:t>
            </a:r>
            <a:endParaRPr lang="ru-RU" sz="2400" b="1" i="1" dirty="0">
              <a:solidFill>
                <a:srgbClr val="003300"/>
              </a:solidFill>
              <a:latin typeface="Century Schoolbook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86380" y="4071942"/>
            <a:ext cx="1500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300"/>
                </a:solidFill>
                <a:latin typeface="Century Schoolbook" pitchFamily="18" charset="0"/>
              </a:rPr>
              <a:t>1)  2 и 4</a:t>
            </a:r>
            <a:endParaRPr lang="ru-RU" sz="2400" b="1" dirty="0">
              <a:solidFill>
                <a:srgbClr val="003300"/>
              </a:solidFill>
              <a:latin typeface="Century Schoolbook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14546" y="4071942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300"/>
                </a:solidFill>
                <a:latin typeface="Century Schoolbook" pitchFamily="18" charset="0"/>
              </a:rPr>
              <a:t>3)  2 и 4</a:t>
            </a:r>
            <a:endParaRPr lang="ru-RU" sz="2400" b="1" i="1" dirty="0">
              <a:solidFill>
                <a:srgbClr val="003300"/>
              </a:solidFill>
              <a:latin typeface="Century Schoolbook" pitchFamily="18" charset="0"/>
            </a:endParaRP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000636"/>
            <a:ext cx="1847850" cy="485775"/>
          </a:xfrm>
          <a:prstGeom prst="rect">
            <a:avLst/>
          </a:prstGeom>
          <a:noFill/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143512"/>
            <a:ext cx="657475" cy="290512"/>
          </a:xfrm>
          <a:prstGeom prst="rect">
            <a:avLst/>
          </a:prstGeom>
          <a:noFill/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072074"/>
            <a:ext cx="1704974" cy="448215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61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rgbClr val="003300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500562" y="5072074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3300"/>
                </a:solidFill>
                <a:latin typeface="Century Schoolbook" pitchFamily="18" charset="0"/>
              </a:rPr>
              <a:t>3) </a:t>
            </a:r>
            <a:endParaRPr lang="ru-RU" sz="2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500166" y="5000636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3300"/>
                </a:solidFill>
                <a:latin typeface="Century Schoolbook" pitchFamily="18" charset="0"/>
              </a:rPr>
              <a:t>3) -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Graphic spid="6" grpId="0">
        <p:bldAsOne/>
      </p:bldGraphic>
      <p:bldP spid="22" grpId="0"/>
      <p:bldP spid="23" grpId="0"/>
      <p:bldP spid="24" grpId="0"/>
      <p:bldP spid="25" grpId="0"/>
      <p:bldP spid="40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428604"/>
            <a:ext cx="7950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Подведение итогов урока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61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rgbClr val="003300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5786" y="2000240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b="1" i="1" dirty="0" smtClean="0">
                <a:solidFill>
                  <a:srgbClr val="CC0000"/>
                </a:solidFill>
                <a:latin typeface="Century Schoolbook" pitchFamily="18" charset="0"/>
              </a:rPr>
              <a:t>оценка «5» </a:t>
            </a:r>
            <a:r>
              <a:rPr lang="ru-RU" sz="3600" b="1" i="1" dirty="0" smtClean="0">
                <a:solidFill>
                  <a:srgbClr val="003300"/>
                </a:solidFill>
                <a:latin typeface="Century Schoolbook" pitchFamily="18" charset="0"/>
              </a:rPr>
              <a:t>- 18 баллов и больше</a:t>
            </a:r>
          </a:p>
          <a:p>
            <a:pPr>
              <a:lnSpc>
                <a:spcPct val="200000"/>
              </a:lnSpc>
            </a:pPr>
            <a:r>
              <a:rPr lang="ru-RU" sz="3600" b="1" i="1" dirty="0" smtClean="0">
                <a:solidFill>
                  <a:srgbClr val="CC0000"/>
                </a:solidFill>
                <a:latin typeface="Century Schoolbook" pitchFamily="18" charset="0"/>
              </a:rPr>
              <a:t>оценка «4» </a:t>
            </a:r>
            <a:r>
              <a:rPr lang="ru-RU" sz="3600" b="1" i="1" dirty="0" smtClean="0">
                <a:solidFill>
                  <a:srgbClr val="003300"/>
                </a:solidFill>
                <a:latin typeface="Century Schoolbook" pitchFamily="18" charset="0"/>
              </a:rPr>
              <a:t>- 14 - 17 баллов</a:t>
            </a:r>
          </a:p>
          <a:p>
            <a:pPr>
              <a:lnSpc>
                <a:spcPct val="200000"/>
              </a:lnSpc>
            </a:pPr>
            <a:r>
              <a:rPr lang="ru-RU" sz="3600" b="1" i="1" dirty="0" smtClean="0">
                <a:solidFill>
                  <a:srgbClr val="800000"/>
                </a:solidFill>
                <a:latin typeface="Century Schoolbook" pitchFamily="18" charset="0"/>
              </a:rPr>
              <a:t>оценка «3» </a:t>
            </a:r>
            <a:r>
              <a:rPr lang="ru-RU" sz="3600" b="1" i="1" dirty="0" smtClean="0">
                <a:solidFill>
                  <a:srgbClr val="003300"/>
                </a:solidFill>
                <a:latin typeface="Century Schoolbook" pitchFamily="18" charset="0"/>
              </a:rPr>
              <a:t>- 7 - 13 баллов</a:t>
            </a:r>
            <a:endParaRPr lang="ru-RU" sz="3600" b="1" i="1" dirty="0">
              <a:solidFill>
                <a:srgbClr val="0033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358246" cy="5429288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C00000"/>
                </a:solidFill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обобщение компетенций по данной теме;</a:t>
            </a:r>
          </a:p>
          <a:p>
            <a:pPr lvl="0" algn="just">
              <a:lnSpc>
                <a:spcPct val="120000"/>
              </a:lnSpc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entury Schoolbook" pitchFamily="18" charset="0"/>
            </a:endParaRP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формирование умений применять приёмы     сравнения, обобщения, выявление главного, переноса знаний в новую ситуацию, навыков контроля и взаимоконтроля;</a:t>
            </a:r>
          </a:p>
          <a:p>
            <a:pPr lvl="0" algn="just">
              <a:lnSpc>
                <a:spcPct val="120000"/>
              </a:lnSpc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entury Schoolbook" pitchFamily="18" charset="0"/>
            </a:endParaRPr>
          </a:p>
          <a:p>
            <a:pPr lvl="0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воспитание интереса к математике,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актив-ности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, мобильности, умения общаться, общей культуры; коллективного взаимодействия и ответственности за результаты групповой работы.</a:t>
            </a:r>
          </a:p>
          <a:p>
            <a:pPr>
              <a:lnSpc>
                <a:spcPct val="120000"/>
              </a:lnSpc>
            </a:pP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42852"/>
            <a:ext cx="51435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урока: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428728" y="428604"/>
            <a:ext cx="67685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61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rgbClr val="003300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2000240"/>
            <a:ext cx="6286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4000" b="1" i="1" dirty="0" smtClean="0">
                <a:solidFill>
                  <a:srgbClr val="003300"/>
                </a:solidFill>
                <a:latin typeface="Century Schoolbook" pitchFamily="18" charset="0"/>
              </a:rPr>
              <a:t>Повторить п. 1, 8, 9; № 147 (а, б)</a:t>
            </a:r>
            <a:endParaRPr lang="ru-RU" sz="4000" b="1" i="1" dirty="0">
              <a:solidFill>
                <a:srgbClr val="0033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428728" y="428604"/>
            <a:ext cx="65387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работу!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61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rgbClr val="003300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2143116"/>
            <a:ext cx="5929354" cy="164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Поглощайте знания с большим желанием</a:t>
            </a:r>
            <a:endParaRPr lang="ru-RU" sz="36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33796" name="Picture 4" descr="D:\Оксана\Всякое скаченое\Рисунки\Учеба\bo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429132"/>
            <a:ext cx="264795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929486" cy="4071966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1 этап: Диктант.</a:t>
            </a:r>
          </a:p>
          <a:p>
            <a:pPr algn="l">
              <a:lnSpc>
                <a:spcPct val="13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2 этап: “Найдите ошибку”.</a:t>
            </a:r>
          </a:p>
          <a:p>
            <a:pPr algn="l">
              <a:lnSpc>
                <a:spcPct val="13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3 этап: Самостоятельная работа.</a:t>
            </a:r>
          </a:p>
          <a:p>
            <a:pPr algn="l">
              <a:lnSpc>
                <a:spcPct val="13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4 этап: Тестирование.</a:t>
            </a:r>
          </a:p>
          <a:p>
            <a:pPr algn="l">
              <a:lnSpc>
                <a:spcPct val="13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5. Подведение итогов урока.</a:t>
            </a:r>
          </a:p>
          <a:p>
            <a:pPr algn="l">
              <a:lnSpc>
                <a:spcPct val="13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itchFamily="18" charset="0"/>
              </a:rPr>
              <a:t>6. Домашнее задание. </a:t>
            </a:r>
          </a:p>
          <a:p>
            <a:pPr algn="l">
              <a:lnSpc>
                <a:spcPct val="120000"/>
              </a:lnSpc>
            </a:pP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290"/>
            <a:ext cx="79296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 </a:t>
            </a:r>
          </a:p>
          <a:p>
            <a:pPr algn="ctr"/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урока - соревнования: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214290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Лист учёта знаний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1538" y="1928802"/>
            <a:ext cx="714380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71538" y="4429132"/>
            <a:ext cx="714380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71538" y="3857628"/>
            <a:ext cx="714380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71538" y="3286124"/>
            <a:ext cx="714380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71538" y="2714620"/>
            <a:ext cx="714380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1538" y="5000636"/>
            <a:ext cx="714380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71538" y="5572140"/>
            <a:ext cx="714380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71538" y="6143644"/>
            <a:ext cx="714380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-1035089" y="4035429"/>
            <a:ext cx="4214842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108711" y="4035429"/>
            <a:ext cx="4214842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-463585" y="4035429"/>
            <a:ext cx="4214842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679687" y="4035429"/>
            <a:ext cx="4214842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608513" y="4035429"/>
            <a:ext cx="4214842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71538" y="135729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3300"/>
                </a:solidFill>
                <a:latin typeface="Century Schoolbook" pitchFamily="18" charset="0"/>
              </a:rPr>
              <a:t>Ф. И. </a:t>
            </a:r>
            <a:endParaRPr lang="ru-RU" sz="2000" dirty="0">
              <a:solidFill>
                <a:srgbClr val="003300"/>
              </a:solidFill>
              <a:latin typeface="Century Schoolbook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000232" y="1643050"/>
            <a:ext cx="3000396" cy="1588"/>
          </a:xfrm>
          <a:prstGeom prst="line">
            <a:avLst/>
          </a:prstGeom>
          <a:ln w="2540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71538" y="200024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№ </a:t>
            </a:r>
            <a:r>
              <a:rPr lang="ru-RU" sz="1600" b="1" dirty="0" err="1" smtClean="0">
                <a:solidFill>
                  <a:srgbClr val="C00000"/>
                </a:solidFill>
                <a:latin typeface="Century Schoolbook" pitchFamily="18" charset="0"/>
              </a:rPr>
              <a:t>п</a:t>
            </a:r>
            <a:r>
              <a:rPr lang="en-US" sz="1600" b="1" dirty="0" smtClean="0">
                <a:solidFill>
                  <a:srgbClr val="C00000"/>
                </a:solidFill>
                <a:latin typeface="Century Schoolbook" pitchFamily="18" charset="0"/>
              </a:rPr>
              <a:t>/</a:t>
            </a:r>
            <a:r>
              <a:rPr lang="ru-RU" sz="1600" b="1" dirty="0" err="1" smtClean="0">
                <a:solidFill>
                  <a:srgbClr val="C00000"/>
                </a:solidFill>
                <a:latin typeface="Century Schoolbook" pitchFamily="18" charset="0"/>
              </a:rPr>
              <a:t>п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14480" y="200024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Виды деятельности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на уроке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7752" y="1928802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Максимальное количество баллов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15140" y="200024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Набранные баллы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1538" y="285749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1.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2976" y="342900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2.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42976" y="40005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3.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42976" y="457200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4.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85918" y="285749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Диктант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43042" y="3357562"/>
            <a:ext cx="2239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Century Schoolbook" pitchFamily="18" charset="0"/>
              </a:rPr>
              <a:t>“</a:t>
            </a:r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Найдите ошибку</a:t>
            </a:r>
            <a:r>
              <a:rPr lang="en-US" b="1" dirty="0" smtClean="0">
                <a:solidFill>
                  <a:srgbClr val="C00000"/>
                </a:solidFill>
                <a:latin typeface="Century Schoolbook" pitchFamily="18" charset="0"/>
              </a:rPr>
              <a:t>”</a:t>
            </a:r>
            <a:endParaRPr lang="ru-RU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643042" y="4000504"/>
            <a:ext cx="29097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Самостоятельная работа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85918" y="4572008"/>
            <a:ext cx="6751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Тест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00694" y="2857496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11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572132" y="3429000"/>
            <a:ext cx="3032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1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72132" y="4000504"/>
            <a:ext cx="3032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3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572132" y="4500570"/>
            <a:ext cx="3032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</a:rPr>
              <a:t>3</a:t>
            </a:r>
            <a:endParaRPr lang="ru-RU" sz="1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5143512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3300"/>
                </a:solidFill>
                <a:latin typeface="Century Schoolbook" pitchFamily="18" charset="0"/>
              </a:rPr>
              <a:t>Всего баллов:</a:t>
            </a:r>
            <a:endParaRPr lang="ru-RU" sz="1600" b="1" dirty="0">
              <a:solidFill>
                <a:srgbClr val="003300"/>
              </a:solidFill>
              <a:latin typeface="Century Schoolbook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5715016"/>
            <a:ext cx="10102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 Schoolbook" pitchFamily="18" charset="0"/>
              </a:rPr>
              <a:t>Оценка</a:t>
            </a:r>
            <a:endParaRPr lang="ru-RU" sz="1600" b="1" dirty="0">
              <a:solidFill>
                <a:srgbClr val="003300"/>
              </a:solidFill>
              <a:latin typeface="Century Schoolbook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72066" y="5143512"/>
            <a:ext cx="13051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C0000"/>
                </a:solidFill>
                <a:latin typeface="Century Schoolbook" pitchFamily="18" charset="0"/>
              </a:rPr>
              <a:t>18 и более</a:t>
            </a:r>
            <a:endParaRPr lang="ru-RU" sz="16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72330" y="157161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428604"/>
            <a:ext cx="40446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Диктант</a:t>
            </a:r>
            <a:endParaRPr lang="ru-RU" sz="66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Schoolbook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857364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42886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14324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22429" y="3750471"/>
            <a:ext cx="3787008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607983" y="3750471"/>
            <a:ext cx="3786214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86248" y="2143116"/>
            <a:ext cx="571504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322629" y="4392619"/>
            <a:ext cx="250033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№1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3286124"/>
            <a:ext cx="39290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 smtClean="0">
                <a:latin typeface="Century Schoolbook" pitchFamily="18" charset="0"/>
              </a:rPr>
              <a:t>Каково будет решение уравнения                 при </a:t>
            </a:r>
          </a:p>
          <a:p>
            <a:pPr algn="just">
              <a:lnSpc>
                <a:spcPct val="150000"/>
              </a:lnSpc>
            </a:pPr>
            <a:endParaRPr lang="ru-RU" sz="2000" b="1" i="1" dirty="0">
              <a:latin typeface="Century Schoolbook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000504"/>
            <a:ext cx="1599123" cy="423864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500570"/>
            <a:ext cx="1290859" cy="423864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>
            <a:off x="4572000" y="3286124"/>
            <a:ext cx="3929090" cy="2379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 smtClean="0">
                <a:latin typeface="Century Schoolbook" pitchFamily="18" charset="0"/>
              </a:rPr>
              <a:t>Каково будет решение уравнения                   при </a:t>
            </a:r>
          </a:p>
          <a:p>
            <a:pPr algn="just">
              <a:lnSpc>
                <a:spcPct val="150000"/>
              </a:lnSpc>
            </a:pPr>
            <a:endParaRPr lang="ru-RU" sz="2400" b="1" i="1" dirty="0">
              <a:latin typeface="Century Schoolbook" pitchFamily="18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4000504"/>
            <a:ext cx="1435256" cy="404815"/>
          </a:xfrm>
          <a:prstGeom prst="rect">
            <a:avLst/>
          </a:prstGeom>
          <a:noFill/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500570"/>
            <a:ext cx="1305368" cy="42862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7358082" y="14287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70678" y="1714488"/>
            <a:ext cx="7932000" cy="3930678"/>
            <a:chOff x="570678" y="1714488"/>
            <a:chExt cx="7932000" cy="3930678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71472" y="1714488"/>
              <a:ext cx="7929618" cy="1588"/>
            </a:xfrm>
            <a:prstGeom prst="line">
              <a:avLst/>
            </a:prstGeom>
            <a:ln w="31750" cmpd="sng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71472" y="2357430"/>
              <a:ext cx="7929618" cy="1588"/>
            </a:xfrm>
            <a:prstGeom prst="line">
              <a:avLst/>
            </a:prstGeom>
            <a:ln w="31750" cmpd="sng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1472" y="5643578"/>
              <a:ext cx="7929618" cy="1588"/>
            </a:xfrm>
            <a:prstGeom prst="line">
              <a:avLst/>
            </a:prstGeom>
            <a:ln w="31750" cmpd="sng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71472" y="3071810"/>
              <a:ext cx="7929618" cy="1588"/>
            </a:xfrm>
            <a:prstGeom prst="line">
              <a:avLst/>
            </a:prstGeom>
            <a:ln w="31750" cmpd="sng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-1393867" y="3679033"/>
              <a:ext cx="3929884" cy="794"/>
            </a:xfrm>
            <a:prstGeom prst="line">
              <a:avLst/>
            </a:prstGeom>
            <a:ln w="31750" cmpd="sng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6537339" y="3678239"/>
              <a:ext cx="3929090" cy="1588"/>
            </a:xfrm>
            <a:prstGeom prst="line">
              <a:avLst/>
            </a:prstGeom>
            <a:ln w="31750" cmpd="sng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4250529" y="2035959"/>
              <a:ext cx="643736" cy="794"/>
            </a:xfrm>
            <a:prstGeom prst="line">
              <a:avLst/>
            </a:prstGeom>
            <a:ln w="31750" cmpd="sng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3286116" y="4357694"/>
              <a:ext cx="2571768" cy="1588"/>
            </a:xfrm>
            <a:prstGeom prst="line">
              <a:avLst/>
            </a:prstGeom>
            <a:ln w="3175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№2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857356" y="1928802"/>
            <a:ext cx="1367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57200" y="666750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3286124"/>
            <a:ext cx="364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При каком значении</a:t>
            </a:r>
            <a:endParaRPr lang="en-US" sz="2400" b="1" i="1" dirty="0" smtClean="0">
              <a:latin typeface="Century Schoolbook" pitchFamily="18" charset="0"/>
              <a:ea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  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уравнение </a:t>
            </a:r>
            <a:endParaRPr lang="ru-RU" sz="2400" b="1" dirty="0" smtClean="0">
              <a:latin typeface="Century Schoolbook" pitchFamily="18" charset="0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978118"/>
            <a:ext cx="1312721" cy="411362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642910" y="4572008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имеет решение</a:t>
            </a:r>
            <a:r>
              <a:rPr lang="ru-RU" sz="2400" i="1" dirty="0" smtClean="0">
                <a:latin typeface="Century Schoolbook" pitchFamily="18" charset="0"/>
                <a:ea typeface="Times New Roman" pitchFamily="18" charset="0"/>
              </a:rPr>
              <a:t>?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43438" y="3286124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При каком значении</a:t>
            </a:r>
            <a:endParaRPr lang="en-US" sz="2400" b="1" i="1" dirty="0" smtClean="0">
              <a:latin typeface="Century Schoolbook" pitchFamily="18" charset="0"/>
              <a:ea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  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уравнение </a:t>
            </a:r>
            <a:endParaRPr lang="ru-RU" sz="2400" b="1" dirty="0" smtClean="0">
              <a:latin typeface="Century Schoolbook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43438" y="4572008"/>
            <a:ext cx="3132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имеет решение?</a:t>
            </a:r>
            <a:endParaRPr lang="ru-RU" sz="2400" b="1" dirty="0">
              <a:latin typeface="Century Schoolbook" pitchFamily="18" charset="0"/>
            </a:endParaRP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000504"/>
            <a:ext cx="1357322" cy="359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867" y="3679033"/>
            <a:ext cx="3929884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" idx="2"/>
          </p:cNvCxnSpPr>
          <p:nvPr/>
        </p:nvCxnSpPr>
        <p:spPr>
          <a:xfrm rot="5400000">
            <a:off x="3289299" y="4354511"/>
            <a:ext cx="256699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№3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3143248"/>
            <a:ext cx="40719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Какой формулой выражается решение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уравнения </a:t>
            </a:r>
            <a:endParaRPr lang="ru-RU" sz="2400" b="1" dirty="0" smtClean="0">
              <a:latin typeface="Century Schoolbook" pitchFamily="18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857760"/>
            <a:ext cx="1571636" cy="421659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286116" y="4857760"/>
            <a:ext cx="42862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entury Schoolbook" pitchFamily="18" charset="0"/>
              </a:rPr>
              <a:t>?</a:t>
            </a:r>
            <a:endParaRPr lang="ru-RU" sz="2400" b="1" i="1" dirty="0">
              <a:latin typeface="Century Schoolbook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3438" y="3143248"/>
            <a:ext cx="3929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Какой формулой выражается решение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уравнения </a:t>
            </a:r>
            <a:endParaRPr lang="ru-RU" sz="2400" b="1" dirty="0" smtClean="0">
              <a:latin typeface="Century Schoolbook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6644" y="4857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entury Schoolbook" pitchFamily="18" charset="0"/>
              </a:rPr>
              <a:t>?</a:t>
            </a:r>
            <a:endParaRPr lang="ru-RU" sz="2400" b="1" i="1" dirty="0">
              <a:latin typeface="Century Schoolbook" pitchFamily="18" charset="0"/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857760"/>
            <a:ext cx="150019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3929090" cy="2571768"/>
          </a:xfrm>
        </p:spPr>
        <p:txBody>
          <a:bodyPr>
            <a:normAutofit/>
          </a:bodyPr>
          <a:lstStyle/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r>
              <a:rPr lang="ru-RU" sz="2400" b="1" i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На какой оси </a:t>
            </a:r>
            <a:r>
              <a:rPr lang="ru-RU" sz="2400" b="1" i="1" dirty="0" err="1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откла-дывается</a:t>
            </a:r>
            <a:r>
              <a:rPr lang="ru-RU" sz="2400" b="1" i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 значение </a:t>
            </a:r>
            <a:r>
              <a:rPr lang="ru-RU" sz="2400" b="1" i="1" dirty="0" smtClean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</a:rPr>
              <a:t>а</a:t>
            </a:r>
            <a:r>
              <a:rPr lang="ru-RU" sz="2400" b="1" i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 при решении </a:t>
            </a:r>
            <a:r>
              <a:rPr lang="ru-RU" sz="2400" b="1" i="1" dirty="0" err="1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урав-нения</a:t>
            </a:r>
            <a:r>
              <a:rPr lang="ru-RU" sz="2400" b="1" i="1" dirty="0" smtClean="0">
                <a:solidFill>
                  <a:schemeClr val="tx1"/>
                </a:solidFill>
                <a:latin typeface="Century Schoolbook" pitchFamily="18" charset="0"/>
                <a:ea typeface="Times New Roman" pitchFamily="18" charset="0"/>
              </a:rPr>
              <a:t> </a:t>
            </a:r>
            <a:endParaRPr lang="ru-RU" sz="2400" b="1" i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867" y="3679033"/>
            <a:ext cx="3929884" cy="794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286910" y="4356900"/>
            <a:ext cx="2571768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</a:t>
            </a:r>
            <a:r>
              <a:rPr lang="en-US" sz="3200" b="1" dirty="0" smtClean="0">
                <a:solidFill>
                  <a:srgbClr val="CC0000"/>
                </a:solidFill>
                <a:latin typeface="Century Schoolbook" pitchFamily="18" charset="0"/>
              </a:rPr>
              <a:t>4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000636"/>
            <a:ext cx="1500199" cy="392909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3071810"/>
            <a:ext cx="385765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На какой оси </a:t>
            </a:r>
            <a:r>
              <a:rPr lang="ru-RU" sz="2400" b="1" i="1" dirty="0" err="1" smtClean="0">
                <a:latin typeface="Century Schoolbook" pitchFamily="18" charset="0"/>
                <a:ea typeface="Times New Roman" pitchFamily="18" charset="0"/>
              </a:rPr>
              <a:t>откла-дывается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значение </a:t>
            </a:r>
            <a:r>
              <a:rPr lang="ru-RU" sz="2400" b="1" i="1" dirty="0" smtClean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</a:rPr>
              <a:t>а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при решении </a:t>
            </a:r>
            <a:r>
              <a:rPr lang="ru-RU" sz="2400" b="1" i="1" dirty="0" err="1" smtClean="0">
                <a:latin typeface="Century Schoolbook" pitchFamily="18" charset="0"/>
                <a:ea typeface="Times New Roman" pitchFamily="18" charset="0"/>
              </a:rPr>
              <a:t>урав-нения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 </a:t>
            </a:r>
            <a:endParaRPr lang="ru-RU" sz="2400" b="1" i="1" dirty="0" smtClean="0">
              <a:latin typeface="Century Schoolbook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000636"/>
            <a:ext cx="1571637" cy="40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305550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472" y="171448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235743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472" y="5643578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3071810"/>
            <a:ext cx="7929618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3073" y="3679033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537339" y="3678239"/>
            <a:ext cx="3929090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857364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C0000"/>
                </a:solidFill>
                <a:latin typeface="Century Schoolbook" pitchFamily="18" charset="0"/>
              </a:rPr>
              <a:t>II</a:t>
            </a:r>
            <a:r>
              <a:rPr lang="ru-RU" b="1" dirty="0" smtClean="0">
                <a:solidFill>
                  <a:srgbClr val="CC0000"/>
                </a:solidFill>
                <a:latin typeface="Century Schoolbook" pitchFamily="18" charset="0"/>
              </a:rPr>
              <a:t> вариант</a:t>
            </a:r>
            <a:endParaRPr lang="ru-RU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251323" y="2035165"/>
            <a:ext cx="642942" cy="1588"/>
          </a:xfrm>
          <a:prstGeom prst="line">
            <a:avLst/>
          </a:prstGeom>
          <a:ln w="31750" cmpd="sng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" idx="2"/>
          </p:cNvCxnSpPr>
          <p:nvPr/>
        </p:nvCxnSpPr>
        <p:spPr>
          <a:xfrm rot="5400000">
            <a:off x="3289299" y="4354511"/>
            <a:ext cx="2566990" cy="1588"/>
          </a:xfrm>
          <a:prstGeom prst="line">
            <a:avLst/>
          </a:prstGeom>
          <a:ln w="317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430" y="2428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0000"/>
                </a:solidFill>
                <a:latin typeface="Century Schoolbook" pitchFamily="18" charset="0"/>
              </a:rPr>
              <a:t>№</a:t>
            </a:r>
            <a:r>
              <a:rPr lang="en-US" sz="3200" b="1" dirty="0" smtClean="0">
                <a:solidFill>
                  <a:srgbClr val="CC0000"/>
                </a:solidFill>
                <a:latin typeface="Century Schoolbook" pitchFamily="18" charset="0"/>
              </a:rPr>
              <a:t>5</a:t>
            </a:r>
            <a:endParaRPr lang="ru-RU" sz="3200" b="1" dirty="0">
              <a:solidFill>
                <a:srgbClr val="CC0000"/>
              </a:solidFill>
              <a:latin typeface="Century Schoolbook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3357562"/>
            <a:ext cx="3357586" cy="1683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В каком отрезке находится </a:t>
            </a:r>
            <a:endParaRPr lang="ru-RU" sz="2400" b="1" i="1" dirty="0" smtClean="0">
              <a:latin typeface="Century Schoolbook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err="1" smtClean="0">
                <a:latin typeface="Century Schoolbook" pitchFamily="18" charset="0"/>
                <a:ea typeface="Times New Roman" pitchFamily="18" charset="0"/>
              </a:rPr>
              <a:t>arccos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 a 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?</a:t>
            </a:r>
            <a:endParaRPr lang="ru-RU" sz="2400" b="1" i="1" dirty="0" smtClean="0">
              <a:latin typeface="Century Schoolbook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3357562"/>
            <a:ext cx="3571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В каком отрезке находится </a:t>
            </a:r>
            <a:endParaRPr lang="ru-RU" sz="2400" b="1" i="1" dirty="0" smtClean="0">
              <a:latin typeface="Century Schoolbook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err="1" smtClean="0">
                <a:latin typeface="Century Schoolbook" pitchFamily="18" charset="0"/>
                <a:ea typeface="Times New Roman" pitchFamily="18" charset="0"/>
              </a:rPr>
              <a:t>arcsin</a:t>
            </a:r>
            <a:r>
              <a:rPr lang="en-US" sz="2400" b="1" i="1" dirty="0" smtClean="0">
                <a:latin typeface="Century Schoolbook" pitchFamily="18" charset="0"/>
                <a:ea typeface="Times New Roman" pitchFamily="18" charset="0"/>
              </a:rPr>
              <a:t> a </a:t>
            </a:r>
            <a:r>
              <a:rPr lang="ru-RU" sz="2400" b="1" i="1" dirty="0" smtClean="0">
                <a:latin typeface="Century Schoolbook" pitchFamily="18" charset="0"/>
                <a:ea typeface="Times New Roman" pitchFamily="18" charset="0"/>
              </a:rPr>
              <a:t>?</a:t>
            </a:r>
            <a:endParaRPr lang="ru-RU" sz="2400" b="1" i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635</Words>
  <Application>Microsoft Office PowerPoint</Application>
  <PresentationFormat>Экран (4:3)</PresentationFormat>
  <Paragraphs>227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 </vt:lpstr>
      <vt:lpstr>Слайд 3</vt:lpstr>
      <vt:lpstr>Слайд 4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соревнование по теме: «Простейшие  ригонометрические уравнения» </dc:title>
  <dc:creator>1</dc:creator>
  <cp:lastModifiedBy>Леонид</cp:lastModifiedBy>
  <cp:revision>99</cp:revision>
  <dcterms:created xsi:type="dcterms:W3CDTF">2010-02-17T18:18:56Z</dcterms:created>
  <dcterms:modified xsi:type="dcterms:W3CDTF">2015-01-14T09:33:23Z</dcterms:modified>
</cp:coreProperties>
</file>