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0" r:id="rId4"/>
    <p:sldId id="259" r:id="rId5"/>
    <p:sldId id="261" r:id="rId6"/>
    <p:sldId id="262" r:id="rId7"/>
    <p:sldId id="265" r:id="rId8"/>
    <p:sldId id="266" r:id="rId9"/>
    <p:sldId id="281" r:id="rId10"/>
    <p:sldId id="282" r:id="rId11"/>
    <p:sldId id="267" r:id="rId12"/>
    <p:sldId id="269" r:id="rId13"/>
    <p:sldId id="270" r:id="rId14"/>
    <p:sldId id="271" r:id="rId15"/>
    <p:sldId id="272" r:id="rId16"/>
    <p:sldId id="273" r:id="rId17"/>
    <p:sldId id="278" r:id="rId18"/>
    <p:sldId id="274" r:id="rId19"/>
    <p:sldId id="279" r:id="rId20"/>
    <p:sldId id="275" r:id="rId21"/>
    <p:sldId id="280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E04D1-C0FD-4EB2-815A-FC4553CBABEA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C7354-021D-4E95-958B-8183FC44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42B57-F5C8-45C0-9BC3-899A59311C26}" type="slidenum">
              <a:rPr lang="ru-RU"/>
              <a:pPr/>
              <a:t>3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Информационные технологии всерьез и навсегда стали инструментом школьного образования. Компьютерное оборудование и широко распространенные прикладные программные средства позволяют дополнять и обогащать традиционные формы школьного образования. Еще важнее с помощью инновационных технологий построить эффективное информационное взаимодействие в рамках учебного процесса, которое выведет школьное образование на новый уровень, и станет технологической основой школы XXI века. </a:t>
            </a:r>
            <a:endParaRPr lang="ru-RU" sz="1000"/>
          </a:p>
          <a:p>
            <a:r>
              <a:rPr lang="ru-RU" sz="1000"/>
              <a:t>Использование ИКТ в школе позволяет формировать у учеников знаний и навыков, необходимых для жизни и трудовой деятельности в информационном обществе, ИКТ –компетентность, умение мыслить глобально, готовность работать в команде, гражданское сознание.</a:t>
            </a:r>
          </a:p>
          <a:p>
            <a:r>
              <a:rPr lang="ru-RU" sz="1000"/>
              <a:t>Школа - сложный механизм. Три больших блока задач, которые вы видите.</a:t>
            </a:r>
          </a:p>
          <a:p>
            <a:r>
              <a:rPr lang="ru-RU" sz="1000"/>
              <a:t>Далее – будут эти же три блока, представленные в виде составных элементов, с инфраструктурой и системами каждого из них.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0A299C-723A-4EE0-B347-3F00ED902AD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AAF570-F643-4CC5-8A68-F1ECFCFFF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Автоматизация мониторинга деятельности педагогического коллектива для проблемного анализа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 своевременной корректировки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5220072" cy="43204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Яшина Е.В. заместитель директора по УВР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766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МОУ «Лицей г.Козьмодемьянска»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	«Анализ»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29600" cy="477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	«Анализ»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59632" y="4509120"/>
            <a:ext cx="4752528" cy="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Итоговый по параллелям </a:t>
            </a:r>
            <a:br>
              <a:rPr lang="ru-RU" sz="24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</a:br>
            <a:r>
              <a:rPr lang="ru-RU" sz="24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за каждую четверть (полугодие)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268760"/>
            <a:ext cx="8640962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	«Анализ»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19672" y="5877272"/>
            <a:ext cx="6336704" cy="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Экзаменационный по каждому классу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68760"/>
            <a:ext cx="8667917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	«Анализ»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23728" y="3645024"/>
            <a:ext cx="3960440" cy="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Экзаменационный </a:t>
            </a:r>
            <a:b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</a:br>
            <a: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по параллели 9 классов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268760"/>
            <a:ext cx="8640960" cy="1390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	«Анализ»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75656" y="6412558"/>
            <a:ext cx="5472608" cy="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Итоговый по каждому классу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 l="1772" t="19195" r="20267" b="10669"/>
          <a:stretch>
            <a:fillRect/>
          </a:stretch>
        </p:blipFill>
        <p:spPr bwMode="auto">
          <a:xfrm>
            <a:off x="683568" y="908720"/>
            <a:ext cx="7632848" cy="549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19590"/>
            <a:ext cx="8640960" cy="2635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	«Анализ»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835696" y="4437112"/>
            <a:ext cx="5256584" cy="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Итоговый по параллелям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 «Степень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обученности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 базовым предметам»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00808"/>
            <a:ext cx="8784976" cy="316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619672" y="5157192"/>
            <a:ext cx="3960440" cy="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По 5-9 классам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 «Степень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обученности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 базовым предметам»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581775" cy="443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623" y="1700807"/>
            <a:ext cx="8803865" cy="3456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 «Степень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обученности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 базовым предметам»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83768" y="5301208"/>
            <a:ext cx="3960440" cy="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По 10-11 классам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 «Степень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обученности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 базовым предметам»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24675" cy="448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«В школе должны быть созданы кадровые, материально-технические и другие условия, обеспечивающие развитие образовательной инфраструктуры в соответствии с требованиями времени».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Национальная образовательная инициатива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«Наша новая школа»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 «Успеваемость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 базовым предметам»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771800" y="5373216"/>
            <a:ext cx="3960440" cy="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По каждому предмету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628800"/>
            <a:ext cx="7416824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 «Успеваемость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 базовым предметам»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143750" cy="435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 «Успеваемость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 ступеням обучения»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23728" y="5301208"/>
            <a:ext cx="4464496" cy="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По ступеням (</a:t>
            </a:r>
            <a:r>
              <a:rPr lang="en-US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I, II, III</a:t>
            </a:r>
            <a: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28800"/>
            <a:ext cx="8510666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 «Успеваемость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 ступеням обучения»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39752" y="5949280"/>
            <a:ext cx="4464496" cy="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По ступеням (</a:t>
            </a:r>
            <a:r>
              <a:rPr lang="en-US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 I</a:t>
            </a:r>
            <a: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, </a:t>
            </a:r>
            <a:r>
              <a:rPr lang="en-US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II, III</a:t>
            </a:r>
            <a:r>
              <a:rPr lang="ru-RU" sz="28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)</a:t>
            </a:r>
          </a:p>
        </p:txBody>
      </p:sp>
      <p:pic>
        <p:nvPicPr>
          <p:cNvPr id="5" name="Рисунок 4" descr="1.bmp"/>
          <p:cNvPicPr>
            <a:picLocks noChangeAspect="1"/>
          </p:cNvPicPr>
          <p:nvPr/>
        </p:nvPicPr>
        <p:blipFill>
          <a:blip r:embed="rId2" cstate="print"/>
          <a:srcRect r="41338" b="53354"/>
          <a:stretch>
            <a:fillRect/>
          </a:stretch>
        </p:blipFill>
        <p:spPr>
          <a:xfrm>
            <a:off x="1547664" y="1988840"/>
            <a:ext cx="617056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95536" y="188913"/>
            <a:ext cx="835317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j-cs"/>
              </a:rPr>
              <a:t>Информатизация средней школы </a:t>
            </a:r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>
            <a:off x="323528" y="1052736"/>
            <a:ext cx="8496944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2000" dirty="0">
                <a:latin typeface="Arial Narrow" pitchFamily="34" charset="0"/>
              </a:rPr>
              <a:t>     Задачи оснащения образовательных учреждений </a:t>
            </a:r>
            <a:r>
              <a:rPr lang="ru-RU" sz="2000" dirty="0" smtClean="0">
                <a:latin typeface="Arial Narrow" pitchFamily="34" charset="0"/>
              </a:rPr>
              <a:t/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средствами </a:t>
            </a:r>
            <a:r>
              <a:rPr lang="ru-RU" sz="2000" dirty="0">
                <a:latin typeface="Arial Narrow" pitchFamily="34" charset="0"/>
              </a:rPr>
              <a:t>информационных и коммуникационных технологий</a:t>
            </a:r>
          </a:p>
        </p:txBody>
      </p:sp>
      <p:sp>
        <p:nvSpPr>
          <p:cNvPr id="118812" name="Text Box 67"/>
          <p:cNvSpPr txBox="1">
            <a:spLocks noChangeArrowheads="1"/>
          </p:cNvSpPr>
          <p:nvPr/>
        </p:nvSpPr>
        <p:spPr bwMode="auto">
          <a:xfrm>
            <a:off x="288727" y="3573413"/>
            <a:ext cx="2987675" cy="140038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dirty="0">
                <a:solidFill>
                  <a:srgbClr val="C00000"/>
                </a:solidFill>
                <a:latin typeface="Arial Narrow" pitchFamily="34" charset="0"/>
              </a:rPr>
              <a:t>Планирование, организация и управление учебным процессом с использованием информационных и коммуникационных технологий</a:t>
            </a:r>
          </a:p>
        </p:txBody>
      </p:sp>
      <p:sp>
        <p:nvSpPr>
          <p:cNvPr id="118813" name="AutoShape 29"/>
          <p:cNvSpPr>
            <a:spLocks noChangeArrowheads="1"/>
          </p:cNvSpPr>
          <p:nvPr/>
        </p:nvSpPr>
        <p:spPr bwMode="auto">
          <a:xfrm>
            <a:off x="468115" y="2420888"/>
            <a:ext cx="2663825" cy="1079500"/>
          </a:xfrm>
          <a:prstGeom prst="flowChartAlternateProcess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814" name="Text Box 69"/>
          <p:cNvSpPr txBox="1">
            <a:spLocks noChangeArrowheads="1"/>
          </p:cNvSpPr>
          <p:nvPr/>
        </p:nvSpPr>
        <p:spPr bwMode="auto">
          <a:xfrm>
            <a:off x="539552" y="2420888"/>
            <a:ext cx="2520950" cy="113877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Arial Narrow" pitchFamily="34" charset="0"/>
              </a:rPr>
              <a:t>Планирование, организация и управление учебным процессом  </a:t>
            </a:r>
          </a:p>
        </p:txBody>
      </p:sp>
      <p:sp>
        <p:nvSpPr>
          <p:cNvPr id="118816" name="Text Box 46"/>
          <p:cNvSpPr txBox="1">
            <a:spLocks noChangeArrowheads="1"/>
          </p:cNvSpPr>
          <p:nvPr/>
        </p:nvSpPr>
        <p:spPr bwMode="auto">
          <a:xfrm>
            <a:off x="3276997" y="4431159"/>
            <a:ext cx="2879725" cy="192360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Arial Narrow" pitchFamily="34" charset="0"/>
              </a:rPr>
              <a:t>Обеспечение процесса структурного и учебного планирования, кадрового и финансового учета, учета движения контингента, организации документооборота и отчетности</a:t>
            </a:r>
            <a:r>
              <a:rPr lang="ru-RU" sz="17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sz="17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8818" name="AutoShape 34"/>
          <p:cNvSpPr>
            <a:spLocks noChangeArrowheads="1"/>
          </p:cNvSpPr>
          <p:nvPr/>
        </p:nvSpPr>
        <p:spPr bwMode="auto">
          <a:xfrm>
            <a:off x="3419872" y="3284984"/>
            <a:ext cx="2520950" cy="1079500"/>
          </a:xfrm>
          <a:prstGeom prst="flowChartAlternateProcess">
            <a:avLst/>
          </a:prstGeom>
          <a:gradFill rotWithShape="1">
            <a:gsLst>
              <a:gs pos="0">
                <a:srgbClr val="0083D7"/>
              </a:gs>
              <a:gs pos="100000">
                <a:srgbClr val="0083D7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83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819" name="Text Box 70"/>
          <p:cNvSpPr txBox="1">
            <a:spLocks noChangeArrowheads="1"/>
          </p:cNvSpPr>
          <p:nvPr/>
        </p:nvSpPr>
        <p:spPr bwMode="auto">
          <a:xfrm>
            <a:off x="3524647" y="3284984"/>
            <a:ext cx="2311400" cy="8771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Arial Narrow" pitchFamily="34" charset="0"/>
              </a:rPr>
              <a:t> Административное  управление деятельностью школы</a:t>
            </a:r>
          </a:p>
        </p:txBody>
      </p:sp>
      <p:sp>
        <p:nvSpPr>
          <p:cNvPr id="118821" name="AutoShape 37"/>
          <p:cNvSpPr>
            <a:spLocks noChangeArrowheads="1"/>
          </p:cNvSpPr>
          <p:nvPr/>
        </p:nvSpPr>
        <p:spPr bwMode="auto">
          <a:xfrm>
            <a:off x="6300192" y="1988840"/>
            <a:ext cx="2447925" cy="1011238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83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822" name="Text Box 70"/>
          <p:cNvSpPr txBox="1">
            <a:spLocks noChangeArrowheads="1"/>
          </p:cNvSpPr>
          <p:nvPr/>
        </p:nvSpPr>
        <p:spPr bwMode="auto">
          <a:xfrm>
            <a:off x="6444208" y="2132856"/>
            <a:ext cx="2244725" cy="8771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Arial Narrow" pitchFamily="34" charset="0"/>
              </a:rPr>
              <a:t>Обеспечение содержания учебного процесса</a:t>
            </a:r>
          </a:p>
        </p:txBody>
      </p:sp>
      <p:sp>
        <p:nvSpPr>
          <p:cNvPr id="118824" name="Text Box 46"/>
          <p:cNvSpPr txBox="1">
            <a:spLocks noChangeArrowheads="1"/>
          </p:cNvSpPr>
          <p:nvPr/>
        </p:nvSpPr>
        <p:spPr bwMode="auto">
          <a:xfrm>
            <a:off x="6011267" y="3069928"/>
            <a:ext cx="2916237" cy="166199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dirty="0">
                <a:solidFill>
                  <a:srgbClr val="990000"/>
                </a:solidFill>
                <a:latin typeface="Arial Narrow" pitchFamily="34" charset="0"/>
              </a:rPr>
              <a:t>Обеспечение учителей и учащихся цифровыми образовательными ресурсами (ЦОР), учебными материалами и результатами учебной деятельности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123728" y="1700808"/>
            <a:ext cx="2016224" cy="648072"/>
          </a:xfrm>
          <a:prstGeom prst="straightConnector1">
            <a:avLst/>
          </a:prstGeom>
          <a:ln w="34925" cmpd="thickThin">
            <a:solidFill>
              <a:srgbClr val="00206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27984" y="1700808"/>
            <a:ext cx="0" cy="1440160"/>
          </a:xfrm>
          <a:prstGeom prst="straightConnector1">
            <a:avLst/>
          </a:prstGeom>
          <a:ln w="34925" cmpd="thickThin">
            <a:solidFill>
              <a:srgbClr val="00206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860032" y="1772816"/>
            <a:ext cx="1368152" cy="648072"/>
          </a:xfrm>
          <a:prstGeom prst="straightConnector1">
            <a:avLst/>
          </a:prstGeom>
          <a:ln w="34925" cmpd="thickThin">
            <a:solidFill>
              <a:srgbClr val="00206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829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ПТК «Электронная учительская»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052736"/>
            <a:ext cx="8373616" cy="495801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600" dirty="0" smtClean="0">
                <a:latin typeface="Arial Narrow" pitchFamily="34" charset="0"/>
              </a:rPr>
              <a:t>Реальное повышение эффективности использования информационных систем всеми педагогическими работниками общеобразовательного учреждения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600" dirty="0" smtClean="0">
                <a:latin typeface="Arial Narrow" pitchFamily="34" charset="0"/>
              </a:rPr>
              <a:t>Формирование и внедрение в практику работы школ электронного документооборота как основы реализации </a:t>
            </a:r>
            <a:r>
              <a:rPr lang="ru-RU" sz="2600" b="1" dirty="0" smtClean="0">
                <a:latin typeface="Arial Narrow" pitchFamily="34" charset="0"/>
              </a:rPr>
              <a:t>системы</a:t>
            </a:r>
            <a:r>
              <a:rPr lang="ru-RU" sz="2600" dirty="0" smtClean="0">
                <a:latin typeface="Arial Narrow" pitchFamily="34" charset="0"/>
              </a:rPr>
              <a:t> электронного </a:t>
            </a:r>
            <a:r>
              <a:rPr lang="ru-RU" sz="2600" b="1" dirty="0" smtClean="0">
                <a:latin typeface="Arial Narrow" pitchFamily="34" charset="0"/>
              </a:rPr>
              <a:t>публичного мониторинга</a:t>
            </a:r>
            <a:endParaRPr lang="ru-RU" sz="2600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600" dirty="0" smtClean="0">
                <a:latin typeface="Arial Narrow" pitchFamily="34" charset="0"/>
              </a:rPr>
              <a:t>Информационная открытость школы за счет предоставления потребителям (учащимся, их родителям и общественности) широких возможностей оперативного получения </a:t>
            </a:r>
            <a:br>
              <a:rPr lang="ru-RU" sz="2600" dirty="0" smtClean="0">
                <a:latin typeface="Arial Narrow" pitchFamily="34" charset="0"/>
              </a:rPr>
            </a:br>
            <a:r>
              <a:rPr lang="ru-RU" sz="2600" dirty="0" smtClean="0">
                <a:latin typeface="Arial Narrow" pitchFamily="34" charset="0"/>
              </a:rPr>
              <a:t>информации о наиболее значимых событиях </a:t>
            </a:r>
            <a:br>
              <a:rPr lang="ru-RU" sz="2600" dirty="0" smtClean="0">
                <a:latin typeface="Arial Narrow" pitchFamily="34" charset="0"/>
              </a:rPr>
            </a:br>
            <a:r>
              <a:rPr lang="ru-RU" sz="2600" dirty="0" smtClean="0">
                <a:latin typeface="Arial Narrow" pitchFamily="34" charset="0"/>
              </a:rPr>
              <a:t>образовательной деятельности</a:t>
            </a:r>
            <a:endParaRPr lang="ru-RU" sz="2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61951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Педагогический мониторинг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403976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600" dirty="0" smtClean="0">
                <a:latin typeface="Arial Narrow" pitchFamily="34" charset="0"/>
              </a:rPr>
              <a:t>форма организации, сбора, обработки, хранения и распространения информации о качестве образовательного процесса, обеспечивающую непрерывное слежение за ее содержанием и прогнозирование ее развития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600" dirty="0" smtClean="0">
                <a:latin typeface="Arial Narrow" pitchFamily="34" charset="0"/>
              </a:rPr>
              <a:t>система накопления инновационного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Мониторинг успеваемости и степени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обученности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учащихся (СОУ) на основе отметок в электронном классном журнале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успеваемость в % от общего количества учащихся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качество знаний по количеству "4" и </a:t>
            </a:r>
            <a:r>
              <a:rPr lang="ru-RU" smtClean="0">
                <a:latin typeface="Arial Narrow" pitchFamily="34" charset="0"/>
              </a:rPr>
              <a:t>"5" </a:t>
            </a:r>
            <a:endParaRPr lang="ru-RU" dirty="0" smtClean="0">
              <a:latin typeface="Arial Narrow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средний балл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степень </a:t>
            </a:r>
            <a:r>
              <a:rPr lang="ru-RU" dirty="0" err="1" smtClean="0">
                <a:latin typeface="Arial Narrow" pitchFamily="34" charset="0"/>
              </a:rPr>
              <a:t>обученности</a:t>
            </a:r>
            <a:r>
              <a:rPr lang="ru-RU" dirty="0" smtClean="0">
                <a:latin typeface="Arial Narrow" pitchFamily="34" charset="0"/>
              </a:rPr>
              <a:t> учащихся 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(по В.П. Симонову)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404664"/>
          <a:ext cx="8136904" cy="55002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99748"/>
                <a:gridCol w="3792626"/>
                <a:gridCol w="2344530"/>
              </a:tblGrid>
              <a:tr h="63329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j-cs"/>
                        </a:rPr>
                        <a:t>Диагностический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j-cs"/>
                        </a:rPr>
                        <a:t>Методика (формула)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j-cs"/>
                        </a:rPr>
                        <a:t>Примечание</a:t>
                      </a:r>
                    </a:p>
                  </a:txBody>
                  <a:tcPr/>
                </a:tc>
              </a:tr>
              <a:tr h="76990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Arial Narrow" pitchFamily="34" charset="0"/>
                        </a:rPr>
                        <a:t>Успеваемость</a:t>
                      </a:r>
                      <a:endParaRPr lang="ru-RU" sz="2000" b="1" i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Без «2»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76990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Arial Narrow" pitchFamily="34" charset="0"/>
                        </a:rPr>
                        <a:t>Качество</a:t>
                      </a:r>
                      <a:endParaRPr lang="ru-RU" sz="2000" b="1" i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76990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Arial Narrow" pitchFamily="34" charset="0"/>
                        </a:rPr>
                        <a:t>Средний балл</a:t>
                      </a:r>
                      <a:endParaRPr lang="ru-RU" sz="2000" b="1" i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769902">
                <a:tc rowSpan="3"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Arial Narrow" pitchFamily="34" charset="0"/>
                        </a:rPr>
                        <a:t>Степень </a:t>
                      </a:r>
                      <a:r>
                        <a:rPr lang="ru-RU" sz="2000" b="1" i="1" dirty="0" err="1" smtClean="0">
                          <a:latin typeface="Arial Narrow" pitchFamily="34" charset="0"/>
                        </a:rPr>
                        <a:t>обученности</a:t>
                      </a:r>
                      <a:r>
                        <a:rPr lang="ru-RU" sz="2000" b="1" i="1" dirty="0" smtClean="0">
                          <a:latin typeface="Arial Narrow" pitchFamily="34" charset="0"/>
                        </a:rPr>
                        <a:t> учащихся</a:t>
                      </a:r>
                      <a:endParaRPr lang="ru-RU" sz="2000" b="1" i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Первый (высший) уровень требований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8935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Narrow" pitchFamily="34" charset="0"/>
                        </a:rPr>
                        <a:t>Второй (средний) уровень треб</a:t>
                      </a:r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ований</a:t>
                      </a:r>
                    </a:p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8661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Третий (низший) уровень требований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995936" y="1052736"/>
          <a:ext cx="912813" cy="725488"/>
        </p:xfrm>
        <a:graphic>
          <a:graphicData uri="http://schemas.openxmlformats.org/presentationml/2006/ole">
            <p:oleObj spid="_x0000_s2050" name="Формула" r:id="rId3" imgW="49500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995936" y="1772816"/>
          <a:ext cx="936790" cy="792088"/>
        </p:xfrm>
        <a:graphic>
          <a:graphicData uri="http://schemas.openxmlformats.org/presentationml/2006/ole">
            <p:oleObj spid="_x0000_s2052" name="Формула" r:id="rId4" imgW="55872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771800" y="2636912"/>
          <a:ext cx="3389312" cy="725488"/>
        </p:xfrm>
        <a:graphic>
          <a:graphicData uri="http://schemas.openxmlformats.org/presentationml/2006/ole">
            <p:oleObj spid="_x0000_s2053" name="Формула" r:id="rId5" imgW="1841400" imgH="393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987824" y="3429000"/>
          <a:ext cx="2946400" cy="725487"/>
        </p:xfrm>
        <a:graphic>
          <a:graphicData uri="http://schemas.openxmlformats.org/presentationml/2006/ole">
            <p:oleObj spid="_x0000_s2057" name="Формула" r:id="rId6" imgW="1600200" imgH="393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699792" y="4293096"/>
          <a:ext cx="3460750" cy="725487"/>
        </p:xfrm>
        <a:graphic>
          <a:graphicData uri="http://schemas.openxmlformats.org/presentationml/2006/ole">
            <p:oleObj spid="_x0000_s2058" name="Формула" r:id="rId7" imgW="1879560" imgH="39348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771800" y="5157192"/>
          <a:ext cx="3459162" cy="725487"/>
        </p:xfrm>
        <a:graphic>
          <a:graphicData uri="http://schemas.openxmlformats.org/presentationml/2006/ole">
            <p:oleObj spid="_x0000_s2059" name="Формула" r:id="rId8" imgW="1879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	«Анализ»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l="1206" t="20000" r="1994" b="11000"/>
          <a:stretch>
            <a:fillRect/>
          </a:stretch>
        </p:blipFill>
        <p:spPr bwMode="auto">
          <a:xfrm>
            <a:off x="323528" y="1196752"/>
            <a:ext cx="8496944" cy="4845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552" y="6093296"/>
            <a:ext cx="6840760" cy="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По полугодиям (четвертям) для каждого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Отчеты: 	«Анализ»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3067"/>
          <a:stretch>
            <a:fillRect/>
          </a:stretch>
        </p:blipFill>
        <p:spPr bwMode="auto">
          <a:xfrm>
            <a:off x="4139952" y="3284984"/>
            <a:ext cx="4551809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l="3137"/>
          <a:stretch>
            <a:fillRect/>
          </a:stretch>
        </p:blipFill>
        <p:spPr bwMode="auto">
          <a:xfrm>
            <a:off x="539552" y="980728"/>
            <a:ext cx="4447034" cy="276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461</TotalTime>
  <Words>487</Words>
  <Application>Microsoft Office PowerPoint</Application>
  <PresentationFormat>Экран (4:3)</PresentationFormat>
  <Paragraphs>71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Аспект</vt:lpstr>
      <vt:lpstr>Формула</vt:lpstr>
      <vt:lpstr>Автоматизация мониторинга деятельности педагогического коллектива для проблемного анализа  и своевременной корректировки</vt:lpstr>
      <vt:lpstr>Слайд 2</vt:lpstr>
      <vt:lpstr>Слайд 3</vt:lpstr>
      <vt:lpstr>ПТК «Электронная учительская»</vt:lpstr>
      <vt:lpstr>Педагогический мониторинг</vt:lpstr>
      <vt:lpstr>Мониторинг успеваемости и степени обученности учащихся (СОУ) на основе отметок в электронном классном журнале</vt:lpstr>
      <vt:lpstr>Слайд 7</vt:lpstr>
      <vt:lpstr>Отчеты:  «Анализ»</vt:lpstr>
      <vt:lpstr>Отчеты:  «Анализ»</vt:lpstr>
      <vt:lpstr>Отчеты:  «Анализ»</vt:lpstr>
      <vt:lpstr>Отчеты:  «Анализ»</vt:lpstr>
      <vt:lpstr>Отчеты:  «Анализ»</vt:lpstr>
      <vt:lpstr>Отчеты:  «Анализ»</vt:lpstr>
      <vt:lpstr>Отчеты:  «Анализ»</vt:lpstr>
      <vt:lpstr>Отчеты:  «Анализ»</vt:lpstr>
      <vt:lpstr>Отчеты:  «Степень обученности  по базовым предметам»</vt:lpstr>
      <vt:lpstr>Отчеты:  «Степень обученности  по базовым предметам»</vt:lpstr>
      <vt:lpstr>Отчеты:  «Степень обученности  по базовым предметам»</vt:lpstr>
      <vt:lpstr>Отчеты:  «Степень обученности  по базовым предметам»</vt:lpstr>
      <vt:lpstr>Отчеты:  «Успеваемость по базовым предметам»</vt:lpstr>
      <vt:lpstr>Отчеты:  «Успеваемость по базовым предметам»</vt:lpstr>
      <vt:lpstr>Отчеты:  «Успеваемость  по ступеням обучения»</vt:lpstr>
      <vt:lpstr>Отчеты:  «Успеваемость  по ступеням обучения»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50</cp:revision>
  <dcterms:created xsi:type="dcterms:W3CDTF">2012-10-21T08:14:34Z</dcterms:created>
  <dcterms:modified xsi:type="dcterms:W3CDTF">2013-03-10T08:15:46Z</dcterms:modified>
</cp:coreProperties>
</file>