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39.xml" ContentType="application/vnd.openxmlformats-officedocument.presentationml.slideLayout+xml"/>
  <Override PartName="/ppt/tags/tag8.xml" ContentType="application/vnd.openxmlformats-officedocument.presentationml.tags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ags/tag5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2" r:id="rId3"/>
    <p:sldMasterId id="2147483744" r:id="rId4"/>
    <p:sldMasterId id="2147483756" r:id="rId5"/>
  </p:sldMasterIdLst>
  <p:notesMasterIdLst>
    <p:notesMasterId r:id="rId16"/>
  </p:notesMasterIdLst>
  <p:sldIdLst>
    <p:sldId id="263" r:id="rId6"/>
    <p:sldId id="261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9ED"/>
    <a:srgbClr val="B1637F"/>
    <a:srgbClr val="A367AD"/>
    <a:srgbClr val="AF5FB5"/>
    <a:srgbClr val="9C7895"/>
    <a:srgbClr val="B55FA3"/>
    <a:srgbClr val="BC588C"/>
    <a:srgbClr val="E3316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FE6D3-38D4-4012-B664-80793F7AD0FF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6F411-CBD8-4984-8665-BBE9FEF0A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CE184-C6CD-47E0-966B-74F388B78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06607-4BD2-4182-A3A2-6AD4821AA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51007-D260-494B-9280-FD867332F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01B03-905E-4A07-9CA6-FB05660B6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018A1-138F-40EA-A16A-69B101228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56CF7-BC79-4AC2-9602-F5D377E1A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8AE8C-687D-4638-9F34-ADFF0329E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55FF6-6003-441D-B2B4-C14E26DCD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B68D9-6785-4246-8B38-FAD7BDC36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FF400-B777-4C0B-B38B-35E206F9F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BCD43-60B4-476F-B5A5-C27D4CED0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18C05-292C-421F-8CCE-24BAA356D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0D1F9-1BB6-4664-8DB6-19B91A195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73A6F-DC5F-4F5F-B491-40CB70F35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2742C-1A56-4B8E-A21B-ACAFF36CE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A6DFC-29FB-4577-A5C2-87723A8D9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C79E7-08A7-4BBF-B723-3A451FF53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2B14F-0B31-43A5-990C-CC12CD0EC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6742B-A9E6-4201-B609-605D3327D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BA27F-6E1C-4E8B-B155-CD30F4FA5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C2092-764C-488C-A708-D398D0474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A65F4-E9EE-492B-96DE-F7D39DAC5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0935A48-53E8-4BF9-87FF-91FFA2925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49DE212-5357-4623-AE83-0A58C731D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98208313_selekc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71736" y="214290"/>
            <a:ext cx="4000528" cy="1214446"/>
          </a:xfrm>
          <a:prstGeom prst="round2Diag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Южноамериканский</a:t>
            </a:r>
            <a:endParaRPr lang="ru-RU" sz="2800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071802" y="1571612"/>
            <a:ext cx="2928958" cy="1143008"/>
          </a:xfrm>
          <a:prstGeom prst="round2Diag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Южная Америка вдоль западного побережья</a:t>
            </a:r>
            <a:endParaRPr lang="ru-RU" sz="2400" dirty="0"/>
          </a:p>
        </p:txBody>
      </p:sp>
      <p:pic>
        <p:nvPicPr>
          <p:cNvPr id="23554" name="Picture 2" descr="http://im5-tub-ru.yandex.net/i?id=452047012-4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00372"/>
            <a:ext cx="2464612" cy="1643075"/>
          </a:xfrm>
          <a:prstGeom prst="rect">
            <a:avLst/>
          </a:prstGeom>
          <a:noFill/>
        </p:spPr>
      </p:pic>
      <p:pic>
        <p:nvPicPr>
          <p:cNvPr id="5" name="Рисунок 4" descr="ananas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857496"/>
            <a:ext cx="2649198" cy="34290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43372" y="6286520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ананас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4572008"/>
            <a:ext cx="1246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картофель</a:t>
            </a:r>
            <a:endParaRPr lang="ru-RU" b="1" dirty="0"/>
          </a:p>
        </p:txBody>
      </p:sp>
      <p:pic>
        <p:nvPicPr>
          <p:cNvPr id="23556" name="Picture 4" descr="http://im3-tub-ru.yandex.net/i?id=73485805-6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000372"/>
            <a:ext cx="2428892" cy="182166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572264" y="4786322"/>
            <a:ext cx="168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хинное дерево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Вавилов Николай Иванович </a:t>
            </a:r>
            <a:br>
              <a:rPr lang="ru-RU" dirty="0" smtClean="0"/>
            </a:br>
            <a:r>
              <a:rPr lang="ru-RU" dirty="0" smtClean="0"/>
              <a:t>(1887 – 1943)</a:t>
            </a:r>
            <a:endParaRPr lang="ru-RU" dirty="0"/>
          </a:p>
        </p:txBody>
      </p:sp>
      <p:pic>
        <p:nvPicPr>
          <p:cNvPr id="4" name="Содержимое 3" descr="250px-Nikolai_Vavilov_NYW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500174"/>
            <a:ext cx="4286280" cy="507209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285728"/>
          <a:ext cx="91440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 smtClean="0">
                          <a:solidFill>
                            <a:schemeClr val="bg1"/>
                          </a:solidFill>
                        </a:rPr>
                        <a:t>Изучил</a:t>
                      </a:r>
                      <a:endParaRPr lang="ru-RU" sz="180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 smtClean="0">
                          <a:solidFill>
                            <a:schemeClr val="bg1"/>
                          </a:solidFill>
                        </a:rPr>
                        <a:t>Установил</a:t>
                      </a:r>
                      <a:endParaRPr lang="ru-RU" sz="180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 smtClean="0">
                          <a:solidFill>
                            <a:schemeClr val="bg1"/>
                          </a:solidFill>
                        </a:rPr>
                        <a:t>Определил</a:t>
                      </a:r>
                      <a:endParaRPr lang="ru-RU" sz="180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 smtClean="0">
                          <a:solidFill>
                            <a:schemeClr val="bg1"/>
                          </a:solidFill>
                        </a:rPr>
                        <a:t>Собрал</a:t>
                      </a:r>
                      <a:endParaRPr lang="ru-RU" sz="180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 smtClean="0">
                          <a:solidFill>
                            <a:schemeClr val="bg1"/>
                          </a:solidFill>
                        </a:rPr>
                        <a:t>Сформулировал</a:t>
                      </a:r>
                      <a:endParaRPr lang="ru-RU" sz="180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мировые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растительные 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ресурсы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dirty="0" smtClean="0"/>
                        <a:t>наибольшее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/>
                        <a:t>разнообразие форм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/>
                        <a:t>определенного вида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/>
                        <a:t>характерно для тех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/>
                        <a:t>районов, где этот вид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/>
                        <a:t>был введен в культуру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семь центров происхождения</a:t>
                      </a:r>
                      <a:r>
                        <a:rPr lang="ru-RU" baseline="0" dirty="0" smtClean="0"/>
                        <a:t> культурных растений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мировую коллекцию культурных растений, которая</a:t>
                      </a:r>
                      <a:r>
                        <a:rPr lang="ru-RU" baseline="0" dirty="0" smtClean="0"/>
                        <a:t> сейчас хранится во Всероссийском институте растениеводства ( г. Санкт-Петербург 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закон гомологических рядов</a:t>
                      </a:r>
                      <a:r>
                        <a:rPr lang="ru-RU" baseline="0" dirty="0" smtClean="0"/>
                        <a:t> в наследственной изменчивости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St._Petersburg,_ministry_of_government_propert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3857628"/>
            <a:ext cx="5429288" cy="2821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571736" y="0"/>
            <a:ext cx="4286280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Южноазиатский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2800" dirty="0" smtClean="0"/>
              <a:t>тропический</a:t>
            </a:r>
            <a:endParaRPr lang="ru-RU" sz="2800" dirty="0"/>
          </a:p>
        </p:txBody>
      </p:sp>
      <p:sp>
        <p:nvSpPr>
          <p:cNvPr id="10" name="Овал 9"/>
          <p:cNvSpPr/>
          <p:nvPr/>
        </p:nvSpPr>
        <p:spPr>
          <a:xfrm>
            <a:off x="2857488" y="1928802"/>
            <a:ext cx="3643338" cy="10715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Тропическая Индия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786050" y="3000372"/>
            <a:ext cx="3786214" cy="10715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Индокитай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928926" y="4071942"/>
            <a:ext cx="3500462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Южный Китай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071802" y="5214950"/>
            <a:ext cx="3357586" cy="1143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о-ва Юго-Восточной Азии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" name="Рисунок 14" descr="78b6398d68b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1959442" cy="128588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00100" y="2357430"/>
            <a:ext cx="649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рис</a:t>
            </a:r>
            <a:endParaRPr lang="ru-RU" sz="2400" b="1" dirty="0"/>
          </a:p>
        </p:txBody>
      </p:sp>
      <p:pic>
        <p:nvPicPr>
          <p:cNvPr id="17" name="Рисунок 16" descr="trostn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3000372"/>
            <a:ext cx="2153697" cy="121444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829969" y="4143380"/>
            <a:ext cx="23140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сахарный тростник</a:t>
            </a:r>
            <a:endParaRPr lang="ru-RU" sz="2000" b="1" dirty="0"/>
          </a:p>
        </p:txBody>
      </p:sp>
      <p:pic>
        <p:nvPicPr>
          <p:cNvPr id="1026" name="Picture 2" descr="http://www.15min.lt/images/photos/616350/big/populiarusis-piper-nigrum-502e9719dae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496"/>
            <a:ext cx="2000263" cy="1357322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28596" y="4143380"/>
            <a:ext cx="1778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черный перец</a:t>
            </a:r>
            <a:endParaRPr lang="ru-RU" sz="2000" b="1" dirty="0"/>
          </a:p>
        </p:txBody>
      </p:sp>
      <p:pic>
        <p:nvPicPr>
          <p:cNvPr id="1028" name="Picture 4" descr="http://im3-tub-ru.yandex.net/i?id=84242608-08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4572008"/>
            <a:ext cx="2071702" cy="142875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7143768" y="5929330"/>
            <a:ext cx="1286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баклажан</a:t>
            </a:r>
            <a:endParaRPr lang="ru-RU" sz="2000" b="1" dirty="0"/>
          </a:p>
        </p:txBody>
      </p:sp>
      <p:pic>
        <p:nvPicPr>
          <p:cNvPr id="1030" name="Picture 6" descr="http://img0.liveinternet.ru/images/attach/c/7/97/767/97767746_1338454567_prestizh_nk1_en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643446"/>
            <a:ext cx="2000264" cy="1500198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785786" y="6072206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огурец</a:t>
            </a:r>
            <a:endParaRPr lang="ru-RU" sz="2000" b="1" dirty="0"/>
          </a:p>
        </p:txBody>
      </p:sp>
      <p:pic>
        <p:nvPicPr>
          <p:cNvPr id="1032" name="Picture 8" descr="http://www.tourtrans.ru/ipb/uploads/post-29518-0-53812400-13523829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1285860"/>
            <a:ext cx="2146694" cy="1214446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7072330" y="2428868"/>
            <a:ext cx="151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цитрусовые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6" grpId="0"/>
      <p:bldP spid="18" grpId="0"/>
      <p:bldP spid="20" grpId="0"/>
      <p:bldP spid="22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357422" y="142852"/>
            <a:ext cx="464347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Восточноазиатский</a:t>
            </a:r>
            <a:endParaRPr lang="ru-RU" sz="2800" dirty="0"/>
          </a:p>
        </p:txBody>
      </p:sp>
      <p:sp>
        <p:nvSpPr>
          <p:cNvPr id="10" name="Овал 9"/>
          <p:cNvSpPr/>
          <p:nvPr/>
        </p:nvSpPr>
        <p:spPr>
          <a:xfrm>
            <a:off x="2643174" y="1714488"/>
            <a:ext cx="4143404" cy="10715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Центральный и Восточный Китай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643174" y="2857496"/>
            <a:ext cx="4143404" cy="10001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Япония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714612" y="3929066"/>
            <a:ext cx="4071966" cy="10715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Корея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786050" y="5072074"/>
            <a:ext cx="4071966" cy="11430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Тайвань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434" name="Picture 2" descr="http://www.o-moloke.ru/staff_files/1188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2255936" cy="150019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214414" y="2500306"/>
            <a:ext cx="5581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соя</a:t>
            </a:r>
            <a:endParaRPr lang="ru-RU" sz="2000" b="1" dirty="0"/>
          </a:p>
        </p:txBody>
      </p:sp>
      <p:pic>
        <p:nvPicPr>
          <p:cNvPr id="18436" name="Picture 4" descr="http://board.agrobiznes.com.ua/photos/2011/11/4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28934"/>
            <a:ext cx="2345725" cy="1571636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000100" y="4357694"/>
            <a:ext cx="841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просо</a:t>
            </a:r>
            <a:endParaRPr lang="ru-RU" sz="2000" b="1" dirty="0"/>
          </a:p>
        </p:txBody>
      </p:sp>
      <p:pic>
        <p:nvPicPr>
          <p:cNvPr id="18438" name="Picture 6" descr="http://malahov-plus.com/uploads/posts/2010-04/1271637651_2908941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7" y="1071546"/>
            <a:ext cx="2080592" cy="1643074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7358082" y="2571744"/>
            <a:ext cx="1056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гречиха</a:t>
            </a:r>
            <a:endParaRPr lang="ru-RU" sz="2000" b="1" dirty="0"/>
          </a:p>
        </p:txBody>
      </p:sp>
      <p:pic>
        <p:nvPicPr>
          <p:cNvPr id="18440" name="Picture 8" descr="http://www.floraprice.ru/v2/wp-content/uploads/2010/02/al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2928934"/>
            <a:ext cx="2095515" cy="1571636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7500958" y="4357694"/>
            <a:ext cx="8226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слива</a:t>
            </a:r>
            <a:endParaRPr lang="ru-RU" sz="2000" b="1" dirty="0"/>
          </a:p>
        </p:txBody>
      </p:sp>
      <p:pic>
        <p:nvPicPr>
          <p:cNvPr id="18442" name="Picture 10" descr="http://files.seti.ee/canecorso/kartinki/2011/mai/re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857760"/>
            <a:ext cx="2374934" cy="1643074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1000100" y="6357958"/>
            <a:ext cx="974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редька</a:t>
            </a:r>
            <a:endParaRPr lang="ru-RU" sz="2000" b="1" dirty="0"/>
          </a:p>
        </p:txBody>
      </p:sp>
      <p:pic>
        <p:nvPicPr>
          <p:cNvPr id="18444" name="Picture 12" descr="http://procvetok.com/tmp/generate_pic/$uploads$2012$10$12$%D0%9A%D0%BE%D0%BC%D1%81%D0%BE%D0%BC%D0%BE%D0%BB%D1%8C%D1%81%D0%BA%D0%B0%D1%8F%202.jpg!800!600!redu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4857760"/>
            <a:ext cx="2095515" cy="1571636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7429520" y="6286520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вишня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21" grpId="0"/>
      <p:bldP spid="23" grpId="0"/>
      <p:bldP spid="25" grpId="0"/>
      <p:bldP spid="27" grpId="0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357422" y="142852"/>
            <a:ext cx="4643470" cy="1285884"/>
          </a:xfrm>
          <a:prstGeom prst="ellipse">
            <a:avLst/>
          </a:prstGeom>
          <a:solidFill>
            <a:srgbClr val="031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err="1" smtClean="0"/>
              <a:t>Юго</a:t>
            </a:r>
            <a:r>
              <a:rPr lang="ru-RU" sz="3000" dirty="0" smtClean="0"/>
              <a:t> - </a:t>
            </a:r>
            <a:r>
              <a:rPr lang="ru-RU" sz="3000" dirty="0" err="1" smtClean="0"/>
              <a:t>Западноазиатский</a:t>
            </a:r>
            <a:endParaRPr lang="ru-RU" sz="3000" dirty="0"/>
          </a:p>
        </p:txBody>
      </p:sp>
      <p:sp>
        <p:nvSpPr>
          <p:cNvPr id="10" name="Овал 9"/>
          <p:cNvSpPr/>
          <p:nvPr/>
        </p:nvSpPr>
        <p:spPr>
          <a:xfrm>
            <a:off x="2643174" y="1428736"/>
            <a:ext cx="4143404" cy="10001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Малая Азия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643174" y="2428868"/>
            <a:ext cx="4143404" cy="107157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Средняя Азия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714612" y="3500438"/>
            <a:ext cx="4071966" cy="10001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Иран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714612" y="4500570"/>
            <a:ext cx="4071966" cy="92869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Афганистан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786050" y="5429264"/>
            <a:ext cx="3929090" cy="11429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Юго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Западная Индия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1538" y="2357430"/>
            <a:ext cx="1095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абрикос</a:t>
            </a:r>
            <a:endParaRPr lang="ru-RU" sz="2000" b="1" dirty="0"/>
          </a:p>
        </p:txBody>
      </p:sp>
      <p:pic>
        <p:nvPicPr>
          <p:cNvPr id="1026" name="Picture 2" descr="http://im4-tub-ru.yandex.net/i?id=153561834-0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1905000" cy="1428750"/>
          </a:xfrm>
          <a:prstGeom prst="rect">
            <a:avLst/>
          </a:prstGeom>
          <a:noFill/>
        </p:spPr>
      </p:pic>
      <p:pic>
        <p:nvPicPr>
          <p:cNvPr id="1028" name="Picture 4" descr="http://im4-tub-ru.yandex.net/i?id=36656748-6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357298"/>
            <a:ext cx="1695450" cy="142875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7215206" y="2714620"/>
            <a:ext cx="950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чеснок</a:t>
            </a:r>
            <a:endParaRPr lang="ru-RU" sz="2000" b="1" dirty="0"/>
          </a:p>
        </p:txBody>
      </p:sp>
      <p:pic>
        <p:nvPicPr>
          <p:cNvPr id="1030" name="Picture 6" descr="http://im6-tub-ru.yandex.net/i?id=640119947-2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496"/>
            <a:ext cx="1905000" cy="1428750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500034" y="4143380"/>
            <a:ext cx="1236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виноград</a:t>
            </a:r>
            <a:endParaRPr lang="ru-RU" sz="2000" b="1" dirty="0"/>
          </a:p>
        </p:txBody>
      </p:sp>
      <p:pic>
        <p:nvPicPr>
          <p:cNvPr id="1032" name="Picture 8" descr="http://im7-tub-ru.yandex.net/i?id=130730044-32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3214686"/>
            <a:ext cx="1905000" cy="1428750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7715272" y="4500570"/>
            <a:ext cx="588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лен</a:t>
            </a:r>
            <a:endParaRPr lang="ru-RU" sz="2000" b="1" dirty="0"/>
          </a:p>
        </p:txBody>
      </p:sp>
      <p:pic>
        <p:nvPicPr>
          <p:cNvPr id="1034" name="Picture 10" descr="http://im3-tub-ru.yandex.net/i?id=146547186-09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714884"/>
            <a:ext cx="2143125" cy="1428750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1357290" y="6000768"/>
            <a:ext cx="772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рожь</a:t>
            </a:r>
            <a:endParaRPr lang="ru-RU" sz="2000" b="1" dirty="0"/>
          </a:p>
        </p:txBody>
      </p:sp>
      <p:pic>
        <p:nvPicPr>
          <p:cNvPr id="1038" name="Picture 14" descr="http://im4-tub-ru.yandex.net/i?id=417639262-69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5000636"/>
            <a:ext cx="2133600" cy="1428750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7286644" y="6286520"/>
            <a:ext cx="1156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морковь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9" grpId="0" animBg="1"/>
      <p:bldP spid="20" grpId="0"/>
      <p:bldP spid="24" grpId="0"/>
      <p:bldP spid="26" grpId="0"/>
      <p:bldP spid="29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142852"/>
            <a:ext cx="3500462" cy="10001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Средиземноморский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1357298"/>
            <a:ext cx="6072230" cy="7858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Страны</a:t>
            </a:r>
          </a:p>
          <a:p>
            <a:pPr algn="ctr"/>
            <a:r>
              <a:rPr lang="ru-RU" sz="2800" dirty="0" smtClean="0"/>
              <a:t>Средиземноморского бассейна</a:t>
            </a:r>
            <a:endParaRPr lang="ru-RU" sz="2800" dirty="0"/>
          </a:p>
        </p:txBody>
      </p:sp>
      <p:pic>
        <p:nvPicPr>
          <p:cNvPr id="20482" name="Picture 2" descr="http://im4-tub-ru.yandex.net/i?id=24314524-4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57430"/>
            <a:ext cx="1905000" cy="14287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6" y="3786190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маслины</a:t>
            </a:r>
            <a:endParaRPr lang="ru-RU" b="1" dirty="0"/>
          </a:p>
        </p:txBody>
      </p:sp>
      <p:pic>
        <p:nvPicPr>
          <p:cNvPr id="20484" name="Picture 4" descr="http://im1-tub-ru.yandex.net/i?id=362845567-5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000372"/>
            <a:ext cx="2171700" cy="14287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28926" y="4429132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клевер</a:t>
            </a:r>
            <a:endParaRPr lang="ru-RU" b="1" dirty="0"/>
          </a:p>
        </p:txBody>
      </p:sp>
      <p:pic>
        <p:nvPicPr>
          <p:cNvPr id="20488" name="Picture 8" descr="http://im2-tub-ru.yandex.net/i?id=190778891-5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00438"/>
            <a:ext cx="2143125" cy="142875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857752" y="4929198"/>
            <a:ext cx="1820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сахарная свекла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72330" y="6000768"/>
            <a:ext cx="1883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кормовые травы</a:t>
            </a:r>
            <a:endParaRPr lang="ru-RU" b="1" dirty="0"/>
          </a:p>
        </p:txBody>
      </p:sp>
      <p:pic>
        <p:nvPicPr>
          <p:cNvPr id="20492" name="Picture 12" descr="http://www.arminerussia.ru/uploads/posts/2010-04/1270777008_cute-calf_k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143380"/>
            <a:ext cx="1928826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/>
      <p:bldP spid="9" grpId="1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142852"/>
            <a:ext cx="3500462" cy="10001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Абиссинский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1214422"/>
            <a:ext cx="6072230" cy="7143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ru-RU" sz="2800" dirty="0" smtClean="0">
                <a:solidFill>
                  <a:schemeClr val="tx1"/>
                </a:solidFill>
              </a:rPr>
              <a:t>Абиссинское нагорье Африки</a:t>
            </a:r>
          </a:p>
        </p:txBody>
      </p:sp>
      <p:pic>
        <p:nvPicPr>
          <p:cNvPr id="21510" name="Picture 6" descr="http://im2-tub-ru.yandex.net/i?id=394623811-7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82033">
            <a:off x="428596" y="2428868"/>
            <a:ext cx="2200275" cy="142875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 rot="20708570">
            <a:off x="1541287" y="3683908"/>
            <a:ext cx="725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сорго</a:t>
            </a:r>
            <a:endParaRPr lang="ru-RU" b="1" dirty="0"/>
          </a:p>
        </p:txBody>
      </p:sp>
      <p:pic>
        <p:nvPicPr>
          <p:cNvPr id="21512" name="Picture 8" descr="http://im5-tub-ru.yandex.net/i?id=125219280-2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357430"/>
            <a:ext cx="2047875" cy="142875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000496" y="3714752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ячмень</a:t>
            </a:r>
            <a:endParaRPr lang="ru-RU" b="1" dirty="0"/>
          </a:p>
        </p:txBody>
      </p:sp>
      <p:pic>
        <p:nvPicPr>
          <p:cNvPr id="21514" name="Picture 10" descr="http://im3-tub-ru.yandex.net/i?id=49556915-3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30561">
            <a:off x="6509951" y="2403635"/>
            <a:ext cx="2143125" cy="142875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 rot="945685">
            <a:off x="6302259" y="3729127"/>
            <a:ext cx="1959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кофейное дерево</a:t>
            </a:r>
            <a:endParaRPr lang="ru-RU" b="1" dirty="0"/>
          </a:p>
        </p:txBody>
      </p:sp>
      <p:pic>
        <p:nvPicPr>
          <p:cNvPr id="21520" name="Picture 16" descr="http://www.treideri.lv/wp-content/uploads/lauksajmnieciba-6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4286256"/>
            <a:ext cx="2214578" cy="165923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643042" y="5857892"/>
            <a:ext cx="1953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твердая пшеница</a:t>
            </a:r>
            <a:endParaRPr lang="ru-RU" b="1" dirty="0"/>
          </a:p>
        </p:txBody>
      </p:sp>
      <p:pic>
        <p:nvPicPr>
          <p:cNvPr id="21524" name="Picture 20" descr="http://www.naszecytrusy.pl/Bananowiec/musa_sp.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286256"/>
            <a:ext cx="1500963" cy="2000264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5500694" y="6215082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бананы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/>
      <p:bldP spid="17" grpId="0"/>
      <p:bldP spid="19" grpId="0"/>
      <p:bldP spid="23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28794" y="285728"/>
            <a:ext cx="5572164" cy="1214446"/>
          </a:xfrm>
          <a:prstGeom prst="roundRect">
            <a:avLst/>
          </a:prstGeom>
          <a:solidFill>
            <a:srgbClr val="BC58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Центральноамериканский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71802" y="1643050"/>
            <a:ext cx="3214710" cy="10001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Южная Мексика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2530" name="Picture 2" descr="http://im1-tub-ru.yandex.net/i?id=506417393-3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88850">
            <a:off x="214357" y="2144848"/>
            <a:ext cx="1642478" cy="22577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893891">
            <a:off x="741540" y="4325913"/>
            <a:ext cx="1071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кукуруза</a:t>
            </a:r>
            <a:endParaRPr lang="ru-RU" b="1" dirty="0"/>
          </a:p>
        </p:txBody>
      </p:sp>
      <p:pic>
        <p:nvPicPr>
          <p:cNvPr id="22534" name="Picture 6" descr="http://s019.radikal.ru/i610/1203/29/050cd2e960e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88232">
            <a:off x="2084463" y="2923378"/>
            <a:ext cx="1582649" cy="23739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20748470">
            <a:off x="2819766" y="5230730"/>
            <a:ext cx="757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какао</a:t>
            </a:r>
            <a:endParaRPr lang="ru-RU" b="1" dirty="0"/>
          </a:p>
        </p:txBody>
      </p:sp>
      <p:pic>
        <p:nvPicPr>
          <p:cNvPr id="22536" name="Picture 8" descr="http://im5-tub-ru.yandex.net/i?id=101845907-1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80733">
            <a:off x="3760230" y="3204421"/>
            <a:ext cx="1483731" cy="196955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 rot="20879915">
            <a:off x="4459443" y="5144901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табак</a:t>
            </a:r>
            <a:endParaRPr lang="ru-RU" b="1" dirty="0"/>
          </a:p>
        </p:txBody>
      </p:sp>
      <p:pic>
        <p:nvPicPr>
          <p:cNvPr id="22538" name="Picture 10" descr="http://i013.radikal.ru/0801/44/acb8665940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51924">
            <a:off x="5370467" y="3147578"/>
            <a:ext cx="1612619" cy="227870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rot="20864935">
            <a:off x="4785832" y="5366045"/>
            <a:ext cx="3483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длинноволокнистый хлопчатник</a:t>
            </a:r>
            <a:endParaRPr lang="ru-RU" b="1" dirty="0"/>
          </a:p>
        </p:txBody>
      </p:sp>
      <p:pic>
        <p:nvPicPr>
          <p:cNvPr id="22542" name="Picture 14" descr="http://im1-tub-ru.yandex.net/i?id=247412108-71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882510">
            <a:off x="7102232" y="3111774"/>
            <a:ext cx="1914525" cy="142875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 rot="20891713">
            <a:off x="7875900" y="4431216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тыква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8" grpId="0"/>
      <p:bldP spid="10" grpId="0"/>
      <p:bldP spid="12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01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01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39</Template>
  <TotalTime>229</TotalTime>
  <Words>147</Words>
  <PresentationFormat>Экран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01</vt:lpstr>
      <vt:lpstr>1_Default Design</vt:lpstr>
      <vt:lpstr>1_01</vt:lpstr>
      <vt:lpstr>2_Default Design</vt:lpstr>
      <vt:lpstr>Трек</vt:lpstr>
      <vt:lpstr>Слайд 1</vt:lpstr>
      <vt:lpstr>Вавилов Николай Иванович  (1887 – 1943)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Селекция  — наука о создании новых и улучшении существующих пород животных, сортов растений, штаммов микроорганизмов с нужными человеку свойствами </dc:title>
  <cp:lastModifiedBy>Марина</cp:lastModifiedBy>
  <cp:revision>138</cp:revision>
  <dcterms:modified xsi:type="dcterms:W3CDTF">2014-02-19T19:50:43Z</dcterms:modified>
</cp:coreProperties>
</file>