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95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87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77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56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3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85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5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9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67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67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B8B9-AF55-4CEC-BB9D-F923E19C42FE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E339-10EC-4A52-9A96-AA287937E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53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Тригонометрические функции для гуманитариев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ea typeface="+mj-ea"/>
                <a:cs typeface="+mj-cs"/>
              </a:rPr>
              <a:t>Мастер-класс</a:t>
            </a:r>
          </a:p>
          <a:p>
            <a:endParaRPr lang="ru-RU" sz="4400" b="1" dirty="0" smtClean="0">
              <a:solidFill>
                <a:srgbClr val="00B050"/>
              </a:solidFill>
              <a:ea typeface="+mj-ea"/>
              <a:cs typeface="+mj-cs"/>
            </a:endParaRPr>
          </a:p>
          <a:p>
            <a:r>
              <a:rPr lang="ru-RU" sz="3900" b="1" dirty="0" err="1" smtClean="0">
                <a:solidFill>
                  <a:srgbClr val="C00000"/>
                </a:solidFill>
                <a:ea typeface="+mj-ea"/>
                <a:cs typeface="+mj-cs"/>
              </a:rPr>
              <a:t>Лапатин</a:t>
            </a:r>
            <a:r>
              <a:rPr lang="ru-RU" sz="3900" b="1" dirty="0" smtClean="0">
                <a:solidFill>
                  <a:srgbClr val="C00000"/>
                </a:solidFill>
                <a:ea typeface="+mj-ea"/>
                <a:cs typeface="+mj-cs"/>
              </a:rPr>
              <a:t> Алексей Леонидович</a:t>
            </a:r>
            <a:endParaRPr lang="ru-RU" sz="3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7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780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Точка вращается по окружности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5661248"/>
            <a:ext cx="8856984" cy="9559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Разный цвет – разные моменты времени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55971" y="1209328"/>
            <a:ext cx="3960440" cy="396044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087811" y="2932786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107591" y="98072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107591" y="4853574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6453337" y="2333294"/>
            <a:ext cx="0" cy="66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0"/>
          </p:cNvCxnSpPr>
          <p:nvPr/>
        </p:nvCxnSpPr>
        <p:spPr>
          <a:xfrm flipH="1">
            <a:off x="3662459" y="980728"/>
            <a:ext cx="6737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336191" y="5169768"/>
            <a:ext cx="910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2485179" y="1867345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>
            <a:stCxn id="42" idx="1"/>
          </p:cNvCxnSpPr>
          <p:nvPr/>
        </p:nvCxnSpPr>
        <p:spPr>
          <a:xfrm flipH="1">
            <a:off x="2339752" y="1934300"/>
            <a:ext cx="21238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70434"/>
            <a:ext cx="72471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Условно делим полный оборот на 4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780" y="1853685"/>
            <a:ext cx="8229600" cy="46994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6002338" algn="l"/>
              </a:tabLst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2 - возврат 	  1 – вверх</a:t>
            </a:r>
          </a:p>
          <a:p>
            <a:pPr marL="0" indent="0">
              <a:lnSpc>
                <a:spcPct val="150000"/>
              </a:lnSpc>
              <a:buNone/>
              <a:tabLst>
                <a:tab pos="6002338" algn="l"/>
              </a:tabLst>
            </a:pP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  <a:tabLst>
                <a:tab pos="6002338" algn="l"/>
              </a:tabLst>
            </a:pP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  <a:tabLst>
                <a:tab pos="5913438" algn="l"/>
              </a:tabLst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3– вниз	 4 - возврат 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640360" y="1513434"/>
            <a:ext cx="3960440" cy="3960440"/>
            <a:chOff x="2843808" y="2996952"/>
            <a:chExt cx="1584176" cy="1512168"/>
          </a:xfrm>
        </p:grpSpPr>
        <p:sp>
          <p:nvSpPr>
            <p:cNvPr id="4" name="Овал 3"/>
            <p:cNvSpPr/>
            <p:nvPr/>
          </p:nvSpPr>
          <p:spPr>
            <a:xfrm>
              <a:off x="2843808" y="2996952"/>
              <a:ext cx="1584176" cy="1512168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843808" y="3753036"/>
              <a:ext cx="158417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endCxn id="4" idx="0"/>
            </p:cNvCxnSpPr>
            <p:nvPr/>
          </p:nvCxnSpPr>
          <p:spPr>
            <a:xfrm flipV="1">
              <a:off x="3635896" y="2996952"/>
              <a:ext cx="0" cy="15121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Блок-схема: узел 9"/>
          <p:cNvSpPr/>
          <p:nvPr/>
        </p:nvSpPr>
        <p:spPr>
          <a:xfrm>
            <a:off x="6372200" y="3236892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391980" y="128483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391980" y="515768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6737726" y="2637400"/>
            <a:ext cx="0" cy="66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0"/>
          </p:cNvCxnSpPr>
          <p:nvPr/>
        </p:nvCxnSpPr>
        <p:spPr>
          <a:xfrm flipH="1">
            <a:off x="3946848" y="1284834"/>
            <a:ext cx="6737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620580" y="5473874"/>
            <a:ext cx="910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2769568" y="2171451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>
            <a:stCxn id="42" idx="1"/>
          </p:cNvCxnSpPr>
          <p:nvPr/>
        </p:nvCxnSpPr>
        <p:spPr>
          <a:xfrm flipH="1">
            <a:off x="2624141" y="2238406"/>
            <a:ext cx="21238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16116" y="4149080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3455876" y="1772816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06180" y="4194777"/>
            <a:ext cx="457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4749" y="1853685"/>
            <a:ext cx="527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5038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858" y="116632"/>
            <a:ext cx="7581528" cy="109269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Если встать в плоскость вращения,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296" y="5454790"/>
            <a:ext cx="8229600" cy="1244427"/>
          </a:xfrm>
        </p:spPr>
        <p:txBody>
          <a:bodyPr/>
          <a:lstStyle/>
          <a:p>
            <a:pPr marL="0" indent="0" algn="r">
              <a:buNone/>
            </a:pPr>
            <a:r>
              <a:rPr lang="ru-RU" b="1" i="1" dirty="0">
                <a:solidFill>
                  <a:srgbClr val="7030A0"/>
                </a:solidFill>
              </a:rPr>
              <a:t>т</a:t>
            </a:r>
            <a:r>
              <a:rPr lang="ru-RU" b="1" i="1" dirty="0" smtClean="0">
                <a:solidFill>
                  <a:srgbClr val="7030A0"/>
                </a:solidFill>
              </a:rPr>
              <a:t>о будет казаться, что точка совершает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колебательные движения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491875" y="1353344"/>
            <a:ext cx="3960440" cy="3960440"/>
            <a:chOff x="2843808" y="2996952"/>
            <a:chExt cx="1584176" cy="1512168"/>
          </a:xfrm>
        </p:grpSpPr>
        <p:sp>
          <p:nvSpPr>
            <p:cNvPr id="4" name="Овал 3"/>
            <p:cNvSpPr/>
            <p:nvPr/>
          </p:nvSpPr>
          <p:spPr>
            <a:xfrm>
              <a:off x="2843808" y="2996952"/>
              <a:ext cx="1584176" cy="1512168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843808" y="3753036"/>
              <a:ext cx="158417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endCxn id="4" idx="0"/>
            </p:cNvCxnSpPr>
            <p:nvPr/>
          </p:nvCxnSpPr>
          <p:spPr>
            <a:xfrm flipV="1">
              <a:off x="3635896" y="2996952"/>
              <a:ext cx="0" cy="15121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Блок-схема: узел 9"/>
          <p:cNvSpPr/>
          <p:nvPr/>
        </p:nvSpPr>
        <p:spPr>
          <a:xfrm>
            <a:off x="5223715" y="3076802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43495" y="112474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243495" y="499759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7756571" y="1325182"/>
            <a:ext cx="0" cy="41296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7527971" y="3076802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527971" y="112474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7576664" y="499759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86843" y="1353344"/>
            <a:ext cx="4333169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52315" y="3305402"/>
            <a:ext cx="2352949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472095" y="5226190"/>
            <a:ext cx="4333169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589241" y="2477310"/>
            <a:ext cx="0" cy="66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0"/>
          </p:cNvCxnSpPr>
          <p:nvPr/>
        </p:nvCxnSpPr>
        <p:spPr>
          <a:xfrm flipH="1">
            <a:off x="2798363" y="1124744"/>
            <a:ext cx="6737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472095" y="5313784"/>
            <a:ext cx="910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1621083" y="2011361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7550891" y="2011361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849683" y="2239961"/>
            <a:ext cx="5955581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7960516" y="2677852"/>
            <a:ext cx="0" cy="66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42" idx="1"/>
          </p:cNvCxnSpPr>
          <p:nvPr/>
        </p:nvCxnSpPr>
        <p:spPr>
          <a:xfrm flipH="1">
            <a:off x="1475656" y="2078316"/>
            <a:ext cx="21238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576664" y="2255049"/>
            <a:ext cx="0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172400" y="1865197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88792" y="18838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8676456" y="1919737"/>
            <a:ext cx="0" cy="5847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308304" y="1931396"/>
            <a:ext cx="0" cy="6147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626178" y="3800529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7236296" y="3908632"/>
            <a:ext cx="0" cy="6147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172400" y="386237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8695211" y="3915587"/>
            <a:ext cx="0" cy="5847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22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Если перемещать колебания по прямой времени, то получим </a:t>
            </a:r>
            <a:r>
              <a:rPr lang="ru-RU" sz="3600" b="1" i="1" dirty="0" smtClean="0">
                <a:solidFill>
                  <a:srgbClr val="FF0000"/>
                </a:solidFill>
              </a:rPr>
              <a:t>синусоиду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37897" y="2107704"/>
            <a:ext cx="0" cy="41296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узел 5"/>
          <p:cNvSpPr/>
          <p:nvPr/>
        </p:nvSpPr>
        <p:spPr>
          <a:xfrm>
            <a:off x="1009297" y="3859324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009297" y="190726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057990" y="5780112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032217" y="2793883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441842" y="3460374"/>
            <a:ext cx="0" cy="66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57990" y="3037571"/>
            <a:ext cx="0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2647719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20240" y="2666334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211960" y="2702259"/>
            <a:ext cx="0" cy="5847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39752" y="2713918"/>
            <a:ext cx="0" cy="6147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9712" y="4583051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589830" y="4691154"/>
            <a:ext cx="0" cy="6147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25934" y="464489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048745" y="4698109"/>
            <a:ext cx="0" cy="5847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7544" y="4077072"/>
            <a:ext cx="822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1253613" y="2064770"/>
            <a:ext cx="7462684" cy="4085309"/>
          </a:xfrm>
          <a:custGeom>
            <a:avLst/>
            <a:gdLst>
              <a:gd name="connsiteX0" fmla="*/ 0 w 7462684"/>
              <a:gd name="connsiteY0" fmla="*/ 14753 h 4085309"/>
              <a:gd name="connsiteX1" fmla="*/ 1548581 w 7462684"/>
              <a:gd name="connsiteY1" fmla="*/ 4085307 h 4085309"/>
              <a:gd name="connsiteX2" fmla="*/ 3052916 w 7462684"/>
              <a:gd name="connsiteY2" fmla="*/ 4 h 4085309"/>
              <a:gd name="connsiteX3" fmla="*/ 4807974 w 7462684"/>
              <a:gd name="connsiteY3" fmla="*/ 4055811 h 4085309"/>
              <a:gd name="connsiteX4" fmla="*/ 6489290 w 7462684"/>
              <a:gd name="connsiteY4" fmla="*/ 117991 h 4085309"/>
              <a:gd name="connsiteX5" fmla="*/ 7462684 w 7462684"/>
              <a:gd name="connsiteY5" fmla="*/ 2050030 h 40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2684" h="4085309">
                <a:moveTo>
                  <a:pt x="0" y="14753"/>
                </a:moveTo>
                <a:cubicBezTo>
                  <a:pt x="519881" y="2051259"/>
                  <a:pt x="1039762" y="4087765"/>
                  <a:pt x="1548581" y="4085307"/>
                </a:cubicBezTo>
                <a:cubicBezTo>
                  <a:pt x="2057400" y="4082849"/>
                  <a:pt x="2509684" y="4920"/>
                  <a:pt x="3052916" y="4"/>
                </a:cubicBezTo>
                <a:cubicBezTo>
                  <a:pt x="3596148" y="-4912"/>
                  <a:pt x="4235245" y="4036147"/>
                  <a:pt x="4807974" y="4055811"/>
                </a:cubicBezTo>
                <a:cubicBezTo>
                  <a:pt x="5380703" y="4075476"/>
                  <a:pt x="6046838" y="452288"/>
                  <a:pt x="6489290" y="117991"/>
                </a:cubicBezTo>
                <a:cubicBezTo>
                  <a:pt x="6931742" y="-216306"/>
                  <a:pt x="7354529" y="1602662"/>
                  <a:pt x="7462684" y="20500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1331640" y="278092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3347864" y="3861048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2530624" y="5805264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4114800" y="18448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763688" y="3068960"/>
            <a:ext cx="13657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347864" y="3429000"/>
            <a:ext cx="178070" cy="666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618856" y="278092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5076056" y="3068960"/>
            <a:ext cx="13657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узел 38"/>
          <p:cNvSpPr/>
          <p:nvPr/>
        </p:nvSpPr>
        <p:spPr>
          <a:xfrm>
            <a:off x="6804248" y="3861048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6804248" y="3429000"/>
            <a:ext cx="178070" cy="666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5842992" y="5805264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8154692" y="2780928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611892" y="3068960"/>
            <a:ext cx="136572" cy="59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/>
          <p:cNvSpPr/>
          <p:nvPr/>
        </p:nvSpPr>
        <p:spPr>
          <a:xfrm>
            <a:off x="7643192" y="18448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677073" y="4107424"/>
            <a:ext cx="1466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ru-RU" sz="2800" dirty="0" smtClean="0"/>
              <a:t>, время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122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Если нас интересует только высота точки в данный момент времени,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dirty="0">
                <a:solidFill>
                  <a:srgbClr val="F79646">
                    <a:lumMod val="75000"/>
                  </a:srgbClr>
                </a:solidFill>
              </a:rPr>
              <a:t>т</a:t>
            </a:r>
            <a:r>
              <a:rPr lang="ru-RU" sz="5400" b="1" i="1" dirty="0" smtClean="0">
                <a:solidFill>
                  <a:srgbClr val="F79646">
                    <a:lumMod val="75000"/>
                  </a:srgbClr>
                </a:solidFill>
              </a:rPr>
              <a:t>о  синусоида – это то, что нам нужно!</a:t>
            </a:r>
            <a:endParaRPr lang="ru-RU" sz="5400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2571137" y="2488606"/>
            <a:ext cx="6336704" cy="2473424"/>
            <a:chOff x="467544" y="1844824"/>
            <a:chExt cx="8676456" cy="441764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1237897" y="2107704"/>
              <a:ext cx="0" cy="412960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Блок-схема: узел 4"/>
            <p:cNvSpPr/>
            <p:nvPr/>
          </p:nvSpPr>
          <p:spPr>
            <a:xfrm>
              <a:off x="1009297" y="3859324"/>
              <a:ext cx="457200" cy="457200"/>
            </a:xfrm>
            <a:prstGeom prst="flowChartConnector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1009297" y="1907266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057990" y="5780112"/>
              <a:ext cx="457200" cy="457200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1032217" y="2793883"/>
              <a:ext cx="457200" cy="4572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1441842" y="3460374"/>
              <a:ext cx="0" cy="666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057990" y="3037571"/>
              <a:ext cx="0" cy="59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07904" y="2647719"/>
              <a:ext cx="360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0240" y="2666334"/>
              <a:ext cx="360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ru-RU" sz="4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V="1">
              <a:off x="4211960" y="2702259"/>
              <a:ext cx="0" cy="584775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339752" y="2713918"/>
              <a:ext cx="0" cy="6147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79712" y="4583051"/>
              <a:ext cx="360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ru-RU" sz="4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2589830" y="4691154"/>
              <a:ext cx="0" cy="6147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25934" y="4644898"/>
              <a:ext cx="360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ru-RU" sz="4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4048745" y="4698109"/>
              <a:ext cx="0" cy="584775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67544" y="4077072"/>
              <a:ext cx="8229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олилиния 19"/>
            <p:cNvSpPr/>
            <p:nvPr/>
          </p:nvSpPr>
          <p:spPr>
            <a:xfrm>
              <a:off x="1253613" y="2064770"/>
              <a:ext cx="7462684" cy="4085309"/>
            </a:xfrm>
            <a:custGeom>
              <a:avLst/>
              <a:gdLst>
                <a:gd name="connsiteX0" fmla="*/ 0 w 7462684"/>
                <a:gd name="connsiteY0" fmla="*/ 14753 h 4085309"/>
                <a:gd name="connsiteX1" fmla="*/ 1548581 w 7462684"/>
                <a:gd name="connsiteY1" fmla="*/ 4085307 h 4085309"/>
                <a:gd name="connsiteX2" fmla="*/ 3052916 w 7462684"/>
                <a:gd name="connsiteY2" fmla="*/ 4 h 4085309"/>
                <a:gd name="connsiteX3" fmla="*/ 4807974 w 7462684"/>
                <a:gd name="connsiteY3" fmla="*/ 4055811 h 4085309"/>
                <a:gd name="connsiteX4" fmla="*/ 6489290 w 7462684"/>
                <a:gd name="connsiteY4" fmla="*/ 117991 h 4085309"/>
                <a:gd name="connsiteX5" fmla="*/ 7462684 w 7462684"/>
                <a:gd name="connsiteY5" fmla="*/ 2050030 h 408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2684" h="4085309">
                  <a:moveTo>
                    <a:pt x="0" y="14753"/>
                  </a:moveTo>
                  <a:cubicBezTo>
                    <a:pt x="519881" y="2051259"/>
                    <a:pt x="1039762" y="4087765"/>
                    <a:pt x="1548581" y="4085307"/>
                  </a:cubicBezTo>
                  <a:cubicBezTo>
                    <a:pt x="2057400" y="4082849"/>
                    <a:pt x="2509684" y="4920"/>
                    <a:pt x="3052916" y="4"/>
                  </a:cubicBezTo>
                  <a:cubicBezTo>
                    <a:pt x="3596148" y="-4912"/>
                    <a:pt x="4235245" y="4036147"/>
                    <a:pt x="4807974" y="4055811"/>
                  </a:cubicBezTo>
                  <a:cubicBezTo>
                    <a:pt x="5380703" y="4075476"/>
                    <a:pt x="6046838" y="452288"/>
                    <a:pt x="6489290" y="117991"/>
                  </a:cubicBezTo>
                  <a:cubicBezTo>
                    <a:pt x="6931742" y="-216306"/>
                    <a:pt x="7354529" y="1602662"/>
                    <a:pt x="7462684" y="205003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1331640" y="2780928"/>
              <a:ext cx="457200" cy="4572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Блок-схема: узел 21"/>
            <p:cNvSpPr/>
            <p:nvPr/>
          </p:nvSpPr>
          <p:spPr>
            <a:xfrm>
              <a:off x="3347864" y="3861048"/>
              <a:ext cx="457200" cy="457200"/>
            </a:xfrm>
            <a:prstGeom prst="flowChartConnector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Блок-схема: узел 22"/>
            <p:cNvSpPr/>
            <p:nvPr/>
          </p:nvSpPr>
          <p:spPr>
            <a:xfrm>
              <a:off x="2530624" y="5805264"/>
              <a:ext cx="457200" cy="457200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Блок-схема: узел 23"/>
            <p:cNvSpPr/>
            <p:nvPr/>
          </p:nvSpPr>
          <p:spPr>
            <a:xfrm>
              <a:off x="4114800" y="184482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1763688" y="3068960"/>
              <a:ext cx="136572" cy="59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3347864" y="3429000"/>
              <a:ext cx="178070" cy="6664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Блок-схема: узел 26"/>
            <p:cNvSpPr/>
            <p:nvPr/>
          </p:nvSpPr>
          <p:spPr>
            <a:xfrm>
              <a:off x="4618856" y="2780928"/>
              <a:ext cx="457200" cy="4572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5076056" y="3068960"/>
              <a:ext cx="136572" cy="59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Блок-схема: узел 28"/>
            <p:cNvSpPr/>
            <p:nvPr/>
          </p:nvSpPr>
          <p:spPr>
            <a:xfrm>
              <a:off x="6804248" y="3861048"/>
              <a:ext cx="457200" cy="457200"/>
            </a:xfrm>
            <a:prstGeom prst="flowChartConnector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 flipV="1">
              <a:off x="6804248" y="3429000"/>
              <a:ext cx="178070" cy="6664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Блок-схема: узел 30"/>
            <p:cNvSpPr/>
            <p:nvPr/>
          </p:nvSpPr>
          <p:spPr>
            <a:xfrm>
              <a:off x="5842992" y="5805264"/>
              <a:ext cx="457200" cy="457200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узел 31"/>
            <p:cNvSpPr/>
            <p:nvPr/>
          </p:nvSpPr>
          <p:spPr>
            <a:xfrm>
              <a:off x="8154692" y="2780928"/>
              <a:ext cx="457200" cy="4572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8611892" y="3068960"/>
              <a:ext cx="136572" cy="59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Блок-схема: узел 33"/>
            <p:cNvSpPr/>
            <p:nvPr/>
          </p:nvSpPr>
          <p:spPr>
            <a:xfrm>
              <a:off x="7643192" y="184482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77072" y="4107424"/>
              <a:ext cx="1466928" cy="714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  <a:r>
                <a:rPr lang="ru-RU" sz="2000" dirty="0" smtClean="0"/>
                <a:t>, время</a:t>
              </a:r>
              <a:endParaRPr lang="ru-RU" sz="2000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177280" y="2467626"/>
            <a:ext cx="2451661" cy="2494404"/>
            <a:chOff x="1475656" y="1124744"/>
            <a:chExt cx="4205259" cy="4330046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491875" y="1353344"/>
              <a:ext cx="3960440" cy="3960440"/>
              <a:chOff x="2843808" y="2996952"/>
              <a:chExt cx="1584176" cy="1512168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2843808" y="2996952"/>
                <a:ext cx="1584176" cy="1512168"/>
              </a:xfrm>
              <a:prstGeom prst="ellipse">
                <a:avLst/>
              </a:prstGeom>
              <a:solidFill>
                <a:schemeClr val="bg1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843808" y="3753036"/>
                <a:ext cx="1584176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>
                <a:endCxn id="51" idx="0"/>
              </p:cNvCxnSpPr>
              <p:nvPr/>
            </p:nvCxnSpPr>
            <p:spPr>
              <a:xfrm flipV="1">
                <a:off x="3635896" y="2996952"/>
                <a:ext cx="0" cy="151216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Блок-схема: узел 53"/>
            <p:cNvSpPr/>
            <p:nvPr/>
          </p:nvSpPr>
          <p:spPr>
            <a:xfrm>
              <a:off x="5223715" y="3076802"/>
              <a:ext cx="457200" cy="457200"/>
            </a:xfrm>
            <a:prstGeom prst="flowChartConnector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Блок-схема: узел 54"/>
            <p:cNvSpPr/>
            <p:nvPr/>
          </p:nvSpPr>
          <p:spPr>
            <a:xfrm>
              <a:off x="3243495" y="112474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Блок-схема: узел 55"/>
            <p:cNvSpPr/>
            <p:nvPr/>
          </p:nvSpPr>
          <p:spPr>
            <a:xfrm>
              <a:off x="3243495" y="4997590"/>
              <a:ext cx="457200" cy="457200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 flipV="1">
              <a:off x="5589241" y="2477310"/>
              <a:ext cx="0" cy="666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>
              <a:stCxn id="55" idx="0"/>
            </p:cNvCxnSpPr>
            <p:nvPr/>
          </p:nvCxnSpPr>
          <p:spPr>
            <a:xfrm flipH="1">
              <a:off x="2798363" y="1124744"/>
              <a:ext cx="6737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3472095" y="5313784"/>
              <a:ext cx="9104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Блок-схема: узел 59"/>
            <p:cNvSpPr/>
            <p:nvPr/>
          </p:nvSpPr>
          <p:spPr>
            <a:xfrm>
              <a:off x="1621083" y="2011361"/>
              <a:ext cx="457200" cy="4572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 стрелкой 60"/>
            <p:cNvCxnSpPr>
              <a:stCxn id="60" idx="1"/>
            </p:cNvCxnSpPr>
            <p:nvPr/>
          </p:nvCxnSpPr>
          <p:spPr>
            <a:xfrm flipH="1">
              <a:off x="1475656" y="2078316"/>
              <a:ext cx="212382" cy="5995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Прямая соединительная линия 63"/>
          <p:cNvCxnSpPr/>
          <p:nvPr/>
        </p:nvCxnSpPr>
        <p:spPr>
          <a:xfrm flipV="1">
            <a:off x="1341202" y="2611753"/>
            <a:ext cx="6637503" cy="484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32" idx="2"/>
          </p:cNvCxnSpPr>
          <p:nvPr/>
        </p:nvCxnSpPr>
        <p:spPr>
          <a:xfrm>
            <a:off x="395337" y="3110067"/>
            <a:ext cx="7789980" cy="3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341201" y="4819954"/>
            <a:ext cx="53227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60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70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b="1" i="1" dirty="0" smtClean="0">
                <a:solidFill>
                  <a:srgbClr val="0070C0"/>
                </a:solidFill>
              </a:rPr>
              <a:t>Мы только что увидели, как на простом примере можно помочь разобраться в непростых вещах. 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491880" y="4077072"/>
            <a:ext cx="1872208" cy="1800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6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Главное условие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C000"/>
                </a:solidFill>
              </a:rPr>
              <a:t>Чтобы объяснить что-нибудь другому человеку, </a:t>
            </a:r>
            <a:r>
              <a:rPr lang="ru-RU" sz="4800" b="1" i="1" dirty="0" smtClean="0">
                <a:solidFill>
                  <a:srgbClr val="00B050"/>
                </a:solidFill>
              </a:rPr>
              <a:t>нужно сначала понять, чего именно он не понимает.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9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130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Тригонометрические функции для гуманитариев </vt:lpstr>
      <vt:lpstr>Точка вращается по окружности</vt:lpstr>
      <vt:lpstr>Условно делим полный оборот на 4 части</vt:lpstr>
      <vt:lpstr>Если встать в плоскость вращения,</vt:lpstr>
      <vt:lpstr>Если перемещать колебания по прямой времени, то получим синусоиду</vt:lpstr>
      <vt:lpstr>Если нас интересует только высота точки в данный момент времени, </vt:lpstr>
      <vt:lpstr>Слайд 7</vt:lpstr>
      <vt:lpstr>Главное условие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функции для гуманитариев</dc:title>
  <dc:creator>DNS</dc:creator>
  <cp:lastModifiedBy>Алексей</cp:lastModifiedBy>
  <cp:revision>23</cp:revision>
  <dcterms:created xsi:type="dcterms:W3CDTF">2013-11-28T16:00:12Z</dcterms:created>
  <dcterms:modified xsi:type="dcterms:W3CDTF">2015-01-11T18:12:59Z</dcterms:modified>
</cp:coreProperties>
</file>