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6984776" cy="230425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Урок на тему</a:t>
            </a:r>
            <a:r>
              <a:rPr lang="ru-RU" sz="3200" i="1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: </a:t>
            </a:r>
            <a:r>
              <a:rPr lang="ru-RU" sz="3200" i="1" dirty="0" smtClean="0">
                <a:solidFill>
                  <a:schemeClr val="bg1"/>
                </a:solidFill>
                <a:latin typeface="Arial"/>
                <a:ea typeface="Times New Roman"/>
              </a:rPr>
              <a:t>Приращение </a:t>
            </a:r>
            <a:r>
              <a:rPr lang="ru-RU" sz="3200" i="1" dirty="0">
                <a:solidFill>
                  <a:schemeClr val="bg1"/>
                </a:solidFill>
                <a:latin typeface="Arial"/>
                <a:ea typeface="Times New Roman"/>
              </a:rPr>
              <a:t>аргумента, приращение </a:t>
            </a:r>
            <a:r>
              <a:rPr lang="ru-RU" sz="3200" i="1" dirty="0" smtClean="0">
                <a:solidFill>
                  <a:schemeClr val="bg1"/>
                </a:solidFill>
                <a:latin typeface="Arial"/>
                <a:ea typeface="Times New Roman"/>
              </a:rPr>
              <a:t>функции.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8130480" cy="1224880"/>
          </a:xfrm>
        </p:spPr>
        <p:txBody>
          <a:bodyPr/>
          <a:lstStyle/>
          <a:p>
            <a:pPr algn="ctr"/>
            <a:r>
              <a:rPr lang="ru-RU" dirty="0" smtClean="0"/>
              <a:t>Презентацию подготовила учитель математики </a:t>
            </a:r>
            <a:r>
              <a:rPr lang="ru-RU" dirty="0" err="1" smtClean="0"/>
              <a:t>Сазыкина</a:t>
            </a:r>
            <a:r>
              <a:rPr lang="ru-RU" dirty="0" smtClean="0"/>
              <a:t> И.П.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781800" cy="1735088"/>
          </a:xfrm>
        </p:spPr>
        <p:txBody>
          <a:bodyPr>
            <a:normAutofit/>
          </a:bodyPr>
          <a:lstStyle/>
          <a:p>
            <a:r>
              <a:rPr lang="ru-RU" i="1" dirty="0"/>
              <a:t>Что будем изучать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564904"/>
            <a:ext cx="7543800" cy="3886200"/>
          </a:xfrm>
        </p:spPr>
        <p:txBody>
          <a:bodyPr>
            <a:normAutofit/>
          </a:bodyPr>
          <a:lstStyle/>
          <a:p>
            <a:r>
              <a:rPr lang="ru-RU" sz="3600" i="1" dirty="0"/>
              <a:t>Определение приращения аргумента, приращения функции</a:t>
            </a:r>
            <a:r>
              <a:rPr lang="ru-RU" sz="3600" i="1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668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риращение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620689"/>
            <a:ext cx="849694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70032" cy="4318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Пусть х произвольная точка, лежащая в окрестности фиксированной точки хо рассмотрим прирост </a:t>
            </a:r>
            <a:r>
              <a:rPr lang="ru-RU" sz="2800" i="1" dirty="0"/>
              <a:t>точки </a:t>
            </a:r>
            <a:r>
              <a:rPr lang="ru-RU" sz="2800" i="1" dirty="0" smtClean="0"/>
              <a:t>. Разность х-x0  называется приращением независимой переменной (или  приращение аргумента) </a:t>
            </a:r>
            <a:r>
              <a:rPr lang="ru-RU" sz="2800" i="1" dirty="0"/>
              <a:t>обозначают как Δ</a:t>
            </a:r>
            <a:r>
              <a:rPr lang="en-US" sz="2800" i="1" dirty="0"/>
              <a:t>x</a:t>
            </a:r>
            <a:r>
              <a:rPr lang="ru-RU" sz="2800" i="1" dirty="0"/>
              <a:t>, читается как дельта </a:t>
            </a:r>
            <a:r>
              <a:rPr lang="en-US" sz="2800" i="1" dirty="0"/>
              <a:t>x</a:t>
            </a:r>
            <a:r>
              <a:rPr lang="ru-RU" sz="2800" i="1" dirty="0" smtClean="0"/>
              <a:t>.</a:t>
            </a:r>
          </a:p>
          <a:p>
            <a:r>
              <a:rPr lang="ru-RU" sz="2800" i="1" dirty="0"/>
              <a:t>Из нашего определения следует: </a:t>
            </a:r>
            <a:endParaRPr lang="ru-RU" sz="2800" i="1" dirty="0" smtClean="0"/>
          </a:p>
          <a:p>
            <a:pPr marL="0" indent="0">
              <a:buNone/>
            </a:pPr>
            <a:r>
              <a:rPr lang="en-US" sz="2800" i="1" dirty="0" smtClean="0"/>
              <a:t>x</a:t>
            </a:r>
            <a:r>
              <a:rPr lang="ru-RU" sz="2800" i="1" dirty="0" smtClean="0"/>
              <a:t>-</a:t>
            </a:r>
            <a:r>
              <a:rPr lang="en-US" sz="2800" i="1" dirty="0" smtClean="0"/>
              <a:t>x</a:t>
            </a:r>
            <a:r>
              <a:rPr lang="ru-RU" sz="2800" i="1" dirty="0" smtClean="0"/>
              <a:t>0= </a:t>
            </a:r>
            <a:r>
              <a:rPr lang="ru-RU" sz="2800" i="1" dirty="0"/>
              <a:t>Δ</a:t>
            </a:r>
            <a:r>
              <a:rPr lang="en-US" sz="2800" i="1" dirty="0" smtClean="0"/>
              <a:t>x</a:t>
            </a:r>
            <a:r>
              <a:rPr lang="ru-RU" sz="2800" i="1" dirty="0" smtClean="0"/>
              <a:t>    =&gt;             </a:t>
            </a:r>
            <a:r>
              <a:rPr lang="en-US" sz="2800" i="1" dirty="0" smtClean="0"/>
              <a:t>x</a:t>
            </a:r>
            <a:r>
              <a:rPr lang="ru-RU" sz="2800" i="1" dirty="0" smtClean="0"/>
              <a:t>= </a:t>
            </a:r>
            <a:r>
              <a:rPr lang="ru-RU" sz="2800" i="1" dirty="0"/>
              <a:t>Δ</a:t>
            </a:r>
            <a:r>
              <a:rPr lang="en-US" sz="2800" i="1" dirty="0"/>
              <a:t>x</a:t>
            </a:r>
            <a:r>
              <a:rPr lang="ru-RU" sz="2800" i="1" dirty="0"/>
              <a:t>+</a:t>
            </a:r>
            <a:r>
              <a:rPr lang="en-US" sz="2800" i="1" dirty="0" smtClean="0"/>
              <a:t>x</a:t>
            </a:r>
            <a:r>
              <a:rPr lang="ru-RU" sz="2800" i="1" dirty="0" smtClean="0"/>
              <a:t>0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13" y="3861048"/>
            <a:ext cx="5449887" cy="3099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9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399095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/>
              <a:t>Пусть функция </a:t>
            </a:r>
            <a:r>
              <a:rPr lang="en-US" sz="3200" i="1" dirty="0"/>
              <a:t>y</a:t>
            </a:r>
            <a:r>
              <a:rPr lang="ru-RU" sz="3200" i="1" dirty="0"/>
              <a:t>=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) определена в точках </a:t>
            </a:r>
            <a:r>
              <a:rPr lang="en-US" sz="3200" i="1" dirty="0" smtClean="0"/>
              <a:t>x</a:t>
            </a:r>
            <a:r>
              <a:rPr lang="ru-RU" sz="3200" i="1" dirty="0" smtClean="0"/>
              <a:t>0 </a:t>
            </a:r>
            <a:r>
              <a:rPr lang="ru-RU" sz="3200" i="1" dirty="0"/>
              <a:t>и </a:t>
            </a:r>
            <a:r>
              <a:rPr lang="en-US" sz="3200" i="1" dirty="0" smtClean="0"/>
              <a:t>x</a:t>
            </a:r>
            <a:r>
              <a:rPr lang="ru-RU" sz="3200" i="1" dirty="0" smtClean="0"/>
              <a:t>,   </a:t>
            </a:r>
            <a:r>
              <a:rPr lang="ru-RU" sz="3200" i="1" dirty="0"/>
              <a:t>разность 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)-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0)= </a:t>
            </a:r>
            <a:r>
              <a:rPr lang="ru-RU" sz="3200" i="1" dirty="0" err="1"/>
              <a:t>Δу</a:t>
            </a:r>
            <a:r>
              <a:rPr lang="ru-RU" sz="3200" i="1" dirty="0"/>
              <a:t> </a:t>
            </a:r>
            <a:r>
              <a:rPr lang="ru-RU" sz="3200" i="1" dirty="0" smtClean="0"/>
              <a:t>– будим называть приращением </a:t>
            </a:r>
            <a:r>
              <a:rPr lang="ru-RU" sz="3200" i="1" dirty="0"/>
              <a:t>функции.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 smtClean="0"/>
              <a:t>Δ </a:t>
            </a:r>
            <a:r>
              <a:rPr lang="en-US" sz="3200" i="1" dirty="0" smtClean="0"/>
              <a:t>f</a:t>
            </a:r>
            <a:r>
              <a:rPr lang="ru-RU" sz="3200" i="1" dirty="0"/>
              <a:t>(</a:t>
            </a:r>
            <a:r>
              <a:rPr lang="en-US" sz="3200" i="1" dirty="0" smtClean="0"/>
              <a:t>x</a:t>
            </a:r>
            <a:r>
              <a:rPr lang="ru-RU" sz="3200" i="1" dirty="0" smtClean="0"/>
              <a:t>) </a:t>
            </a:r>
            <a:r>
              <a:rPr lang="ru-RU" sz="3200" i="1" dirty="0"/>
              <a:t>=</a:t>
            </a:r>
            <a:r>
              <a:rPr lang="en-US" sz="3200" i="1" dirty="0" smtClean="0"/>
              <a:t> 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 smtClean="0"/>
              <a:t>0</a:t>
            </a:r>
            <a:r>
              <a:rPr lang="ru-RU" sz="3200" i="1" dirty="0"/>
              <a:t>+ Δ</a:t>
            </a:r>
            <a:r>
              <a:rPr lang="en-US" sz="3200" i="1" dirty="0"/>
              <a:t>x</a:t>
            </a:r>
            <a:r>
              <a:rPr lang="ru-RU" sz="3200" i="1" dirty="0"/>
              <a:t>)</a:t>
            </a:r>
            <a:endParaRPr lang="ru-RU" sz="3200" i="1" dirty="0" smtClean="0"/>
          </a:p>
          <a:p>
            <a:pPr marL="0" indent="0">
              <a:buNone/>
            </a:pPr>
            <a:r>
              <a:rPr lang="en-US" sz="3200" i="1" dirty="0" smtClean="0"/>
              <a:t>f</a:t>
            </a:r>
            <a:r>
              <a:rPr lang="ru-RU" sz="3200" i="1" dirty="0"/>
              <a:t>(</a:t>
            </a:r>
            <a:r>
              <a:rPr lang="en-US" sz="3200" i="1" dirty="0" smtClean="0"/>
              <a:t>x</a:t>
            </a:r>
            <a:r>
              <a:rPr lang="ru-RU" sz="3200" i="1" dirty="0" smtClean="0"/>
              <a:t>)-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0)= Δ</a:t>
            </a:r>
            <a:r>
              <a:rPr lang="en-US" sz="3200" i="1" dirty="0"/>
              <a:t>y</a:t>
            </a:r>
            <a:r>
              <a:rPr lang="ru-RU" sz="3200" i="1" dirty="0"/>
              <a:t> тогда получаем важное </a:t>
            </a:r>
            <a:r>
              <a:rPr lang="ru-RU" sz="3200" i="1" dirty="0" smtClean="0"/>
              <a:t>равенство:   Δ</a:t>
            </a:r>
            <a:r>
              <a:rPr lang="en-US" sz="3200" i="1" dirty="0"/>
              <a:t>y</a:t>
            </a:r>
            <a:r>
              <a:rPr lang="ru-RU" sz="3200" i="1" dirty="0"/>
              <a:t>=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0+ Δ</a:t>
            </a:r>
            <a:r>
              <a:rPr lang="en-US" sz="3200" i="1" dirty="0"/>
              <a:t>x</a:t>
            </a:r>
            <a:r>
              <a:rPr lang="ru-RU" sz="3200" i="1" dirty="0"/>
              <a:t>)-</a:t>
            </a:r>
            <a:r>
              <a:rPr lang="en-US" sz="3200" i="1" dirty="0"/>
              <a:t>f</a:t>
            </a:r>
            <a:r>
              <a:rPr lang="ru-RU" sz="3200" i="1" dirty="0"/>
              <a:t>(</a:t>
            </a:r>
            <a:r>
              <a:rPr lang="en-US" sz="3200" i="1" dirty="0"/>
              <a:t>x</a:t>
            </a:r>
            <a:r>
              <a:rPr lang="ru-RU" sz="3200" i="1" dirty="0"/>
              <a:t>0</a:t>
            </a:r>
            <a:r>
              <a:rPr lang="ru-RU" sz="3200" i="1" dirty="0" smtClean="0"/>
              <a:t>)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0"/>
          <a:stretch/>
        </p:blipFill>
        <p:spPr bwMode="auto">
          <a:xfrm>
            <a:off x="3491880" y="3617640"/>
            <a:ext cx="544676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496944" cy="5544616"/>
              </a:xfrm>
            </p:spPr>
            <p:txBody>
              <a:bodyPr>
                <a:normAutofit/>
              </a:bodyPr>
              <a:lstStyle/>
              <a:p>
                <a:r>
                  <a:rPr lang="ru-RU" i="1" dirty="0"/>
                  <a:t>Приращение функции может быть как положительным, так и отрицательным. Давайте рассмотрим пример: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Найти приращение функции </a:t>
                </a:r>
                <a:r>
                  <a:rPr lang="en-US" i="1" dirty="0"/>
                  <a:t>y</a:t>
                </a:r>
                <a:r>
                  <a:rPr lang="ru-RU" i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ru-RU" i="1"/>
                          <m:t>3</m:t>
                        </m:r>
                      </m:sup>
                    </m:sSup>
                  </m:oMath>
                </a14:m>
                <a:r>
                  <a:rPr lang="ru-RU" i="1" dirty="0"/>
                  <a:t> при переходе от </a:t>
                </a:r>
                <a:r>
                  <a:rPr lang="en-US" i="1" dirty="0"/>
                  <a:t>x</a:t>
                </a:r>
                <a:r>
                  <a:rPr lang="ru-RU" i="1" dirty="0"/>
                  <a:t>0=2 к точке: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а) </a:t>
                </a:r>
                <a:r>
                  <a:rPr lang="en-US" i="1" dirty="0"/>
                  <a:t>x</a:t>
                </a:r>
                <a:r>
                  <a:rPr lang="ru-RU" i="1" dirty="0"/>
                  <a:t>=2,1 б) </a:t>
                </a:r>
                <a:r>
                  <a:rPr lang="en-US" i="1" dirty="0"/>
                  <a:t>x</a:t>
                </a:r>
                <a:r>
                  <a:rPr lang="ru-RU" i="1" dirty="0"/>
                  <a:t>=1,9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Решение: Обозначим </a:t>
                </a:r>
                <a:r>
                  <a:rPr lang="en-US" i="1" dirty="0"/>
                  <a:t>f</a:t>
                </a:r>
                <a:r>
                  <a:rPr lang="ru-RU" i="1" dirty="0"/>
                  <a:t>(</a:t>
                </a:r>
                <a:r>
                  <a:rPr lang="en-US" i="1" dirty="0"/>
                  <a:t>x</a:t>
                </a:r>
                <a:r>
                  <a:rPr lang="ru-RU" i="1" dirty="0"/>
                  <a:t>)=</a:t>
                </a:r>
                <a14:m>
                  <m:oMath xmlns:m="http://schemas.openxmlformats.org/officeDocument/2006/math">
                    <m:r>
                      <a:rPr lang="ru-RU" i="1"/>
                      <m:t> 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ru-RU" i="1"/>
                          <m:t>3</m:t>
                        </m:r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i="1" dirty="0"/>
                  <a:t>Воспользуемся формулой </a:t>
                </a:r>
                <a:r>
                  <a:rPr lang="ru-RU" i="1" dirty="0" err="1"/>
                  <a:t>Δy</a:t>
                </a:r>
                <a:r>
                  <a:rPr lang="ru-RU" i="1" dirty="0"/>
                  <a:t>=f(x0+ </a:t>
                </a:r>
                <a:r>
                  <a:rPr lang="ru-RU" i="1" dirty="0" err="1"/>
                  <a:t>Δx</a:t>
                </a:r>
                <a:r>
                  <a:rPr lang="ru-RU" i="1" dirty="0"/>
                  <a:t>)-f(x0), тогда нам надо найти значение </a:t>
                </a:r>
                <a:r>
                  <a:rPr lang="en-US" i="1" dirty="0"/>
                  <a:t>f</a:t>
                </a:r>
                <a:r>
                  <a:rPr lang="ru-RU" i="1" dirty="0"/>
                  <a:t>(2,1)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i="1" dirty="0"/>
                  <a:t>f</a:t>
                </a:r>
                <a:r>
                  <a:rPr lang="ru-RU" i="1" dirty="0"/>
                  <a:t>(2,1)=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2,1</m:t>
                        </m:r>
                      </m:e>
                      <m:sup>
                        <m:r>
                          <a:rPr lang="ru-RU" i="1"/>
                          <m:t>3</m:t>
                        </m:r>
                      </m:sup>
                    </m:sSup>
                  </m:oMath>
                </a14:m>
                <a:r>
                  <a:rPr lang="ru-RU" i="1" dirty="0"/>
                  <a:t>=9,261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i="1" dirty="0" err="1"/>
                  <a:t>Δy</a:t>
                </a:r>
                <a:r>
                  <a:rPr lang="ru-RU" i="1" dirty="0"/>
                  <a:t>= </a:t>
                </a:r>
                <a:r>
                  <a:rPr lang="en-US" i="1" dirty="0"/>
                  <a:t>f</a:t>
                </a:r>
                <a:r>
                  <a:rPr lang="ru-RU" i="1" dirty="0"/>
                  <a:t>(2,1)- </a:t>
                </a:r>
                <a:r>
                  <a:rPr lang="en-US" i="1" dirty="0"/>
                  <a:t>f</a:t>
                </a:r>
                <a:r>
                  <a:rPr lang="ru-RU" i="1" dirty="0"/>
                  <a:t>(2)= 9,261-8=1,261Имеем: </a:t>
                </a:r>
                <a:r>
                  <a:rPr lang="en-US" i="1" dirty="0"/>
                  <a:t>f</a:t>
                </a:r>
                <a:r>
                  <a:rPr lang="ru-RU" i="1" dirty="0"/>
                  <a:t>(2)=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2</m:t>
                        </m:r>
                      </m:e>
                      <m:sup>
                        <m:r>
                          <a:rPr lang="ru-RU" i="1"/>
                          <m:t>3</m:t>
                        </m:r>
                      </m:sup>
                    </m:sSup>
                  </m:oMath>
                </a14:m>
                <a:r>
                  <a:rPr lang="ru-RU" i="1" dirty="0"/>
                  <a:t>=</a:t>
                </a:r>
                <a:r>
                  <a:rPr lang="ru-RU" i="1" dirty="0" smtClean="0"/>
                  <a:t>8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496944" cy="5544616"/>
              </a:xfrm>
              <a:blipFill rotWithShape="1"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2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16002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i="1" dirty="0"/>
              <a:t>Задачи для самостоятельного решения: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988840"/>
                <a:ext cx="7482408" cy="4255368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ru-RU" sz="4400" i="1" dirty="0"/>
                  <a:t>а) Найти приращение функции </a:t>
                </a:r>
                <a:r>
                  <a:rPr lang="en-US" sz="4400" i="1" dirty="0"/>
                  <a:t>y</a:t>
                </a:r>
                <a:r>
                  <a:rPr lang="ru-RU" sz="4400" i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/>
                        </m:ctrlPr>
                      </m:sSupPr>
                      <m:e>
                        <m:r>
                          <a:rPr lang="en-US" sz="4400" i="1"/>
                          <m:t>𝑥</m:t>
                        </m:r>
                      </m:e>
                      <m:sup>
                        <m:r>
                          <a:rPr lang="ru-RU" sz="4400" i="1"/>
                          <m:t>4</m:t>
                        </m:r>
                      </m:sup>
                    </m:sSup>
                  </m:oMath>
                </a14:m>
                <a:r>
                  <a:rPr lang="ru-RU" sz="4400" i="1" dirty="0"/>
                  <a:t> при переходе от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0=3 к точке:</a:t>
                </a:r>
                <a:endParaRPr lang="ru-RU" sz="4400" dirty="0"/>
              </a:p>
              <a:p>
                <a:pPr marL="0" indent="0">
                  <a:buNone/>
                </a:pPr>
                <a:r>
                  <a:rPr lang="ru-RU" sz="4400" i="1" dirty="0"/>
                  <a:t>	а)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=3,2 б) </a:t>
                </a:r>
                <a:r>
                  <a:rPr lang="en-US" sz="4400" i="1" dirty="0"/>
                  <a:t>x</a:t>
                </a:r>
                <a:r>
                  <a:rPr lang="ru-RU" sz="4400" i="1" dirty="0" smtClean="0"/>
                  <a:t>=2,8</a:t>
                </a:r>
              </a:p>
              <a:p>
                <a:r>
                  <a:rPr lang="ru-RU" sz="4400" i="1" dirty="0"/>
                  <a:t>б) Для функции </a:t>
                </a:r>
                <a:r>
                  <a:rPr lang="en-US" sz="4400" i="1" dirty="0"/>
                  <a:t>y</a:t>
                </a:r>
                <a:r>
                  <a:rPr lang="ru-RU" sz="4400" i="1" dirty="0"/>
                  <a:t>=3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+5  найти приращение функции при переходе от фиксированной точки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 к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+ Δ</a:t>
                </a:r>
                <a:r>
                  <a:rPr lang="en-US" sz="4400" i="1" dirty="0"/>
                  <a:t>x</a:t>
                </a:r>
                <a:endParaRPr lang="ru-RU" sz="4400" dirty="0"/>
              </a:p>
              <a:p>
                <a:r>
                  <a:rPr lang="ru-RU" sz="4400" i="1" dirty="0"/>
                  <a:t>в) Для функции </a:t>
                </a:r>
                <a:r>
                  <a:rPr lang="en-US" sz="4400" i="1" dirty="0"/>
                  <a:t>y</a:t>
                </a:r>
                <a:r>
                  <a:rPr lang="ru-RU" sz="4400" i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/>
                        </m:ctrlPr>
                      </m:sSupPr>
                      <m:e>
                        <m:r>
                          <a:rPr lang="ru-RU" sz="4400" i="1"/>
                          <m:t>𝑥</m:t>
                        </m:r>
                      </m:e>
                      <m:sup>
                        <m:r>
                          <a:rPr lang="ru-RU" sz="4400" i="1"/>
                          <m:t>2</m:t>
                        </m:r>
                      </m:sup>
                    </m:sSup>
                  </m:oMath>
                </a14:m>
                <a:r>
                  <a:rPr lang="ru-RU" sz="4400" i="1" dirty="0"/>
                  <a:t> найти приращение функции при переходе от фиксированной точки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 к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+ Δ</a:t>
                </a:r>
                <a:r>
                  <a:rPr lang="en-US" sz="4400" i="1" dirty="0"/>
                  <a:t>x</a:t>
                </a:r>
                <a:endParaRPr lang="ru-RU" sz="4400" dirty="0"/>
              </a:p>
              <a:p>
                <a:r>
                  <a:rPr lang="ru-RU" sz="4400" i="1" dirty="0"/>
                  <a:t>г) Для функции </a:t>
                </a:r>
                <a:r>
                  <a:rPr lang="en-US" sz="4400" i="1" dirty="0"/>
                  <a:t>y</a:t>
                </a:r>
                <a:r>
                  <a:rPr lang="ru-RU" sz="4400" i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/>
                        </m:ctrlPr>
                      </m:sSupPr>
                      <m:e>
                        <m:r>
                          <a:rPr lang="ru-RU" sz="4400" i="1"/>
                          <m:t>2</m:t>
                        </m:r>
                        <m:r>
                          <a:rPr lang="ru-RU" sz="4400" i="1"/>
                          <m:t>𝑥</m:t>
                        </m:r>
                      </m:e>
                      <m:sup>
                        <m:r>
                          <a:rPr lang="ru-RU" sz="4400" i="1"/>
                          <m:t>3</m:t>
                        </m:r>
                      </m:sup>
                    </m:sSup>
                    <m:r>
                      <a:rPr lang="ru-RU" sz="4400" i="1"/>
                      <m:t>+1</m:t>
                    </m:r>
                  </m:oMath>
                </a14:m>
                <a:r>
                  <a:rPr lang="ru-RU" sz="4400" i="1" dirty="0"/>
                  <a:t> найти приращение функции при переходе от фиксированной точки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 к </a:t>
                </a:r>
                <a:r>
                  <a:rPr lang="en-US" sz="4400" i="1" dirty="0"/>
                  <a:t>x</a:t>
                </a:r>
                <a:r>
                  <a:rPr lang="ru-RU" sz="4400" i="1" dirty="0"/>
                  <a:t>+ Δ</a:t>
                </a:r>
                <a:r>
                  <a:rPr lang="en-US" sz="4400" i="1" dirty="0"/>
                  <a:t>x</a:t>
                </a:r>
                <a:endParaRPr lang="ru-RU" sz="4400" dirty="0"/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988840"/>
                <a:ext cx="7482408" cy="4255368"/>
              </a:xfrm>
              <a:blipFill rotWithShape="1">
                <a:blip r:embed="rId2"/>
                <a:stretch>
                  <a:fillRect l="-1141" r="-1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7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</TotalTime>
  <Words>281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Урок на тему: Приращение аргумента, приращение функции.</vt:lpstr>
      <vt:lpstr>Что будем изучать: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для самостоятельного решения: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 тему: Приращение аргумента, приращение </dc:title>
  <dc:creator>Сергей</dc:creator>
  <cp:lastModifiedBy>Сергей</cp:lastModifiedBy>
  <cp:revision>5</cp:revision>
  <dcterms:created xsi:type="dcterms:W3CDTF">2015-01-12T14:36:13Z</dcterms:created>
  <dcterms:modified xsi:type="dcterms:W3CDTF">2015-01-12T15:26:30Z</dcterms:modified>
</cp:coreProperties>
</file>