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60D9C656-C9F7-410A-8E7E-16F725010618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83785DDA-94CB-4DD0-8806-44BC31390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5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5DDA-94CB-4DD0-8806-44BC3139091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89A011-904A-4918-8ED5-8CD0C471EF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2575C6-4914-4F98-817D-70619D573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32000"/>
              </a:srgbClr>
            </a:gs>
            <a:gs pos="25000">
              <a:srgbClr val="FF6633">
                <a:alpha val="52000"/>
              </a:srgbClr>
            </a:gs>
            <a:gs pos="50000">
              <a:srgbClr val="FFFF00">
                <a:alpha val="64000"/>
              </a:srgbClr>
            </a:gs>
            <a:gs pos="75000">
              <a:srgbClr val="01A78F">
                <a:alpha val="0"/>
              </a:srgbClr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782" y="260648"/>
            <a:ext cx="5091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образовательное учреждение 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ополнительного образования детей</a:t>
            </a:r>
          </a:p>
          <a:p>
            <a:pPr algn="ctr"/>
            <a:r>
              <a:rPr lang="ru-RU" dirty="0"/>
              <a:t>ц</a:t>
            </a:r>
            <a:r>
              <a:rPr lang="ru-RU" dirty="0" smtClean="0"/>
              <a:t>ентр детского творчества «Созвездие»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 деятельности  МОУДОД  ЦДТ «Созвездие»</a:t>
            </a:r>
          </a:p>
          <a:p>
            <a:pPr algn="ctr"/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2011 – 2012</a:t>
            </a:r>
          </a:p>
          <a:p>
            <a:pPr algn="ctr"/>
            <a:r>
              <a:rPr lang="ru-RU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чебный  </a:t>
            </a:r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</a:t>
            </a:r>
            <a:endParaRPr lang="ru-RU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1606" y="4896181"/>
            <a:ext cx="397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Журбина Тамара Алексеевна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учебно-воспитательной 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052734"/>
          <a:ext cx="7776863" cy="5184580"/>
        </p:xfrm>
        <a:graphic>
          <a:graphicData uri="http://schemas.openxmlformats.org/drawingml/2006/table">
            <a:tbl>
              <a:tblPr/>
              <a:tblGrid>
                <a:gridCol w="1910274"/>
                <a:gridCol w="977520"/>
                <a:gridCol w="936423"/>
                <a:gridCol w="936423"/>
                <a:gridCol w="1039900"/>
                <a:gridCol w="1039900"/>
                <a:gridCol w="936423"/>
              </a:tblGrid>
              <a:tr h="3240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Направленности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Количество объединений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ЦДТ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МОУ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ЦДТ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МОУ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Художественно-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эстетическая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884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689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Культурологическая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Социально-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педагогическая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Туристско-краеведческая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Спортивная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Спортивно-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техническая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Научно-техническая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1166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41628" y="-3194"/>
            <a:ext cx="646074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Количество   объединений,  обучающихся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направленностям на 01 сентября 2011-2012учебного года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149080"/>
          <a:ext cx="7632850" cy="1818202"/>
        </p:xfrm>
        <a:graphic>
          <a:graphicData uri="http://schemas.openxmlformats.org/drawingml/2006/table">
            <a:tbl>
              <a:tblPr/>
              <a:tblGrid>
                <a:gridCol w="536982"/>
                <a:gridCol w="535694"/>
                <a:gridCol w="546628"/>
                <a:gridCol w="455952"/>
                <a:gridCol w="546628"/>
                <a:gridCol w="455952"/>
                <a:gridCol w="455952"/>
                <a:gridCol w="366561"/>
                <a:gridCol w="546628"/>
                <a:gridCol w="455952"/>
                <a:gridCol w="547270"/>
                <a:gridCol w="455308"/>
                <a:gridCol w="455952"/>
                <a:gridCol w="551309"/>
                <a:gridCol w="720082"/>
              </a:tblGrid>
              <a:tr h="59406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Calibri"/>
                          <a:cs typeface="Times New Roman"/>
                        </a:rPr>
                        <a:t>   1год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  2 года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3 года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4 года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5 лет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6 лет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7 лет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8" marR="5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436022"/>
            <a:ext cx="83884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образовательные дисциплины обеспечены дополнительными образовательными программами. Программное поле является стабильным, его совершенствование происходит по мере выработки программного ресурса.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действующих образовательных программ в Центре – 31.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программы  2011 – 2012 учебный год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</a:rPr>
              <a:t>По срокам реализации.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075" y="260648"/>
            <a:ext cx="3275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По </a:t>
            </a:r>
            <a:r>
              <a:rPr lang="en-US" sz="2400" dirty="0" smtClean="0"/>
              <a:t> </a:t>
            </a:r>
            <a:r>
              <a:rPr lang="ru-RU" sz="2400" dirty="0" smtClean="0"/>
              <a:t>направленностям</a:t>
            </a:r>
            <a:r>
              <a:rPr lang="ru-RU" sz="24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06727"/>
              </p:ext>
            </p:extLst>
          </p:nvPr>
        </p:nvGraphicFramePr>
        <p:xfrm>
          <a:off x="827585" y="1052735"/>
          <a:ext cx="7704855" cy="5722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4865296"/>
                <a:gridCol w="1479171"/>
                <a:gridCol w="1360388"/>
              </a:tblGrid>
              <a:tr h="722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Направленности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Кол-во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1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1.Художественно-эстетическая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68%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2.Культурологическая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1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3.Социально-педагогическая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1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4.Физкультурно-спортивная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13%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5.Научно-техническая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6.Спортивно-техническая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6%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Итого: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6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8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2011 – 2012 учебном году проведена большая работа по повышению квалификации педагогических работников ЦДТ «Созвездие».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Повысили свою квалификацию в 2011-2012 учебном году 20 педагогических работников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</a:rPr>
              <a:t>афедральный инвариантный модуль</a:t>
            </a:r>
            <a:r>
              <a:rPr lang="en-US" sz="2000" b="1" dirty="0" smtClean="0">
                <a:solidFill>
                  <a:schemeClr val="bg1"/>
                </a:solidFill>
              </a:rPr>
              <a:t>-72</a:t>
            </a:r>
            <a:r>
              <a:rPr lang="ru-RU" sz="2000" b="1" dirty="0">
                <a:solidFill>
                  <a:schemeClr val="bg1"/>
                </a:solidFill>
              </a:rPr>
              <a:t>ч</a:t>
            </a:r>
            <a:r>
              <a:rPr lang="ru-RU" sz="2000" b="1" dirty="0" smtClean="0">
                <a:solidFill>
                  <a:schemeClr val="bg1"/>
                </a:solidFill>
              </a:rPr>
              <a:t>., академический </a:t>
            </a:r>
            <a:r>
              <a:rPr lang="ru-RU" sz="2000" b="1" dirty="0" err="1" smtClean="0">
                <a:solidFill>
                  <a:schemeClr val="bg1"/>
                </a:solidFill>
              </a:rPr>
              <a:t>инвари-антный</a:t>
            </a:r>
            <a:r>
              <a:rPr lang="ru-RU" sz="2000" b="1" dirty="0" smtClean="0">
                <a:solidFill>
                  <a:schemeClr val="bg1"/>
                </a:solidFill>
              </a:rPr>
              <a:t> модуль – 36ч. и вариативный модуль) что </a:t>
            </a:r>
            <a:r>
              <a:rPr lang="ru-RU" sz="2000" b="1" dirty="0">
                <a:solidFill>
                  <a:schemeClr val="bg1"/>
                </a:solidFill>
              </a:rPr>
              <a:t>составляет  62 % от общего количества </a:t>
            </a:r>
            <a:r>
              <a:rPr lang="ru-RU" sz="2000" b="1" dirty="0" err="1" smtClean="0">
                <a:solidFill>
                  <a:schemeClr val="bg1"/>
                </a:solidFill>
              </a:rPr>
              <a:t>педаго-гических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работников ЦДТ. В сравнении с 2010-2011 учебным годом на 42 % больше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4" y="3423876"/>
            <a:ext cx="8013122" cy="317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5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99000">
              <a:srgbClr val="F952A0">
                <a:alpha val="7000"/>
              </a:srgbClr>
            </a:gs>
            <a:gs pos="88000">
              <a:srgbClr val="C50849">
                <a:alpha val="16000"/>
              </a:srgbClr>
            </a:gs>
            <a:gs pos="97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52" y="1886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прошедшем учебном году в ЦДТ «Созвездие» работали  50 сотрудников, из них:   административный персонал – 7 чел.;</a:t>
            </a:r>
          </a:p>
          <a:p>
            <a:pPr algn="just"/>
            <a:r>
              <a:rPr lang="ru-RU" b="1" dirty="0"/>
              <a:t>педагогический персонал – 30 ( 2 в декретном отпуске)</a:t>
            </a:r>
          </a:p>
          <a:p>
            <a:pPr algn="just"/>
            <a:r>
              <a:rPr lang="ru-RU" b="1" dirty="0"/>
              <a:t>учебно-вспомогательный персонал – 2 чел.;</a:t>
            </a:r>
          </a:p>
          <a:p>
            <a:pPr algn="just"/>
            <a:r>
              <a:rPr lang="ru-RU" b="1" dirty="0"/>
              <a:t>обслуживающий персонал – 11 чел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ctr"/>
            <a:r>
              <a:rPr lang="ru-RU" b="1" dirty="0"/>
              <a:t>Качественный состав педагогических работников и других сотрудников ЦДТ</a:t>
            </a:r>
          </a:p>
          <a:p>
            <a:pPr algn="ctr"/>
            <a:r>
              <a:rPr lang="ru-RU" b="1" dirty="0"/>
              <a:t>2011 – 2012  учебный год (на 1 сентября  2011 года)</a:t>
            </a:r>
          </a:p>
          <a:p>
            <a:pPr algn="ctr"/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1" y="3029234"/>
            <a:ext cx="8412613" cy="382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02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8640960" cy="685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0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904" y="11663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Сила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ценность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образо-вания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том, что ребенок идет в мир знаний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творческой деятельности, когда он непросто поглощает знания, а пытается их открыть самостоятельно при поддержке педагога, выбрать направления и виды занятий в свободное время, раскрыть 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свой творческий потенциал, профессионально самоопределиться,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полу-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чить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ценные жизненные ориентиры.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973" y="5133390"/>
            <a:ext cx="669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этом наша задача!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7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3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71800" y="692696"/>
            <a:ext cx="590465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Поэт, художник, музыкант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Такими сразу не родятся,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В любом из нас зарыт талант-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Лишь стоит только покопаться.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Э.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Сервус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2996952"/>
            <a:ext cx="439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«В  каждом  человеке  солнце,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Только  дайте  ему  светиться.»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Сократ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067944" y="4077072"/>
            <a:ext cx="46416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 этой прекрасной планете Земля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Есть дом под названьем «Созвездье»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Здесь много света, волшебства,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Талантов – кладезь, мастерства,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Научат здесь плести, вязать,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Шить, вышивать и танцевать,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Добро и красоту ценить,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Здесь просто интересно жить!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0999">
            <a:off x="705449" y="357282"/>
            <a:ext cx="2656385" cy="2403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152777" y="4630063"/>
            <a:ext cx="1279676" cy="1080120"/>
            <a:chOff x="1152777" y="4630063"/>
            <a:chExt cx="1279676" cy="1080120"/>
          </a:xfrm>
        </p:grpSpPr>
        <p:sp>
          <p:nvSpPr>
            <p:cNvPr id="6" name="4-конечная звезда 5"/>
            <p:cNvSpPr/>
            <p:nvPr/>
          </p:nvSpPr>
          <p:spPr>
            <a:xfrm rot="1304443">
              <a:off x="1152777" y="4644581"/>
              <a:ext cx="1279676" cy="1032408"/>
            </a:xfrm>
            <a:prstGeom prst="star4">
              <a:avLst>
                <a:gd name="adj" fmla="val 12500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4-конечная звезда 6"/>
            <p:cNvSpPr/>
            <p:nvPr/>
          </p:nvSpPr>
          <p:spPr>
            <a:xfrm rot="20703889">
              <a:off x="1236561" y="4630063"/>
              <a:ext cx="1080120" cy="1080120"/>
            </a:xfrm>
            <a:prstGeom prst="star4">
              <a:avLst>
                <a:gd name="adj" fmla="val 12500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Все обучающиеся – звёзды: близкие и далёкие,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большие и маленькие, одинаково красивые.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Каждая звёздочка выбирает свой путь полёта: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</a:rPr>
              <a:t> одних он длинный, а у других…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ГЛАВНОЕ 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ЭТО 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ХОТЕТЬ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СИЯТЬ!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635896" y="3897052"/>
            <a:ext cx="1656184" cy="1562472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94420" y="3367844"/>
            <a:ext cx="7683152" cy="3002632"/>
            <a:chOff x="611560" y="2780928"/>
            <a:chExt cx="7683152" cy="3002632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4" name="Пятно 1 3"/>
            <p:cNvSpPr/>
            <p:nvPr/>
          </p:nvSpPr>
          <p:spPr>
            <a:xfrm>
              <a:off x="1835696" y="2780928"/>
              <a:ext cx="914400" cy="914400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ятно 1 4"/>
            <p:cNvSpPr/>
            <p:nvPr/>
          </p:nvSpPr>
          <p:spPr>
            <a:xfrm>
              <a:off x="611560" y="3861048"/>
              <a:ext cx="914400" cy="914400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но 1 5"/>
            <p:cNvSpPr/>
            <p:nvPr/>
          </p:nvSpPr>
          <p:spPr>
            <a:xfrm>
              <a:off x="1907704" y="4869160"/>
              <a:ext cx="914400" cy="914400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ятно 1 6"/>
            <p:cNvSpPr/>
            <p:nvPr/>
          </p:nvSpPr>
          <p:spPr>
            <a:xfrm>
              <a:off x="7380312" y="3861048"/>
              <a:ext cx="914400" cy="914400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но 1 7"/>
            <p:cNvSpPr/>
            <p:nvPr/>
          </p:nvSpPr>
          <p:spPr>
            <a:xfrm>
              <a:off x="6156176" y="4869160"/>
              <a:ext cx="914400" cy="914400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но 1 8"/>
            <p:cNvSpPr/>
            <p:nvPr/>
          </p:nvSpPr>
          <p:spPr>
            <a:xfrm>
              <a:off x="6228184" y="2852936"/>
              <a:ext cx="914400" cy="914400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63688" y="3814192"/>
            <a:ext cx="5544616" cy="1728192"/>
            <a:chOff x="1691680" y="3356992"/>
            <a:chExt cx="5544616" cy="172819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699792" y="3429000"/>
              <a:ext cx="792088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91680" y="4293096"/>
              <a:ext cx="165618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843808" y="4797152"/>
              <a:ext cx="792088" cy="2880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292080" y="3356992"/>
              <a:ext cx="864096" cy="2880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364088" y="4077072"/>
              <a:ext cx="1872208" cy="14401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436096" y="4365104"/>
              <a:ext cx="1008112" cy="50405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92696"/>
            <a:ext cx="86764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Центр детского творчества «Созвездие» - многопрофильное учреждение дополнительного образования детей, основное предназначение которого - развитие мотивации личности к познанию и творчеству, реализация дополнительных образовательных программ и услуг в интересах личности, общества и государства.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Основные задачи ЦДТ: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обеспечение необходимых условий для личностного развития, укрепления здоровья, профессионального самоопределения и творческого труда детей в возрасте преимущественно от 6 до 18 лет;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адаптация их к жизни в обществе;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формирование общей культуры;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организация содержательного досуга.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3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908720"/>
            <a:ext cx="86764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Образовательная деятельность строится на основе личностно-ориентированного подхода, с учетом интересов, возрастных особенностей обучающихся  МОУДОД ЦДТ «Созвездие»,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социокультурной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обстановки в округе.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Образовательная деятельность осуществляется в соответствии с Лицензией на образовательную деятельность по  направленностям: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культурологической,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социально-педагогической,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научно-технической.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спортивно-технической,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туристско-краеведческая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0"/>
            <a:ext cx="8244408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Цели образовательной деятельности МОУДОД ЦДТ «Созвездие»: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2970213" algn="ctr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сохранение и развитие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разноуровневой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системы образования, выстраивание ее с учетом единого образовательного пространства, видового и жанрового разнообразия творческих коллективов по каждой из направленностей образовательной  деятельности;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2970213" algn="ctr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удовлетворение образовательных потребностей детей, подростков и юношества с целью их всестороннего развития;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2970213" algn="ctr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создание условий для творческого самоопределения, проявления и развития творческих способностей обучающихся;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2970213" algn="ctr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воспитание нравственных ценностей через приобщение к духовной культуре, социальная адаптация и позитивная социализация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Диаграмма 2"/>
          <p:cNvPicPr>
            <a:picLocks noChangeArrowheads="1"/>
          </p:cNvPicPr>
          <p:nvPr/>
        </p:nvPicPr>
        <p:blipFill>
          <a:blip r:embed="rId3" cstate="print"/>
          <a:srcRect b="-60"/>
          <a:stretch>
            <a:fillRect/>
          </a:stretch>
        </p:blipFill>
        <p:spPr bwMode="auto">
          <a:xfrm>
            <a:off x="479425" y="258763"/>
            <a:ext cx="3948559" cy="27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Диаграмма 3"/>
          <p:cNvPicPr>
            <a:picLocks noChangeArrowheads="1"/>
          </p:cNvPicPr>
          <p:nvPr/>
        </p:nvPicPr>
        <p:blipFill>
          <a:blip r:embed="rId4" cstate="print"/>
          <a:srcRect b="-43"/>
          <a:stretch>
            <a:fillRect/>
          </a:stretch>
        </p:blipFill>
        <p:spPr bwMode="auto">
          <a:xfrm>
            <a:off x="4788024" y="260648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Диаграмма 4"/>
          <p:cNvPicPr>
            <a:picLocks noChangeArrowheads="1"/>
          </p:cNvPicPr>
          <p:nvPr/>
        </p:nvPicPr>
        <p:blipFill>
          <a:blip r:embed="rId5" cstate="print"/>
          <a:srcRect b="-50"/>
          <a:stretch>
            <a:fillRect/>
          </a:stretch>
        </p:blipFill>
        <p:spPr bwMode="auto">
          <a:xfrm>
            <a:off x="2483768" y="3573016"/>
            <a:ext cx="378936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26607"/>
              </p:ext>
            </p:extLst>
          </p:nvPr>
        </p:nvGraphicFramePr>
        <p:xfrm>
          <a:off x="971600" y="830997"/>
          <a:ext cx="7477261" cy="2759531"/>
        </p:xfrm>
        <a:graphic>
          <a:graphicData uri="http://schemas.openxmlformats.org/drawingml/2006/table">
            <a:tbl>
              <a:tblPr/>
              <a:tblGrid>
                <a:gridCol w="831015"/>
                <a:gridCol w="1116278"/>
                <a:gridCol w="510299"/>
                <a:gridCol w="531127"/>
                <a:gridCol w="568227"/>
                <a:gridCol w="514855"/>
                <a:gridCol w="779116"/>
                <a:gridCol w="675624"/>
                <a:gridCol w="501187"/>
                <a:gridCol w="779116"/>
                <a:gridCol w="670417"/>
              </a:tblGrid>
              <a:tr h="6803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Возрастная категория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Общее кол-во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обучающихся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На базе  ЦДТ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На базе МОУ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Маль-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чики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Девоч-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Мальчики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Девочки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Мальчики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Calibri"/>
                          <a:ea typeface="Calibri"/>
                          <a:cs typeface="Times New Roman"/>
                        </a:rPr>
                        <a:t>Девочки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 1-4 класс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841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271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570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580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195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385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261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5-9 класс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287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10-11 класс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37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-276999"/>
            <a:ext cx="84969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Количество обучающихся по возрастным  категориям                                                  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01 сентября 2011 г.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11560" y="4005064"/>
            <a:ext cx="3456384" cy="2664296"/>
            <a:chOff x="1114" y="326"/>
            <a:chExt cx="4577" cy="3648"/>
          </a:xfrm>
        </p:grpSpPr>
        <p:pic>
          <p:nvPicPr>
            <p:cNvPr id="3075" name="Диаграмма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4" y="326"/>
              <a:ext cx="4577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28" y="1831"/>
              <a:ext cx="600" cy="3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800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/>
                  <a:latin typeface="Times New Roman"/>
                  <a:cs typeface="Times New Roman"/>
                </a:rPr>
                <a:t>   3 %</a:t>
              </a:r>
              <a:endParaRPr lang="ru-RU" sz="1800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307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711" y="2519"/>
              <a:ext cx="617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4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Times New Roman"/>
                  <a:cs typeface="Times New Roman"/>
                </a:rPr>
                <a:t>25 %</a:t>
              </a:r>
              <a:endParaRPr lang="ru-RU" sz="1400" kern="10" spc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pic>
        <p:nvPicPr>
          <p:cNvPr id="3078" name="Диаграм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13747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419872" y="5877272"/>
            <a:ext cx="369887" cy="19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72 %</a:t>
            </a:r>
            <a:endParaRPr lang="ru-RU" sz="1400" kern="10" spc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Диаграмма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35622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51520" y="3645024"/>
            <a:ext cx="8712968" cy="2808312"/>
            <a:chOff x="251520" y="3645024"/>
            <a:chExt cx="8712968" cy="2808312"/>
          </a:xfrm>
        </p:grpSpPr>
        <p:pic>
          <p:nvPicPr>
            <p:cNvPr id="23555" name="Диаграмм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645024"/>
              <a:ext cx="2905125" cy="202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Диаграмма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4437112"/>
              <a:ext cx="2930078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Диаграмма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3717032"/>
              <a:ext cx="2664296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5">
      <a:dk1>
        <a:sysClr val="windowText" lastClr="000000"/>
      </a:dk1>
      <a:lt1>
        <a:srgbClr val="F8B8E2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853</Words>
  <Application>Microsoft Office PowerPoint</Application>
  <PresentationFormat>Экран (4:3)</PresentationFormat>
  <Paragraphs>260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102</cp:revision>
  <cp:lastPrinted>2012-05-24T15:29:35Z</cp:lastPrinted>
  <dcterms:created xsi:type="dcterms:W3CDTF">2012-05-21T05:16:34Z</dcterms:created>
  <dcterms:modified xsi:type="dcterms:W3CDTF">2013-11-15T20:43:41Z</dcterms:modified>
</cp:coreProperties>
</file>