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7" r:id="rId2"/>
    <p:sldId id="259" r:id="rId3"/>
    <p:sldId id="260" r:id="rId4"/>
    <p:sldId id="262" r:id="rId5"/>
    <p:sldId id="263" r:id="rId6"/>
    <p:sldId id="264" r:id="rId7"/>
    <p:sldId id="270" r:id="rId8"/>
    <p:sldId id="265" r:id="rId9"/>
    <p:sldId id="268" r:id="rId10"/>
    <p:sldId id="279" r:id="rId11"/>
    <p:sldId id="280" r:id="rId12"/>
    <p:sldId id="281" r:id="rId13"/>
    <p:sldId id="266" r:id="rId14"/>
    <p:sldId id="258"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78" autoAdjust="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997BBCE-D324-49EC-AD06-4279BDD329A5}" type="datetimeFigureOut">
              <a:rPr lang="ru-RU"/>
              <a:pPr>
                <a:defRPr/>
              </a:pPr>
              <a:t>20.11.2013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2F53726-B0A7-4251-9D4F-53A7EC821ADF}" type="slidenum">
              <a:rPr lang="ru-RU"/>
              <a:pPr>
                <a:defRPr/>
              </a:pPr>
              <a:t>‹#›</a:t>
            </a:fld>
            <a:endParaRPr lang="ru-RU"/>
          </a:p>
        </p:txBody>
      </p:sp>
    </p:spTree>
    <p:extLst>
      <p:ext uri="{BB962C8B-B14F-4D97-AF65-F5344CB8AC3E}">
        <p14:creationId xmlns:p14="http://schemas.microsoft.com/office/powerpoint/2010/main" val="20651800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Образ слайда 1"/>
          <p:cNvSpPr>
            <a:spLocks noGrp="1" noRot="1" noChangeAspect="1"/>
          </p:cNvSpPr>
          <p:nvPr>
            <p:ph type="sldImg"/>
          </p:nvPr>
        </p:nvSpPr>
        <p:spPr bwMode="auto">
          <a:noFill/>
          <a:ln>
            <a:solidFill>
              <a:srgbClr val="000000"/>
            </a:solidFill>
            <a:miter lim="800000"/>
            <a:headEnd/>
            <a:tailEnd/>
          </a:ln>
        </p:spPr>
      </p:sp>
      <p:sp>
        <p:nvSpPr>
          <p:cNvPr id="2048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0483"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53DFF2-32FD-49D6-9216-C06B070D37B4}" type="slidenum">
              <a:rPr lang="ru-RU"/>
              <a:pPr fontAlgn="base">
                <a:spcBef>
                  <a:spcPct val="0"/>
                </a:spcBef>
                <a:spcAft>
                  <a:spcPct val="0"/>
                </a:spcAft>
                <a:defRPr/>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Прямоугольник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ик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рямоугольник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Прямоугольник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1" name="Скругленный прямоугольник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12" name="Скругленный прямоугольник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Прямоугольник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Прямоугольник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Прямоугольник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Прямоугольник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7" name="Дата 27"/>
          <p:cNvSpPr>
            <a:spLocks noGrp="1"/>
          </p:cNvSpPr>
          <p:nvPr>
            <p:ph type="dt" sz="half" idx="10"/>
          </p:nvPr>
        </p:nvSpPr>
        <p:spPr>
          <a:xfrm>
            <a:off x="6705600" y="4206875"/>
            <a:ext cx="960438" cy="457200"/>
          </a:xfrm>
        </p:spPr>
        <p:txBody>
          <a:bodyPr/>
          <a:lstStyle>
            <a:lvl1pPr>
              <a:defRPr/>
            </a:lvl1pPr>
          </a:lstStyle>
          <a:p>
            <a:pPr>
              <a:defRPr/>
            </a:pPr>
            <a:fld id="{B2E2D59A-DF9E-4BDE-A08B-E6E46E51247C}" type="datetimeFigureOut">
              <a:rPr lang="ru-RU"/>
              <a:pPr>
                <a:defRPr/>
              </a:pPr>
              <a:t>20.11.2013</a:t>
            </a:fld>
            <a:endParaRPr lang="ru-RU"/>
          </a:p>
        </p:txBody>
      </p:sp>
      <p:sp>
        <p:nvSpPr>
          <p:cNvPr id="18" name="Нижний колонтитул 16"/>
          <p:cNvSpPr>
            <a:spLocks noGrp="1"/>
          </p:cNvSpPr>
          <p:nvPr>
            <p:ph type="ftr" sz="quarter" idx="11"/>
          </p:nvPr>
        </p:nvSpPr>
        <p:spPr>
          <a:xfrm>
            <a:off x="5410200" y="4205288"/>
            <a:ext cx="1295400" cy="457200"/>
          </a:xfrm>
        </p:spPr>
        <p:txBody>
          <a:bodyPr/>
          <a:lstStyle>
            <a:lvl1pPr>
              <a:defRPr/>
            </a:lvl1pPr>
          </a:lstStyle>
          <a:p>
            <a:pPr>
              <a:defRPr/>
            </a:pPr>
            <a:endParaRPr lang="ru-RU"/>
          </a:p>
        </p:txBody>
      </p:sp>
      <p:sp>
        <p:nvSpPr>
          <p:cNvPr id="19" name="Номер слайда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09B0A127-3265-4FD7-AD80-C5762F5A04A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ADCA1A5-C988-4026-9135-09F71CC76C83}" type="datetimeFigureOut">
              <a:rPr lang="ru-RU"/>
              <a:pPr>
                <a:defRPr/>
              </a:pPr>
              <a:t>20.11.2013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FF9432F-4081-4330-A37A-FF6E94FB1310}"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DA7B07ED-F037-4D98-893A-3D9522AB27FD}" type="datetimeFigureOut">
              <a:rPr lang="ru-RU"/>
              <a:pPr>
                <a:defRPr/>
              </a:pPr>
              <a:t>20.11.2013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4BA7FF5F-03AC-4457-A72E-E1ED4F6D4DCF}"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38D8B7C1-058E-4F7E-BC0A-D7C41EF83F37}" type="datetimeFigureOut">
              <a:rPr lang="ru-RU"/>
              <a:pPr>
                <a:defRPr/>
              </a:pPr>
              <a:t>20.11.2013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35114A6C-3CB4-4942-8631-1644D8947DA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3831ABF1-3447-483E-B66C-8217096BC54E}" type="datetimeFigureOut">
              <a:rPr lang="ru-RU"/>
              <a:pPr>
                <a:defRPr/>
              </a:pPr>
              <a:t>20.11.2013</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4E770C3-9476-4B5E-AC22-02950EC20866}"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A642D65D-BFD4-4202-B172-69D187F4DA65}" type="datetimeFigureOut">
              <a:rPr lang="ru-RU"/>
              <a:pPr>
                <a:defRPr/>
              </a:pPr>
              <a:t>20.11.2013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5E4FD019-6686-4458-85ED-83B69EC6947D}"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lstStyle>
            <a:lvl1pPr>
              <a:defRPr sz="4000" b="0" i="0"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5"/>
          <p:cNvSpPr>
            <a:spLocks noGrp="1"/>
          </p:cNvSpPr>
          <p:nvPr>
            <p:ph type="dt" sz="half" idx="10"/>
          </p:nvPr>
        </p:nvSpPr>
        <p:spPr/>
        <p:txBody>
          <a:bodyPr rtlCol="0"/>
          <a:lstStyle>
            <a:lvl1pPr>
              <a:defRPr/>
            </a:lvl1pPr>
          </a:lstStyle>
          <a:p>
            <a:pPr>
              <a:defRPr/>
            </a:pPr>
            <a:fld id="{9B423071-5074-47A3-A74D-26E08181D60F}" type="datetimeFigureOut">
              <a:rPr lang="ru-RU"/>
              <a:pPr>
                <a:defRPr/>
              </a:pPr>
              <a:t>20.11.2013</a:t>
            </a:fld>
            <a:endParaRPr lang="ru-RU"/>
          </a:p>
        </p:txBody>
      </p:sp>
      <p:sp>
        <p:nvSpPr>
          <p:cNvPr id="8" name="Номер слайда 26"/>
          <p:cNvSpPr>
            <a:spLocks noGrp="1"/>
          </p:cNvSpPr>
          <p:nvPr>
            <p:ph type="sldNum" sz="quarter" idx="11"/>
          </p:nvPr>
        </p:nvSpPr>
        <p:spPr/>
        <p:txBody>
          <a:bodyPr rtlCol="0"/>
          <a:lstStyle>
            <a:lvl1pPr>
              <a:defRPr/>
            </a:lvl1pPr>
          </a:lstStyle>
          <a:p>
            <a:pPr>
              <a:defRPr/>
            </a:pPr>
            <a:fld id="{3274BC70-08F4-40CF-8207-D297F95AA444}" type="slidenum">
              <a:rPr lang="ru-RU"/>
              <a:pPr>
                <a:defRPr/>
              </a:pPr>
              <a:t>‹#›</a:t>
            </a:fld>
            <a:endParaRPr lang="ru-RU"/>
          </a:p>
        </p:txBody>
      </p:sp>
      <p:sp>
        <p:nvSpPr>
          <p:cNvPr id="9" name="Нижний колонтитул 27"/>
          <p:cNvSpPr>
            <a:spLocks noGrp="1"/>
          </p:cNvSpPr>
          <p:nvPr>
            <p:ph type="ftr" sz="quarter" idx="12"/>
          </p:nvPr>
        </p:nvSpPr>
        <p:spPr/>
        <p:txBody>
          <a:bodyPr rtlCol="0"/>
          <a:lstStyle>
            <a:lvl1pPr>
              <a:defRPr/>
            </a:lvl1pPr>
          </a:lstStyle>
          <a:p>
            <a:pPr>
              <a:defRPr/>
            </a:pPr>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lstStyle>
            <a:lvl1pPr>
              <a:defRPr sz="4000">
                <a:solidFill>
                  <a:schemeClr val="tx2"/>
                </a:solidFill>
              </a:defRPr>
            </a:lvl1pPr>
          </a:lstStyle>
          <a:p>
            <a:r>
              <a:rPr lang="ru-RU" smtClean="0"/>
              <a:t>Образец заголовка</a:t>
            </a:r>
            <a:endParaRPr lang="en-US"/>
          </a:p>
        </p:txBody>
      </p:sp>
      <p:sp>
        <p:nvSpPr>
          <p:cNvPr id="3" name="Дата 2"/>
          <p:cNvSpPr>
            <a:spLocks noGrp="1"/>
          </p:cNvSpPr>
          <p:nvPr>
            <p:ph type="dt" sz="half" idx="10"/>
          </p:nvPr>
        </p:nvSpPr>
        <p:spPr>
          <a:xfrm>
            <a:off x="6583363" y="612775"/>
            <a:ext cx="957262" cy="457200"/>
          </a:xfrm>
        </p:spPr>
        <p:txBody>
          <a:bodyPr/>
          <a:lstStyle>
            <a:lvl1pPr>
              <a:defRPr/>
            </a:lvl1pPr>
          </a:lstStyle>
          <a:p>
            <a:pPr>
              <a:defRPr/>
            </a:pPr>
            <a:fld id="{29707DEE-1E06-48C7-8F02-43AA180054DA}" type="datetimeFigureOut">
              <a:rPr lang="ru-RU"/>
              <a:pPr>
                <a:defRPr/>
              </a:pPr>
              <a:t>20.11.2013</a:t>
            </a:fld>
            <a:endParaRPr lang="ru-RU"/>
          </a:p>
        </p:txBody>
      </p:sp>
      <p:sp>
        <p:nvSpPr>
          <p:cNvPr id="4" name="Нижний колонтитул 3"/>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pPr>
              <a:defRPr/>
            </a:pPr>
            <a:fld id="{A366FAAB-9A24-4737-8D2F-4AE55C639AAD}"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88C1C46B-47EC-4821-BAC9-797C920A6E3F}" type="datetimeFigureOut">
              <a:rPr lang="ru-RU"/>
              <a:pPr>
                <a:defRPr/>
              </a:pPr>
              <a:t>20.11.2013</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597A9414-DC69-4B58-B6CF-E7B163B57A3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lang="ru-RU" smtClean="0"/>
              <a:t>Образец заголовка</a:t>
            </a:r>
            <a:endParaRPr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C5D136DD-CC39-404A-A7E0-BC52ABE99EC2}" type="datetimeFigureOut">
              <a:rPr lang="ru-RU"/>
              <a:pPr>
                <a:defRPr/>
              </a:pPr>
              <a:t>20.11.2013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BCD92277-DC74-480A-9F93-FCA2EF510D3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A75EC6D4-318A-4C5B-85F8-CF8C4113A3E9}" type="datetimeFigureOut">
              <a:rPr lang="ru-RU"/>
              <a:pPr>
                <a:defRPr/>
              </a:pPr>
              <a:t>20.11.2013</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854C49F4-D517-49B0-AC51-3082230190B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Прямоугольник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Прямоугольник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Прямоугольник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Прямоугольник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3" name="Скругленный прямоугольник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34" name="Скругленный прямоугольник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Прямоугольник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Прямоугольник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Прямоугольник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Прямоугольник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Прямоугольник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Прямоугольник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Заголовок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40" name="Текст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D6803EB7-D069-4F52-BC31-EB7F734AB40E}" type="datetimeFigureOut">
              <a:rPr lang="ru-RU"/>
              <a:pPr>
                <a:defRPr/>
              </a:pPr>
              <a:t>20.11.2013</a:t>
            </a:fld>
            <a:endParaRPr lang="ru-RU"/>
          </a:p>
        </p:txBody>
      </p:sp>
      <p:sp>
        <p:nvSpPr>
          <p:cNvPr id="3" name="Нижний колонтитул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ru-RU"/>
          </a:p>
        </p:txBody>
      </p:sp>
      <p:sp>
        <p:nvSpPr>
          <p:cNvPr id="23" name="Номер слайда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5C912F63-101C-40C3-AF3E-F4867CDC87E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84" r:id="rId1"/>
    <p:sldLayoutId id="2147483676" r:id="rId2"/>
    <p:sldLayoutId id="2147483677" r:id="rId3"/>
    <p:sldLayoutId id="2147483678" r:id="rId4"/>
    <p:sldLayoutId id="2147483685" r:id="rId5"/>
    <p:sldLayoutId id="2147483686"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langorigami.com/image.php?image=/art/birds/dancing_crane.jpg&amp;width=600&amp;height=450&amp;cropratio=600:450" TargetMode="External"/><Relationship Id="rId3" Type="http://schemas.openxmlformats.org/officeDocument/2006/relationships/hyperlink" Target="http://origamis.ru/wp-content/uploads/2009/11/congratulationscrane.jpg" TargetMode="External"/><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1.jpeg"/><Relationship Id="rId5" Type="http://schemas.openxmlformats.org/officeDocument/2006/relationships/hyperlink" Target="http://iz-bumagi.com/files/images/1210/__copy_copy_copy.jpg" TargetMode="External"/><Relationship Id="rId10" Type="http://schemas.openxmlformats.org/officeDocument/2006/relationships/hyperlink" Target="http://www.wikihow.com/images/8/82/Origamicraneintro_712.jpg" TargetMode="External"/><Relationship Id="rId4" Type="http://schemas.openxmlformats.org/officeDocument/2006/relationships/image" Target="../media/image17.jpeg"/><Relationship Id="rId9"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643050"/>
            <a:ext cx="857256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Волшебное искусство </a:t>
            </a:r>
          </a:p>
          <a:p>
            <a:pPr algn="ctr" fontAlgn="auto">
              <a:spcBef>
                <a:spcPts val="0"/>
              </a:spcBef>
              <a:spcAft>
                <a:spcPts val="0"/>
              </a:spcAft>
              <a:defRPr/>
            </a:pPr>
            <a:r>
              <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оригами</a:t>
            </a:r>
          </a:p>
        </p:txBody>
      </p:sp>
      <p:sp>
        <p:nvSpPr>
          <p:cNvPr id="14338" name="TextBox 2"/>
          <p:cNvSpPr txBox="1">
            <a:spLocks noChangeArrowheads="1"/>
          </p:cNvSpPr>
          <p:nvPr/>
        </p:nvSpPr>
        <p:spPr bwMode="auto">
          <a:xfrm>
            <a:off x="2428875" y="785813"/>
            <a:ext cx="3929063" cy="646112"/>
          </a:xfrm>
          <a:prstGeom prst="rect">
            <a:avLst/>
          </a:prstGeom>
          <a:noFill/>
          <a:ln w="9525">
            <a:noFill/>
            <a:miter lim="800000"/>
            <a:headEnd/>
            <a:tailEnd/>
          </a:ln>
        </p:spPr>
        <p:txBody>
          <a:bodyPr>
            <a:spAutoFit/>
          </a:bodyPr>
          <a:lstStyle/>
          <a:p>
            <a:pPr algn="ctr"/>
            <a:r>
              <a:rPr lang="ru-RU" sz="3600" b="1">
                <a:latin typeface="Georgia" pitchFamily="18" charset="0"/>
              </a:rPr>
              <a:t>Мастер - класс</a:t>
            </a:r>
          </a:p>
        </p:txBody>
      </p:sp>
      <p:sp>
        <p:nvSpPr>
          <p:cNvPr id="14339" name="TextBox 3"/>
          <p:cNvSpPr txBox="1">
            <a:spLocks noChangeArrowheads="1"/>
          </p:cNvSpPr>
          <p:nvPr/>
        </p:nvSpPr>
        <p:spPr bwMode="auto">
          <a:xfrm>
            <a:off x="4714875" y="4357688"/>
            <a:ext cx="4143375" cy="1384300"/>
          </a:xfrm>
          <a:prstGeom prst="rect">
            <a:avLst/>
          </a:prstGeom>
          <a:noFill/>
          <a:ln w="9525">
            <a:noFill/>
            <a:miter lim="800000"/>
            <a:headEnd/>
            <a:tailEnd/>
          </a:ln>
        </p:spPr>
        <p:txBody>
          <a:bodyPr>
            <a:spAutoFit/>
          </a:bodyPr>
          <a:lstStyle/>
          <a:p>
            <a:r>
              <a:rPr lang="ru-RU" sz="2800" b="1">
                <a:latin typeface="Georgia" pitchFamily="18" charset="0"/>
              </a:rPr>
              <a:t>Учитель ГБОУ ООШ </a:t>
            </a:r>
          </a:p>
          <a:p>
            <a:r>
              <a:rPr lang="ru-RU" sz="2800" b="1">
                <a:latin typeface="Georgia" pitchFamily="18" charset="0"/>
              </a:rPr>
              <a:t>с. Сухие Аврали </a:t>
            </a:r>
          </a:p>
          <a:p>
            <a:r>
              <a:rPr lang="ru-RU" sz="2800" b="1">
                <a:latin typeface="Georgia" pitchFamily="18" charset="0"/>
              </a:rPr>
              <a:t>Наврузбекова Н.Б.</a:t>
            </a:r>
          </a:p>
        </p:txBody>
      </p:sp>
      <p:sp>
        <p:nvSpPr>
          <p:cNvPr id="14340" name="TextBox 4"/>
          <p:cNvSpPr txBox="1">
            <a:spLocks noChangeArrowheads="1"/>
          </p:cNvSpPr>
          <p:nvPr/>
        </p:nvSpPr>
        <p:spPr bwMode="auto">
          <a:xfrm>
            <a:off x="4357688" y="6286500"/>
            <a:ext cx="1071562" cy="400050"/>
          </a:xfrm>
          <a:prstGeom prst="rect">
            <a:avLst/>
          </a:prstGeom>
          <a:noFill/>
          <a:ln w="9525">
            <a:noFill/>
            <a:miter lim="800000"/>
            <a:headEnd/>
            <a:tailEnd/>
          </a:ln>
        </p:spPr>
        <p:txBody>
          <a:bodyPr>
            <a:spAutoFit/>
          </a:bodyPr>
          <a:lstStyle/>
          <a:p>
            <a:r>
              <a:rPr lang="ru-RU" sz="2000">
                <a:latin typeface="Georgia" pitchFamily="18" charset="0"/>
              </a:rPr>
              <a:t>2012</a:t>
            </a:r>
            <a:r>
              <a:rPr lang="ru-RU">
                <a:latin typeface="Georgia" pitchFamily="18" charset="0"/>
              </a:rPr>
              <a:t> </a:t>
            </a:r>
          </a:p>
        </p:txBody>
      </p:sp>
      <p:pic>
        <p:nvPicPr>
          <p:cNvPr id="14341" name="Рисунок 5" descr=" Мастер-класс Бумагопластика, Оригами модульное: Ещё один павлин. Мастер-класс. Бумага. Фото 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7188" y="3500438"/>
            <a:ext cx="40005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42918"/>
            <a:ext cx="8775800"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Значение оригами для развития ребёнка</a:t>
            </a:r>
            <a:endParaRPr lang="ru-RU"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Box 3"/>
          <p:cNvSpPr txBox="1"/>
          <p:nvPr/>
        </p:nvSpPr>
        <p:spPr>
          <a:xfrm>
            <a:off x="500034" y="1285860"/>
            <a:ext cx="8286808" cy="5770811"/>
          </a:xfrm>
          <a:prstGeom prst="rect">
            <a:avLst/>
          </a:prstGeom>
          <a:noFill/>
        </p:spPr>
        <p:txBody>
          <a:bodyPr wrap="square" rtlCol="0">
            <a:spAutoFit/>
          </a:bodyPr>
          <a:lstStyle/>
          <a:p>
            <a:r>
              <a:rPr lang="ru-RU" sz="2300" dirty="0" smtClean="0"/>
              <a:t>- учит детей  различным приемам работы с бумагой;</a:t>
            </a:r>
            <a:br>
              <a:rPr lang="ru-RU" sz="2300" dirty="0" smtClean="0"/>
            </a:br>
            <a:r>
              <a:rPr lang="ru-RU" sz="2300" dirty="0" smtClean="0"/>
              <a:t>- знакомит детей с основными геометрическими понятиями;</a:t>
            </a:r>
            <a:br>
              <a:rPr lang="ru-RU" sz="2300" dirty="0" smtClean="0"/>
            </a:br>
            <a:r>
              <a:rPr lang="ru-RU" sz="2300" dirty="0" smtClean="0"/>
              <a:t>- стимулирует развитие внимания, памяти, пространственного воображения;                                        </a:t>
            </a:r>
            <a:br>
              <a:rPr lang="ru-RU" sz="2300" dirty="0" smtClean="0"/>
            </a:br>
            <a:r>
              <a:rPr lang="ru-RU" sz="2300" dirty="0" smtClean="0"/>
              <a:t>- развивает мелкую моторику рук и глазомер;</a:t>
            </a:r>
            <a:br>
              <a:rPr lang="ru-RU" sz="2300" dirty="0" smtClean="0"/>
            </a:br>
            <a:r>
              <a:rPr lang="ru-RU" sz="2300" dirty="0" smtClean="0"/>
              <a:t>- помогает формировать умение следовать устным инструкциям, читать и зарисовывать схемы изделий; </a:t>
            </a:r>
            <a:br>
              <a:rPr lang="ru-RU" sz="2300" dirty="0" smtClean="0"/>
            </a:br>
            <a:r>
              <a:rPr lang="ru-RU" sz="2300" dirty="0" smtClean="0"/>
              <a:t>- развивает художественный вкус и творческие  способности детей, активизирует их воображение и фантазию;</a:t>
            </a:r>
            <a:br>
              <a:rPr lang="ru-RU" sz="2300" dirty="0" smtClean="0"/>
            </a:br>
            <a:r>
              <a:rPr lang="ru-RU" sz="2300" dirty="0" smtClean="0"/>
              <a:t>- способствует созданию игровых ситуаций, расширяет коммуникативные способности детей;</a:t>
            </a:r>
            <a:br>
              <a:rPr lang="ru-RU" sz="2300" dirty="0" smtClean="0"/>
            </a:br>
            <a:r>
              <a:rPr lang="ru-RU" sz="2300" dirty="0" smtClean="0"/>
              <a:t>- совершенствует трудовые навыки, формирует культуру труда, учит аккуратности.</a:t>
            </a:r>
            <a:r>
              <a:rPr lang="ru-RU" sz="2400" dirty="0" smtClean="0"/>
              <a:t/>
            </a:r>
            <a:br>
              <a:rPr lang="ru-RU" sz="2400" dirty="0" smtClean="0"/>
            </a:br>
            <a:endParaRPr lang="ru-RU"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720840"/>
            <a:ext cx="8501122" cy="3416320"/>
          </a:xfrm>
          <a:prstGeom prst="rect">
            <a:avLst/>
          </a:prstGeom>
        </p:spPr>
        <p:txBody>
          <a:bodyPr wrap="square">
            <a:spAutoFit/>
          </a:bodyPr>
          <a:lstStyle/>
          <a:p>
            <a:r>
              <a:rPr lang="ru-RU" sz="2400" b="1" dirty="0" smtClean="0"/>
              <a:t>«Истоки творческих способностей </a:t>
            </a:r>
          </a:p>
          <a:p>
            <a:r>
              <a:rPr lang="ru-RU" sz="2400" b="1" dirty="0" smtClean="0"/>
              <a:t>и дарований детей на кончиках их пальцев.</a:t>
            </a:r>
            <a:br>
              <a:rPr lang="ru-RU" sz="2400" b="1" dirty="0" smtClean="0"/>
            </a:br>
            <a:r>
              <a:rPr lang="ru-RU" sz="2400" b="1" dirty="0" smtClean="0"/>
              <a:t>От пальцев, образно говоря, идут тончайшие</a:t>
            </a:r>
            <a:br>
              <a:rPr lang="ru-RU" sz="2400" b="1" dirty="0" smtClean="0"/>
            </a:br>
            <a:r>
              <a:rPr lang="ru-RU" sz="2400" b="1" dirty="0" smtClean="0"/>
              <a:t>ручейки, которые питают источник творческой мысли. </a:t>
            </a:r>
            <a:br>
              <a:rPr lang="ru-RU" sz="2400" b="1" dirty="0" smtClean="0"/>
            </a:br>
            <a:r>
              <a:rPr lang="ru-RU" sz="2400" b="1" dirty="0" smtClean="0"/>
              <a:t>Другими словами: чем больше мастерства </a:t>
            </a:r>
            <a:br>
              <a:rPr lang="ru-RU" sz="2400" b="1" dirty="0" smtClean="0"/>
            </a:br>
            <a:r>
              <a:rPr lang="ru-RU" sz="2400" b="1" dirty="0" smtClean="0"/>
              <a:t>в детской ладошке, тем умнее ребенок».</a:t>
            </a:r>
            <a:br>
              <a:rPr lang="ru-RU" sz="2400" b="1" dirty="0" smtClean="0"/>
            </a:br>
            <a:r>
              <a:rPr lang="ru-RU" sz="2400" b="1" dirty="0" smtClean="0"/>
              <a:t>                                          Сухомлинский В.</a:t>
            </a:r>
            <a:r>
              <a:rPr lang="ru-RU" sz="2400" dirty="0" smtClean="0"/>
              <a:t/>
            </a:r>
            <a:br>
              <a:rPr lang="ru-RU" sz="2400" dirty="0" smtClean="0"/>
            </a:br>
            <a:endParaRPr lang="ru-RU" sz="2400" dirty="0"/>
          </a:p>
        </p:txBody>
      </p:sp>
      <p:sp>
        <p:nvSpPr>
          <p:cNvPr id="3" name="Прямоугольник 2"/>
          <p:cNvSpPr/>
          <p:nvPr/>
        </p:nvSpPr>
        <p:spPr>
          <a:xfrm>
            <a:off x="0" y="857232"/>
            <a:ext cx="9144000" cy="584775"/>
          </a:xfrm>
          <a:prstGeom prst="rect">
            <a:avLst/>
          </a:prstGeom>
        </p:spPr>
        <p:txBody>
          <a:bodyPr wrap="square">
            <a:spAutoFit/>
          </a:bodyPr>
          <a:lstStyle/>
          <a:p>
            <a:pPr algn="ctr"/>
            <a:r>
              <a:rPr lang="ru-RU"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Значение оригами для развития ребёнка</a:t>
            </a:r>
            <a:endPar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2" cstate="print"/>
          <a:srcRect/>
          <a:stretch>
            <a:fillRect/>
          </a:stretch>
        </p:blipFill>
        <p:spPr bwMode="auto">
          <a:xfrm>
            <a:off x="3929058" y="3357562"/>
            <a:ext cx="4953000" cy="3314700"/>
          </a:xfrm>
          <a:prstGeom prst="rect">
            <a:avLst/>
          </a:prstGeom>
          <a:noFill/>
          <a:ln w="9525">
            <a:noFill/>
            <a:miter lim="800000"/>
            <a:headEnd/>
            <a:tailEnd/>
          </a:ln>
        </p:spPr>
      </p:pic>
      <p:pic>
        <p:nvPicPr>
          <p:cNvPr id="3" name="Рисунок 13"/>
          <p:cNvPicPr>
            <a:picLocks noChangeAspect="1" noChangeArrowheads="1"/>
          </p:cNvPicPr>
          <p:nvPr/>
        </p:nvPicPr>
        <p:blipFill>
          <a:blip r:embed="rId3" cstate="email">
            <a:extLst>
              <a:ext uri="{28A0092B-C50C-407E-A947-70E740481C1C}">
                <a14:useLocalDpi xmlns:a14="http://schemas.microsoft.com/office/drawing/2010/main"/>
              </a:ext>
            </a:extLst>
          </a:blip>
          <a:srcRect r="4361"/>
          <a:stretch>
            <a:fillRect/>
          </a:stretch>
        </p:blipFill>
        <p:spPr bwMode="auto">
          <a:xfrm>
            <a:off x="428596" y="1571612"/>
            <a:ext cx="6072230" cy="4429156"/>
          </a:xfrm>
          <a:prstGeom prst="rect">
            <a:avLst/>
          </a:prstGeom>
          <a:noFill/>
          <a:ln w="9525">
            <a:noFill/>
            <a:miter lim="800000"/>
            <a:headEnd/>
            <a:tailEnd/>
          </a:ln>
        </p:spPr>
      </p:pic>
      <p:sp>
        <p:nvSpPr>
          <p:cNvPr id="5" name="Прямоугольник 4"/>
          <p:cNvSpPr/>
          <p:nvPr/>
        </p:nvSpPr>
        <p:spPr>
          <a:xfrm>
            <a:off x="1047773" y="642918"/>
            <a:ext cx="7002302" cy="646331"/>
          </a:xfrm>
          <a:prstGeom prst="rect">
            <a:avLst/>
          </a:prstGeom>
          <a:noFill/>
        </p:spPr>
        <p:txBody>
          <a:bodyPr wrap="none" lIns="91440" tIns="45720" rIns="91440" bIns="4572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Монумент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Садако</a:t>
            </a: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ru-RU"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Сасаки</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TextBox 5"/>
          <p:cNvSpPr txBox="1"/>
          <p:nvPr/>
        </p:nvSpPr>
        <p:spPr>
          <a:xfrm>
            <a:off x="285720" y="6143644"/>
            <a:ext cx="3464346" cy="461665"/>
          </a:xfrm>
          <a:prstGeom prst="rect">
            <a:avLst/>
          </a:prstGeom>
          <a:noFill/>
        </p:spPr>
        <p:txBody>
          <a:bodyPr wrap="none" rtlCol="0">
            <a:spAutoFit/>
          </a:bodyPr>
          <a:lstStyle/>
          <a:p>
            <a:r>
              <a:rPr lang="ru-RU" sz="2400" b="1" dirty="0" smtClean="0"/>
              <a:t>Хиросима, парк Мира</a:t>
            </a:r>
            <a:endParaRPr lang="ru-RU" sz="24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697422" y="695307"/>
            <a:ext cx="5796780" cy="584775"/>
          </a:xfrm>
          <a:prstGeom prst="rect">
            <a:avLst/>
          </a:prstGeom>
          <a:noFill/>
        </p:spPr>
        <p:txBody>
          <a:bodyPr>
            <a:spAutoFit/>
          </a:bodyPr>
          <a:lstStyle/>
          <a:p>
            <a:pPr algn="ctr" fontAlgn="auto">
              <a:spcBef>
                <a:spcPts val="0"/>
              </a:spcBef>
              <a:spcAft>
                <a:spcPts val="0"/>
              </a:spcAft>
              <a:defRPr/>
            </a:pPr>
            <a:r>
              <a:rPr lang="ru-RU"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n-lt"/>
              </a:rPr>
              <a:t>Японский журавлик</a:t>
            </a:r>
          </a:p>
        </p:txBody>
      </p:sp>
      <p:pic>
        <p:nvPicPr>
          <p:cNvPr id="25602" name="Picture 3" descr="g_"/>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6325" y="4005263"/>
            <a:ext cx="2808288" cy="2676525"/>
          </a:xfrm>
          <a:prstGeom prst="rect">
            <a:avLst/>
          </a:prstGeom>
          <a:noFill/>
          <a:ln w="9525">
            <a:noFill/>
            <a:miter lim="800000"/>
            <a:headEnd/>
            <a:tailEnd/>
          </a:ln>
        </p:spPr>
      </p:pic>
      <p:pic>
        <p:nvPicPr>
          <p:cNvPr id="25606" name="Picture 6" descr="Картинка 50 из 5229">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388" y="1341438"/>
            <a:ext cx="2879725" cy="2592387"/>
          </a:xfrm>
          <a:prstGeom prst="rect">
            <a:avLst/>
          </a:prstGeom>
          <a:noFill/>
        </p:spPr>
      </p:pic>
      <p:pic>
        <p:nvPicPr>
          <p:cNvPr id="25608" name="Picture 8" descr="Картинка 551 из 5220">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56325" y="1341438"/>
            <a:ext cx="2808288" cy="2592387"/>
          </a:xfrm>
          <a:prstGeom prst="rect">
            <a:avLst/>
          </a:prstGeom>
          <a:noFill/>
        </p:spPr>
      </p:pic>
      <p:pic>
        <p:nvPicPr>
          <p:cNvPr id="25610" name="Picture 10" descr="i?id=255746560-28-72"/>
          <p:cNvPicPr>
            <a:picLocks noChangeAspect="1" noChangeArrowheads="1"/>
          </p:cNvPicPr>
          <p:nvPr/>
        </p:nvPicPr>
        <p:blipFill>
          <a:blip r:embed="rId7" cstate="print"/>
          <a:srcRect/>
          <a:stretch>
            <a:fillRect/>
          </a:stretch>
        </p:blipFill>
        <p:spPr bwMode="auto">
          <a:xfrm>
            <a:off x="3132138" y="1341438"/>
            <a:ext cx="2952750" cy="2597150"/>
          </a:xfrm>
          <a:prstGeom prst="rect">
            <a:avLst/>
          </a:prstGeom>
          <a:noFill/>
        </p:spPr>
      </p:pic>
      <p:pic>
        <p:nvPicPr>
          <p:cNvPr id="25612" name="Picture 12" descr="Картинка 670 из 5220">
            <a:hlinkClick r:id="rId8"/>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32138" y="4005263"/>
            <a:ext cx="2952750" cy="2663825"/>
          </a:xfrm>
          <a:prstGeom prst="rect">
            <a:avLst/>
          </a:prstGeom>
          <a:noFill/>
        </p:spPr>
      </p:pic>
      <p:pic>
        <p:nvPicPr>
          <p:cNvPr id="25614" name="Picture 14" descr="Картинка 733 из 5220">
            <a:hlinkClick r:id="rId10"/>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79388" y="4005263"/>
            <a:ext cx="2879725" cy="2663825"/>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Классический журавлик оригами"/>
          <p:cNvPicPr>
            <a:picLocks noChangeAspect="1" noChangeArrowheads="1"/>
          </p:cNvPicPr>
          <p:nvPr/>
        </p:nvPicPr>
        <p:blipFill>
          <a:blip r:embed="rId2" cstate="print">
            <a:lum bright="6000"/>
          </a:blip>
          <a:srcRect/>
          <a:stretch>
            <a:fillRect/>
          </a:stretch>
        </p:blipFill>
        <p:spPr bwMode="auto">
          <a:xfrm>
            <a:off x="1357290" y="2214554"/>
            <a:ext cx="1714500" cy="1714500"/>
          </a:xfrm>
          <a:prstGeom prst="rect">
            <a:avLst/>
          </a:prstGeom>
          <a:noFill/>
          <a:ln w="9525">
            <a:noFill/>
            <a:miter lim="800000"/>
            <a:headEnd/>
            <a:tailEnd/>
          </a:ln>
        </p:spPr>
      </p:pic>
      <p:sp>
        <p:nvSpPr>
          <p:cNvPr id="26626" name="Text Box 4"/>
          <p:cNvSpPr txBox="1">
            <a:spLocks noChangeArrowheads="1"/>
          </p:cNvSpPr>
          <p:nvPr/>
        </p:nvSpPr>
        <p:spPr bwMode="auto">
          <a:xfrm>
            <a:off x="395288" y="4581525"/>
            <a:ext cx="4411662" cy="915988"/>
          </a:xfrm>
          <a:prstGeom prst="rect">
            <a:avLst/>
          </a:prstGeom>
          <a:noFill/>
          <a:ln w="9525">
            <a:noFill/>
            <a:miter lim="800000"/>
            <a:headEnd/>
            <a:tailEnd/>
          </a:ln>
        </p:spPr>
        <p:txBody>
          <a:bodyPr wrap="none">
            <a:spAutoFit/>
          </a:bodyPr>
          <a:lstStyle/>
          <a:p>
            <a:pPr marL="342900" indent="-342900">
              <a:buFontTx/>
              <a:buAutoNum type="arabicPeriod"/>
            </a:pPr>
            <a:r>
              <a:rPr lang="ru-RU" b="1"/>
              <a:t>Взять квадратный лист бумаги </a:t>
            </a:r>
          </a:p>
          <a:p>
            <a:pPr marL="342900" indent="-342900"/>
            <a:r>
              <a:rPr lang="ru-RU" b="1"/>
              <a:t>и перегнуть его по средним линиям. </a:t>
            </a:r>
          </a:p>
          <a:p>
            <a:pPr marL="342900" indent="-342900"/>
            <a:r>
              <a:rPr lang="ru-RU" b="1"/>
              <a:t>Перевернуть лист.</a:t>
            </a:r>
          </a:p>
        </p:txBody>
      </p:sp>
      <p:pic>
        <p:nvPicPr>
          <p:cNvPr id="26627" name="Picture 5" descr="Классический журавлик оригами"/>
          <p:cNvPicPr>
            <a:picLocks noChangeAspect="1" noChangeArrowheads="1"/>
          </p:cNvPicPr>
          <p:nvPr/>
        </p:nvPicPr>
        <p:blipFill>
          <a:blip r:embed="rId3" cstate="print"/>
          <a:srcRect/>
          <a:stretch>
            <a:fillRect/>
          </a:stretch>
        </p:blipFill>
        <p:spPr bwMode="auto">
          <a:xfrm>
            <a:off x="5929322" y="2285992"/>
            <a:ext cx="1714500" cy="1676400"/>
          </a:xfrm>
          <a:prstGeom prst="rect">
            <a:avLst/>
          </a:prstGeom>
          <a:noFill/>
          <a:ln w="9525">
            <a:noFill/>
            <a:miter lim="800000"/>
            <a:headEnd/>
            <a:tailEnd/>
          </a:ln>
        </p:spPr>
      </p:pic>
      <p:sp>
        <p:nvSpPr>
          <p:cNvPr id="26628" name="Text Box 6"/>
          <p:cNvSpPr txBox="1">
            <a:spLocks noChangeArrowheads="1"/>
          </p:cNvSpPr>
          <p:nvPr/>
        </p:nvSpPr>
        <p:spPr bwMode="auto">
          <a:xfrm>
            <a:off x="4859338" y="4581525"/>
            <a:ext cx="4086225" cy="641350"/>
          </a:xfrm>
          <a:prstGeom prst="rect">
            <a:avLst/>
          </a:prstGeom>
          <a:noFill/>
          <a:ln w="9525">
            <a:noFill/>
            <a:miter lim="800000"/>
            <a:headEnd/>
            <a:tailEnd/>
          </a:ln>
        </p:spPr>
        <p:txBody>
          <a:bodyPr wrap="none">
            <a:spAutoFit/>
          </a:bodyPr>
          <a:lstStyle/>
          <a:p>
            <a:r>
              <a:rPr lang="ru-RU" b="1"/>
              <a:t>2. Перегнуть по двум диагоналям </a:t>
            </a:r>
          </a:p>
          <a:p>
            <a:r>
              <a:rPr lang="ru-RU" b="1"/>
              <a:t>и снова перевернуть квадрат</a:t>
            </a:r>
          </a:p>
        </p:txBody>
      </p:sp>
      <p:sp>
        <p:nvSpPr>
          <p:cNvPr id="6" name="Прямоугольник 5"/>
          <p:cNvSpPr/>
          <p:nvPr/>
        </p:nvSpPr>
        <p:spPr>
          <a:xfrm>
            <a:off x="977461" y="857232"/>
            <a:ext cx="6945684" cy="646331"/>
          </a:xfrm>
          <a:prstGeom prst="rect">
            <a:avLst/>
          </a:prstGeom>
          <a:noFill/>
        </p:spPr>
        <p:txBody>
          <a:bodyPr wrap="none" lIns="91440" tIns="45720" rIns="91440" bIns="45720">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Схема сборки журавлика</a:t>
            </a:r>
            <a:endParaRPr lang="ru-RU" sz="3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Классический журавлик оригами"/>
          <p:cNvPicPr>
            <a:picLocks noChangeAspect="1" noChangeArrowheads="1"/>
          </p:cNvPicPr>
          <p:nvPr/>
        </p:nvPicPr>
        <p:blipFill>
          <a:blip r:embed="rId2" cstate="print"/>
          <a:srcRect/>
          <a:stretch>
            <a:fillRect/>
          </a:stretch>
        </p:blipFill>
        <p:spPr bwMode="auto">
          <a:xfrm>
            <a:off x="1116013" y="2133600"/>
            <a:ext cx="1714500" cy="1724025"/>
          </a:xfrm>
          <a:prstGeom prst="rect">
            <a:avLst/>
          </a:prstGeom>
          <a:noFill/>
          <a:ln w="9525">
            <a:noFill/>
            <a:miter lim="800000"/>
            <a:headEnd/>
            <a:tailEnd/>
          </a:ln>
        </p:spPr>
      </p:pic>
      <p:pic>
        <p:nvPicPr>
          <p:cNvPr id="27650" name="Picture 3" descr="Классический журавлик оригами"/>
          <p:cNvPicPr>
            <a:picLocks noChangeAspect="1" noChangeArrowheads="1"/>
          </p:cNvPicPr>
          <p:nvPr/>
        </p:nvPicPr>
        <p:blipFill>
          <a:blip r:embed="rId3" cstate="print"/>
          <a:srcRect/>
          <a:stretch>
            <a:fillRect/>
          </a:stretch>
        </p:blipFill>
        <p:spPr bwMode="auto">
          <a:xfrm>
            <a:off x="5435600" y="2205038"/>
            <a:ext cx="1714500" cy="1647825"/>
          </a:xfrm>
          <a:prstGeom prst="rect">
            <a:avLst/>
          </a:prstGeom>
          <a:noFill/>
          <a:ln w="9525">
            <a:noFill/>
            <a:miter lim="800000"/>
            <a:headEnd/>
            <a:tailEnd/>
          </a:ln>
        </p:spPr>
      </p:pic>
      <p:sp>
        <p:nvSpPr>
          <p:cNvPr id="27651" name="Text Box 4"/>
          <p:cNvSpPr txBox="1">
            <a:spLocks noChangeArrowheads="1"/>
          </p:cNvSpPr>
          <p:nvPr/>
        </p:nvSpPr>
        <p:spPr bwMode="auto">
          <a:xfrm>
            <a:off x="395288" y="4365625"/>
            <a:ext cx="4227512" cy="915988"/>
          </a:xfrm>
          <a:prstGeom prst="rect">
            <a:avLst/>
          </a:prstGeom>
          <a:noFill/>
          <a:ln w="9525">
            <a:noFill/>
            <a:miter lim="800000"/>
            <a:headEnd/>
            <a:tailEnd/>
          </a:ln>
        </p:spPr>
        <p:txBody>
          <a:bodyPr wrap="none">
            <a:spAutoFit/>
          </a:bodyPr>
          <a:lstStyle/>
          <a:p>
            <a:r>
              <a:rPr lang="ru-RU" b="1"/>
              <a:t>3.Согнуть бумагу по намеченным </a:t>
            </a:r>
          </a:p>
          <a:p>
            <a:r>
              <a:rPr lang="ru-RU" b="1"/>
              <a:t>линиям, собрав все четыре уголка </a:t>
            </a:r>
          </a:p>
          <a:p>
            <a:r>
              <a:rPr lang="ru-RU" b="1"/>
              <a:t>вместе.</a:t>
            </a:r>
          </a:p>
        </p:txBody>
      </p:sp>
      <p:sp>
        <p:nvSpPr>
          <p:cNvPr id="27652" name="Text Box 5"/>
          <p:cNvSpPr txBox="1">
            <a:spLocks noChangeArrowheads="1"/>
          </p:cNvSpPr>
          <p:nvPr/>
        </p:nvSpPr>
        <p:spPr bwMode="auto">
          <a:xfrm>
            <a:off x="4787900" y="4365625"/>
            <a:ext cx="3967163" cy="641350"/>
          </a:xfrm>
          <a:prstGeom prst="rect">
            <a:avLst/>
          </a:prstGeom>
          <a:noFill/>
          <a:ln w="9525">
            <a:noFill/>
            <a:miter lim="800000"/>
            <a:headEnd/>
            <a:tailEnd/>
          </a:ln>
        </p:spPr>
        <p:txBody>
          <a:bodyPr>
            <a:spAutoFit/>
          </a:bodyPr>
          <a:lstStyle/>
          <a:p>
            <a:r>
              <a:rPr lang="ru-RU" b="1"/>
              <a:t>4. Получившаяся фигура – это </a:t>
            </a:r>
          </a:p>
          <a:p>
            <a:r>
              <a:rPr lang="ru-RU" b="1"/>
              <a:t>базовая форма двойной квадрат</a:t>
            </a:r>
          </a:p>
        </p:txBody>
      </p:sp>
      <p:sp>
        <p:nvSpPr>
          <p:cNvPr id="6" name="Прямоугольник 5"/>
          <p:cNvSpPr/>
          <p:nvPr/>
        </p:nvSpPr>
        <p:spPr>
          <a:xfrm>
            <a:off x="1097415" y="785794"/>
            <a:ext cx="6945684" cy="646331"/>
          </a:xfrm>
          <a:prstGeom prst="rect">
            <a:avLst/>
          </a:prstGeom>
        </p:spPr>
        <p:txBody>
          <a:bodyPr wrap="none">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Схема сборки журавлика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descr="Классический журавлик оригами"/>
          <p:cNvPicPr>
            <a:picLocks noChangeAspect="1" noChangeArrowheads="1"/>
          </p:cNvPicPr>
          <p:nvPr/>
        </p:nvPicPr>
        <p:blipFill>
          <a:blip r:embed="rId2" cstate="print"/>
          <a:srcRect/>
          <a:stretch>
            <a:fillRect/>
          </a:stretch>
        </p:blipFill>
        <p:spPr bwMode="auto">
          <a:xfrm>
            <a:off x="1331913" y="2276475"/>
            <a:ext cx="1876425" cy="1905000"/>
          </a:xfrm>
          <a:prstGeom prst="rect">
            <a:avLst/>
          </a:prstGeom>
          <a:noFill/>
          <a:ln w="9525">
            <a:noFill/>
            <a:miter lim="800000"/>
            <a:headEnd/>
            <a:tailEnd/>
          </a:ln>
        </p:spPr>
      </p:pic>
      <p:pic>
        <p:nvPicPr>
          <p:cNvPr id="28674" name="Picture 5" descr="Классический журавлик оригами"/>
          <p:cNvPicPr>
            <a:picLocks noChangeAspect="1" noChangeArrowheads="1"/>
          </p:cNvPicPr>
          <p:nvPr/>
        </p:nvPicPr>
        <p:blipFill>
          <a:blip r:embed="rId3" cstate="print"/>
          <a:srcRect/>
          <a:stretch>
            <a:fillRect/>
          </a:stretch>
        </p:blipFill>
        <p:spPr bwMode="auto">
          <a:xfrm>
            <a:off x="5435600" y="2205038"/>
            <a:ext cx="1905000" cy="1914525"/>
          </a:xfrm>
          <a:prstGeom prst="rect">
            <a:avLst/>
          </a:prstGeom>
          <a:noFill/>
          <a:ln w="9525">
            <a:noFill/>
            <a:miter lim="800000"/>
            <a:headEnd/>
            <a:tailEnd/>
          </a:ln>
        </p:spPr>
      </p:pic>
      <p:sp>
        <p:nvSpPr>
          <p:cNvPr id="28675" name="Text Box 6"/>
          <p:cNvSpPr txBox="1">
            <a:spLocks noChangeArrowheads="1"/>
          </p:cNvSpPr>
          <p:nvPr/>
        </p:nvSpPr>
        <p:spPr bwMode="auto">
          <a:xfrm>
            <a:off x="323850" y="4868863"/>
            <a:ext cx="4659313" cy="915987"/>
          </a:xfrm>
          <a:prstGeom prst="rect">
            <a:avLst/>
          </a:prstGeom>
          <a:noFill/>
          <a:ln w="9525">
            <a:noFill/>
            <a:miter lim="800000"/>
            <a:headEnd/>
            <a:tailEnd/>
          </a:ln>
        </p:spPr>
        <p:txBody>
          <a:bodyPr wrap="none">
            <a:spAutoFit/>
          </a:bodyPr>
          <a:lstStyle/>
          <a:p>
            <a:r>
              <a:rPr lang="ru-RU" b="1"/>
              <a:t>5. Положить базовую форму «глухим» </a:t>
            </a:r>
          </a:p>
          <a:p>
            <a:r>
              <a:rPr lang="ru-RU" b="1"/>
              <a:t>углом кверху. Спереди отогнуть две </a:t>
            </a:r>
          </a:p>
          <a:p>
            <a:r>
              <a:rPr lang="ru-RU" b="1"/>
              <a:t>нижние стороны к центральной линии</a:t>
            </a:r>
          </a:p>
        </p:txBody>
      </p:sp>
      <p:sp>
        <p:nvSpPr>
          <p:cNvPr id="28676" name="Text Box 7"/>
          <p:cNvSpPr txBox="1">
            <a:spLocks noChangeArrowheads="1"/>
          </p:cNvSpPr>
          <p:nvPr/>
        </p:nvSpPr>
        <p:spPr bwMode="auto">
          <a:xfrm>
            <a:off x="5032375" y="4868863"/>
            <a:ext cx="4111625" cy="641350"/>
          </a:xfrm>
          <a:prstGeom prst="rect">
            <a:avLst/>
          </a:prstGeom>
          <a:noFill/>
          <a:ln w="9525">
            <a:noFill/>
            <a:miter lim="800000"/>
            <a:headEnd/>
            <a:tailEnd/>
          </a:ln>
        </p:spPr>
        <p:txBody>
          <a:bodyPr wrap="none">
            <a:spAutoFit/>
          </a:bodyPr>
          <a:lstStyle/>
          <a:p>
            <a:r>
              <a:rPr lang="ru-RU" b="1"/>
              <a:t>6. Верхний треугольник перегнуть</a:t>
            </a:r>
          </a:p>
          <a:p>
            <a:r>
              <a:rPr lang="ru-RU" b="1"/>
              <a:t> вниз</a:t>
            </a:r>
          </a:p>
        </p:txBody>
      </p:sp>
      <p:sp>
        <p:nvSpPr>
          <p:cNvPr id="6" name="Прямоугольник 5"/>
          <p:cNvSpPr/>
          <p:nvPr/>
        </p:nvSpPr>
        <p:spPr>
          <a:xfrm>
            <a:off x="954539" y="785794"/>
            <a:ext cx="6945684" cy="646331"/>
          </a:xfrm>
          <a:prstGeom prst="rect">
            <a:avLst/>
          </a:prstGeom>
        </p:spPr>
        <p:txBody>
          <a:bodyPr wrap="none">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Схема сборки журавлика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Классический журавлик оригами"/>
          <p:cNvPicPr>
            <a:picLocks noChangeAspect="1" noChangeArrowheads="1"/>
          </p:cNvPicPr>
          <p:nvPr/>
        </p:nvPicPr>
        <p:blipFill>
          <a:blip r:embed="rId2" cstate="print"/>
          <a:srcRect/>
          <a:stretch>
            <a:fillRect/>
          </a:stretch>
        </p:blipFill>
        <p:spPr bwMode="auto">
          <a:xfrm>
            <a:off x="1042988" y="2349500"/>
            <a:ext cx="2016125" cy="2087563"/>
          </a:xfrm>
          <a:prstGeom prst="rect">
            <a:avLst/>
          </a:prstGeom>
          <a:noFill/>
          <a:ln w="9525">
            <a:noFill/>
            <a:miter lim="800000"/>
            <a:headEnd/>
            <a:tailEnd/>
          </a:ln>
        </p:spPr>
      </p:pic>
      <p:pic>
        <p:nvPicPr>
          <p:cNvPr id="29698" name="Picture 3" descr="Классический журавлик оригами"/>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43504" y="2000240"/>
            <a:ext cx="2238375" cy="2360621"/>
          </a:xfrm>
          <a:prstGeom prst="rect">
            <a:avLst/>
          </a:prstGeom>
          <a:noFill/>
          <a:ln w="9525">
            <a:noFill/>
            <a:miter lim="800000"/>
            <a:headEnd/>
            <a:tailEnd/>
          </a:ln>
        </p:spPr>
      </p:pic>
      <p:sp>
        <p:nvSpPr>
          <p:cNvPr id="29699" name="Text Box 4"/>
          <p:cNvSpPr txBox="1">
            <a:spLocks noChangeArrowheads="1"/>
          </p:cNvSpPr>
          <p:nvPr/>
        </p:nvSpPr>
        <p:spPr bwMode="auto">
          <a:xfrm>
            <a:off x="539750" y="5229225"/>
            <a:ext cx="3663950" cy="366713"/>
          </a:xfrm>
          <a:prstGeom prst="rect">
            <a:avLst/>
          </a:prstGeom>
          <a:noFill/>
          <a:ln w="9525">
            <a:noFill/>
            <a:miter lim="800000"/>
            <a:headEnd/>
            <a:tailEnd/>
          </a:ln>
        </p:spPr>
        <p:txBody>
          <a:bodyPr wrap="none">
            <a:spAutoFit/>
          </a:bodyPr>
          <a:lstStyle/>
          <a:p>
            <a:r>
              <a:rPr lang="ru-RU" b="1"/>
              <a:t>7. Согнутые стороны отогнуть</a:t>
            </a:r>
          </a:p>
        </p:txBody>
      </p:sp>
      <p:sp>
        <p:nvSpPr>
          <p:cNvPr id="29700" name="Text Box 5"/>
          <p:cNvSpPr txBox="1">
            <a:spLocks noChangeArrowheads="1"/>
          </p:cNvSpPr>
          <p:nvPr/>
        </p:nvSpPr>
        <p:spPr bwMode="auto">
          <a:xfrm>
            <a:off x="4500563" y="5229225"/>
            <a:ext cx="4216400" cy="641350"/>
          </a:xfrm>
          <a:prstGeom prst="rect">
            <a:avLst/>
          </a:prstGeom>
          <a:noFill/>
          <a:ln w="9525">
            <a:noFill/>
            <a:miter lim="800000"/>
            <a:headEnd/>
            <a:tailEnd/>
          </a:ln>
        </p:spPr>
        <p:txBody>
          <a:bodyPr wrap="none">
            <a:spAutoFit/>
          </a:bodyPr>
          <a:lstStyle/>
          <a:p>
            <a:r>
              <a:rPr lang="ru-RU" b="1"/>
              <a:t>8. Один слой бумаги тянуть вверх, </a:t>
            </a:r>
          </a:p>
          <a:p>
            <a:r>
              <a:rPr lang="ru-RU" b="1"/>
              <a:t>сгибая его по полученным линиям</a:t>
            </a:r>
          </a:p>
        </p:txBody>
      </p:sp>
      <p:sp>
        <p:nvSpPr>
          <p:cNvPr id="6" name="Прямоугольник 5"/>
          <p:cNvSpPr/>
          <p:nvPr/>
        </p:nvSpPr>
        <p:spPr>
          <a:xfrm>
            <a:off x="1168853" y="714356"/>
            <a:ext cx="6945684" cy="646331"/>
          </a:xfrm>
          <a:prstGeom prst="rect">
            <a:avLst/>
          </a:prstGeom>
        </p:spPr>
        <p:txBody>
          <a:bodyPr wrap="none">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Схема сборки журавлика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Классический журавлик оригами"/>
          <p:cNvPicPr>
            <a:picLocks noChangeAspect="1" noChangeArrowheads="1"/>
          </p:cNvPicPr>
          <p:nvPr/>
        </p:nvPicPr>
        <p:blipFill>
          <a:blip r:embed="rId2" cstate="print"/>
          <a:srcRect/>
          <a:stretch>
            <a:fillRect/>
          </a:stretch>
        </p:blipFill>
        <p:spPr bwMode="auto">
          <a:xfrm>
            <a:off x="1116013" y="1412875"/>
            <a:ext cx="2047875" cy="2457450"/>
          </a:xfrm>
          <a:prstGeom prst="rect">
            <a:avLst/>
          </a:prstGeom>
          <a:noFill/>
          <a:ln w="9525">
            <a:noFill/>
            <a:miter lim="800000"/>
            <a:headEnd/>
            <a:tailEnd/>
          </a:ln>
        </p:spPr>
      </p:pic>
      <p:pic>
        <p:nvPicPr>
          <p:cNvPr id="30722" name="Picture 3" descr="Классический журавлик оригами"/>
          <p:cNvPicPr>
            <a:picLocks noChangeAspect="1" noChangeArrowheads="1"/>
          </p:cNvPicPr>
          <p:nvPr/>
        </p:nvPicPr>
        <p:blipFill>
          <a:blip r:embed="rId3" cstate="print"/>
          <a:srcRect/>
          <a:stretch>
            <a:fillRect/>
          </a:stretch>
        </p:blipFill>
        <p:spPr bwMode="auto">
          <a:xfrm>
            <a:off x="5508625" y="1341438"/>
            <a:ext cx="1143000" cy="2619375"/>
          </a:xfrm>
          <a:prstGeom prst="rect">
            <a:avLst/>
          </a:prstGeom>
          <a:noFill/>
          <a:ln w="9525">
            <a:noFill/>
            <a:miter lim="800000"/>
            <a:headEnd/>
            <a:tailEnd/>
          </a:ln>
        </p:spPr>
      </p:pic>
      <p:sp>
        <p:nvSpPr>
          <p:cNvPr id="30723" name="Text Box 4"/>
          <p:cNvSpPr txBox="1">
            <a:spLocks noChangeArrowheads="1"/>
          </p:cNvSpPr>
          <p:nvPr/>
        </p:nvSpPr>
        <p:spPr bwMode="auto">
          <a:xfrm>
            <a:off x="250825" y="4437063"/>
            <a:ext cx="4476750" cy="1190625"/>
          </a:xfrm>
          <a:prstGeom prst="rect">
            <a:avLst/>
          </a:prstGeom>
          <a:noFill/>
          <a:ln w="9525">
            <a:noFill/>
            <a:miter lim="800000"/>
            <a:headEnd/>
            <a:tailEnd/>
          </a:ln>
        </p:spPr>
        <p:txBody>
          <a:bodyPr wrap="none">
            <a:spAutoFit/>
          </a:bodyPr>
          <a:lstStyle/>
          <a:p>
            <a:r>
              <a:rPr lang="ru-RU" b="1"/>
              <a:t>9.На этом этапе модель журавлика </a:t>
            </a:r>
          </a:p>
          <a:p>
            <a:r>
              <a:rPr lang="ru-RU" b="1"/>
              <a:t>выглядит так. Последние 4 действия </a:t>
            </a:r>
          </a:p>
          <a:p>
            <a:r>
              <a:rPr lang="ru-RU" b="1"/>
              <a:t>повторить для задней стороны </a:t>
            </a:r>
          </a:p>
          <a:p>
            <a:r>
              <a:rPr lang="ru-RU" b="1"/>
              <a:t>квадрата.</a:t>
            </a:r>
          </a:p>
        </p:txBody>
      </p:sp>
      <p:sp>
        <p:nvSpPr>
          <p:cNvPr id="30724" name="Text Box 5"/>
          <p:cNvSpPr txBox="1">
            <a:spLocks noChangeArrowheads="1"/>
          </p:cNvSpPr>
          <p:nvPr/>
        </p:nvSpPr>
        <p:spPr bwMode="auto">
          <a:xfrm>
            <a:off x="4699000" y="4437063"/>
            <a:ext cx="4445000" cy="915987"/>
          </a:xfrm>
          <a:prstGeom prst="rect">
            <a:avLst/>
          </a:prstGeom>
          <a:noFill/>
          <a:ln w="9525">
            <a:noFill/>
            <a:miter lim="800000"/>
            <a:headEnd/>
            <a:tailEnd/>
          </a:ln>
        </p:spPr>
        <p:txBody>
          <a:bodyPr wrap="none">
            <a:spAutoFit/>
          </a:bodyPr>
          <a:lstStyle/>
          <a:p>
            <a:r>
              <a:rPr lang="ru-RU" b="1"/>
              <a:t>10. Получена базовая форма птица.</a:t>
            </a:r>
          </a:p>
          <a:p>
            <a:r>
              <a:rPr lang="ru-RU" b="1"/>
              <a:t>Внизу у птицы должны быть две </a:t>
            </a:r>
          </a:p>
          <a:p>
            <a:r>
              <a:rPr lang="ru-RU" b="1"/>
              <a:t>«ножки», а сверху – два «крылышка»</a:t>
            </a:r>
          </a:p>
        </p:txBody>
      </p:sp>
      <p:sp>
        <p:nvSpPr>
          <p:cNvPr id="6" name="Прямоугольник 5"/>
          <p:cNvSpPr/>
          <p:nvPr/>
        </p:nvSpPr>
        <p:spPr>
          <a:xfrm>
            <a:off x="1168853" y="785794"/>
            <a:ext cx="6945684" cy="646331"/>
          </a:xfrm>
          <a:prstGeom prst="rect">
            <a:avLst/>
          </a:prstGeom>
        </p:spPr>
        <p:txBody>
          <a:bodyPr wrap="none">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Схема сборки журавлика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Классический журавлик оригами"/>
          <p:cNvPicPr>
            <a:picLocks noChangeAspect="1" noChangeArrowheads="1"/>
          </p:cNvPicPr>
          <p:nvPr/>
        </p:nvPicPr>
        <p:blipFill>
          <a:blip r:embed="rId2" cstate="print"/>
          <a:srcRect/>
          <a:stretch>
            <a:fillRect/>
          </a:stretch>
        </p:blipFill>
        <p:spPr bwMode="auto">
          <a:xfrm>
            <a:off x="1258888" y="1412875"/>
            <a:ext cx="2028825" cy="3667125"/>
          </a:xfrm>
          <a:prstGeom prst="rect">
            <a:avLst/>
          </a:prstGeom>
          <a:noFill/>
          <a:ln w="9525">
            <a:noFill/>
            <a:miter lim="800000"/>
            <a:headEnd/>
            <a:tailEnd/>
          </a:ln>
        </p:spPr>
      </p:pic>
      <p:pic>
        <p:nvPicPr>
          <p:cNvPr id="31746" name="Picture 3" descr="Классический журавлик оригами"/>
          <p:cNvPicPr>
            <a:picLocks noChangeAspect="1" noChangeArrowheads="1"/>
          </p:cNvPicPr>
          <p:nvPr/>
        </p:nvPicPr>
        <p:blipFill>
          <a:blip r:embed="rId3" cstate="print"/>
          <a:srcRect/>
          <a:stretch>
            <a:fillRect/>
          </a:stretch>
        </p:blipFill>
        <p:spPr bwMode="auto">
          <a:xfrm>
            <a:off x="5219700" y="1341438"/>
            <a:ext cx="1885950" cy="3667125"/>
          </a:xfrm>
          <a:prstGeom prst="rect">
            <a:avLst/>
          </a:prstGeom>
          <a:noFill/>
          <a:ln w="9525">
            <a:noFill/>
            <a:miter lim="800000"/>
            <a:headEnd/>
            <a:tailEnd/>
          </a:ln>
        </p:spPr>
      </p:pic>
      <p:sp>
        <p:nvSpPr>
          <p:cNvPr id="31747" name="Text Box 4"/>
          <p:cNvSpPr txBox="1">
            <a:spLocks noChangeArrowheads="1"/>
          </p:cNvSpPr>
          <p:nvPr/>
        </p:nvSpPr>
        <p:spPr bwMode="auto">
          <a:xfrm>
            <a:off x="231775" y="5248275"/>
            <a:ext cx="4970463" cy="915988"/>
          </a:xfrm>
          <a:prstGeom prst="rect">
            <a:avLst/>
          </a:prstGeom>
          <a:noFill/>
          <a:ln w="9525">
            <a:noFill/>
            <a:miter lim="800000"/>
            <a:headEnd/>
            <a:tailEnd/>
          </a:ln>
        </p:spPr>
        <p:txBody>
          <a:bodyPr wrap="none">
            <a:spAutoFit/>
          </a:bodyPr>
          <a:lstStyle/>
          <a:p>
            <a:r>
              <a:rPr lang="ru-RU" b="1"/>
              <a:t>11. Базовую форму положить «ножками» </a:t>
            </a:r>
          </a:p>
          <a:p>
            <a:r>
              <a:rPr lang="ru-RU" b="1"/>
              <a:t>Вниз. Спереди и сзади согнуть нижние </a:t>
            </a:r>
          </a:p>
          <a:p>
            <a:r>
              <a:rPr lang="ru-RU" b="1"/>
              <a:t>боковые стороны к центральной линии.</a:t>
            </a:r>
          </a:p>
        </p:txBody>
      </p:sp>
      <p:sp>
        <p:nvSpPr>
          <p:cNvPr id="31748" name="Text Box 5"/>
          <p:cNvSpPr txBox="1">
            <a:spLocks noChangeArrowheads="1"/>
          </p:cNvSpPr>
          <p:nvPr/>
        </p:nvSpPr>
        <p:spPr bwMode="auto">
          <a:xfrm>
            <a:off x="5056188" y="5248275"/>
            <a:ext cx="3895725" cy="641350"/>
          </a:xfrm>
          <a:prstGeom prst="rect">
            <a:avLst/>
          </a:prstGeom>
          <a:noFill/>
          <a:ln w="9525">
            <a:noFill/>
            <a:miter lim="800000"/>
            <a:headEnd/>
            <a:tailEnd/>
          </a:ln>
        </p:spPr>
        <p:txBody>
          <a:bodyPr wrap="none">
            <a:spAutoFit/>
          </a:bodyPr>
          <a:lstStyle/>
          <a:p>
            <a:r>
              <a:rPr lang="ru-RU" b="1"/>
              <a:t>12. Обе «ножки» согнуть наверх </a:t>
            </a:r>
          </a:p>
          <a:p>
            <a:r>
              <a:rPr lang="ru-RU" b="1"/>
              <a:t>и немного в стороны.</a:t>
            </a:r>
          </a:p>
        </p:txBody>
      </p:sp>
      <p:sp>
        <p:nvSpPr>
          <p:cNvPr id="6" name="Прямоугольник 5"/>
          <p:cNvSpPr/>
          <p:nvPr/>
        </p:nvSpPr>
        <p:spPr>
          <a:xfrm>
            <a:off x="1097415" y="714356"/>
            <a:ext cx="6945684" cy="646331"/>
          </a:xfrm>
          <a:prstGeom prst="rect">
            <a:avLst/>
          </a:prstGeom>
        </p:spPr>
        <p:txBody>
          <a:bodyPr wrap="none">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Схема сборки журавлика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1"/>
          <p:cNvSpPr txBox="1">
            <a:spLocks noChangeArrowheads="1"/>
          </p:cNvSpPr>
          <p:nvPr/>
        </p:nvSpPr>
        <p:spPr bwMode="auto">
          <a:xfrm>
            <a:off x="571500" y="857250"/>
            <a:ext cx="8358188" cy="5632450"/>
          </a:xfrm>
          <a:prstGeom prst="rect">
            <a:avLst/>
          </a:prstGeom>
          <a:noFill/>
          <a:ln w="9525">
            <a:noFill/>
            <a:miter lim="800000"/>
            <a:headEnd/>
            <a:tailEnd/>
          </a:ln>
        </p:spPr>
        <p:txBody>
          <a:bodyPr>
            <a:spAutoFit/>
          </a:bodyPr>
          <a:lstStyle/>
          <a:p>
            <a:r>
              <a:rPr lang="ru-RU" sz="2400" b="1">
                <a:latin typeface="Georgia" pitchFamily="18" charset="0"/>
              </a:rPr>
              <a:t>Оригами (яп. «сложенная бумага») — древнее искусство складывания фигурок из бумаги. </a:t>
            </a: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r>
              <a:rPr lang="ru-RU" sz="2400" b="1">
                <a:latin typeface="Georgia" pitchFamily="18" charset="0"/>
              </a:rPr>
              <a:t>Искусство оригами своими корнями уходит к древнему Китаю, где и была открыта бумага.</a:t>
            </a:r>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b="6110"/>
          <a:stretch>
            <a:fillRect/>
          </a:stretch>
        </p:blipFill>
        <p:spPr bwMode="auto">
          <a:xfrm>
            <a:off x="1571625" y="1928813"/>
            <a:ext cx="5857875"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Классический журавлик оригами"/>
          <p:cNvPicPr>
            <a:picLocks noChangeAspect="1" noChangeArrowheads="1"/>
          </p:cNvPicPr>
          <p:nvPr/>
        </p:nvPicPr>
        <p:blipFill>
          <a:blip r:embed="rId2" cstate="print"/>
          <a:srcRect/>
          <a:stretch>
            <a:fillRect/>
          </a:stretch>
        </p:blipFill>
        <p:spPr bwMode="auto">
          <a:xfrm>
            <a:off x="827088" y="2133600"/>
            <a:ext cx="3219450" cy="2181225"/>
          </a:xfrm>
          <a:prstGeom prst="rect">
            <a:avLst/>
          </a:prstGeom>
          <a:noFill/>
          <a:ln w="9525">
            <a:noFill/>
            <a:miter lim="800000"/>
            <a:headEnd/>
            <a:tailEnd/>
          </a:ln>
        </p:spPr>
      </p:pic>
      <p:pic>
        <p:nvPicPr>
          <p:cNvPr id="32770" name="Picture 3" descr="Классический журавлик оригами"/>
          <p:cNvPicPr>
            <a:picLocks noChangeAspect="1" noChangeArrowheads="1"/>
          </p:cNvPicPr>
          <p:nvPr/>
        </p:nvPicPr>
        <p:blipFill>
          <a:blip r:embed="rId3" cstate="print"/>
          <a:srcRect/>
          <a:stretch>
            <a:fillRect/>
          </a:stretch>
        </p:blipFill>
        <p:spPr bwMode="auto">
          <a:xfrm>
            <a:off x="5786446" y="1285860"/>
            <a:ext cx="1476375" cy="3676650"/>
          </a:xfrm>
          <a:prstGeom prst="rect">
            <a:avLst/>
          </a:prstGeom>
          <a:noFill/>
          <a:ln w="9525">
            <a:noFill/>
            <a:miter lim="800000"/>
            <a:headEnd/>
            <a:tailEnd/>
          </a:ln>
        </p:spPr>
      </p:pic>
      <p:sp>
        <p:nvSpPr>
          <p:cNvPr id="32771" name="Text Box 4"/>
          <p:cNvSpPr txBox="1">
            <a:spLocks noChangeArrowheads="1"/>
          </p:cNvSpPr>
          <p:nvPr/>
        </p:nvSpPr>
        <p:spPr bwMode="auto">
          <a:xfrm>
            <a:off x="231775" y="4745038"/>
            <a:ext cx="184150" cy="366712"/>
          </a:xfrm>
          <a:prstGeom prst="rect">
            <a:avLst/>
          </a:prstGeom>
          <a:noFill/>
          <a:ln w="9525">
            <a:noFill/>
            <a:miter lim="800000"/>
            <a:headEnd/>
            <a:tailEnd/>
          </a:ln>
        </p:spPr>
        <p:txBody>
          <a:bodyPr wrap="none">
            <a:spAutoFit/>
          </a:bodyPr>
          <a:lstStyle/>
          <a:p>
            <a:endParaRPr lang="ru-RU"/>
          </a:p>
        </p:txBody>
      </p:sp>
      <p:sp>
        <p:nvSpPr>
          <p:cNvPr id="32772" name="Text Box 5"/>
          <p:cNvSpPr txBox="1">
            <a:spLocks noChangeArrowheads="1"/>
          </p:cNvSpPr>
          <p:nvPr/>
        </p:nvSpPr>
        <p:spPr bwMode="auto">
          <a:xfrm>
            <a:off x="285720" y="5500702"/>
            <a:ext cx="4195763" cy="641350"/>
          </a:xfrm>
          <a:prstGeom prst="rect">
            <a:avLst/>
          </a:prstGeom>
          <a:noFill/>
          <a:ln w="9525">
            <a:noFill/>
            <a:miter lim="800000"/>
            <a:headEnd/>
            <a:tailEnd/>
          </a:ln>
        </p:spPr>
        <p:txBody>
          <a:bodyPr wrap="none">
            <a:spAutoFit/>
          </a:bodyPr>
          <a:lstStyle/>
          <a:p>
            <a:r>
              <a:rPr lang="ru-RU" b="1" dirty="0"/>
              <a:t>13. Проверить положение «ножек» </a:t>
            </a:r>
          </a:p>
          <a:p>
            <a:r>
              <a:rPr lang="ru-RU" b="1" dirty="0"/>
              <a:t>и опустить вниз.</a:t>
            </a:r>
          </a:p>
        </p:txBody>
      </p:sp>
      <p:sp>
        <p:nvSpPr>
          <p:cNvPr id="32773" name="Text Box 7"/>
          <p:cNvSpPr txBox="1">
            <a:spLocks noChangeArrowheads="1"/>
          </p:cNvSpPr>
          <p:nvPr/>
        </p:nvSpPr>
        <p:spPr bwMode="auto">
          <a:xfrm>
            <a:off x="4857752" y="5500702"/>
            <a:ext cx="3910012" cy="641350"/>
          </a:xfrm>
          <a:prstGeom prst="rect">
            <a:avLst/>
          </a:prstGeom>
          <a:noFill/>
          <a:ln w="9525">
            <a:noFill/>
            <a:miter lim="800000"/>
            <a:headEnd/>
            <a:tailEnd/>
          </a:ln>
        </p:spPr>
        <p:txBody>
          <a:bodyPr wrap="none">
            <a:spAutoFit/>
          </a:bodyPr>
          <a:lstStyle/>
          <a:p>
            <a:r>
              <a:rPr lang="ru-RU" b="1" dirty="0"/>
              <a:t>14. Обе «ножки» вогнуть внутрь </a:t>
            </a:r>
          </a:p>
          <a:p>
            <a:r>
              <a:rPr lang="ru-RU" b="1" dirty="0"/>
              <a:t>по намеченным линиям.</a:t>
            </a:r>
          </a:p>
        </p:txBody>
      </p:sp>
      <p:sp>
        <p:nvSpPr>
          <p:cNvPr id="7" name="Прямоугольник 6"/>
          <p:cNvSpPr/>
          <p:nvPr/>
        </p:nvSpPr>
        <p:spPr>
          <a:xfrm>
            <a:off x="1168853" y="714356"/>
            <a:ext cx="6945684" cy="646331"/>
          </a:xfrm>
          <a:prstGeom prst="rect">
            <a:avLst/>
          </a:prstGeom>
        </p:spPr>
        <p:txBody>
          <a:bodyPr wrap="none">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Схема сборки журавлика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descr="Классический журавлик оригами"/>
          <p:cNvPicPr>
            <a:picLocks noChangeAspect="1" noChangeArrowheads="1"/>
          </p:cNvPicPr>
          <p:nvPr/>
        </p:nvPicPr>
        <p:blipFill>
          <a:blip r:embed="rId2" cstate="print"/>
          <a:srcRect/>
          <a:stretch>
            <a:fillRect/>
          </a:stretch>
        </p:blipFill>
        <p:spPr bwMode="auto">
          <a:xfrm>
            <a:off x="684213" y="1773238"/>
            <a:ext cx="3200400" cy="2162175"/>
          </a:xfrm>
          <a:prstGeom prst="rect">
            <a:avLst/>
          </a:prstGeom>
          <a:noFill/>
          <a:ln w="9525">
            <a:noFill/>
            <a:miter lim="800000"/>
            <a:headEnd/>
            <a:tailEnd/>
          </a:ln>
        </p:spPr>
      </p:pic>
      <p:pic>
        <p:nvPicPr>
          <p:cNvPr id="33794" name="Picture 3" descr="Классический журавлик оригами"/>
          <p:cNvPicPr>
            <a:picLocks noChangeAspect="1" noChangeArrowheads="1"/>
          </p:cNvPicPr>
          <p:nvPr/>
        </p:nvPicPr>
        <p:blipFill>
          <a:blip r:embed="rId3" cstate="print"/>
          <a:srcRect/>
          <a:stretch>
            <a:fillRect/>
          </a:stretch>
        </p:blipFill>
        <p:spPr bwMode="auto">
          <a:xfrm>
            <a:off x="4643438" y="1700213"/>
            <a:ext cx="3495675" cy="2228850"/>
          </a:xfrm>
          <a:prstGeom prst="rect">
            <a:avLst/>
          </a:prstGeom>
          <a:noFill/>
          <a:ln w="9525">
            <a:noFill/>
            <a:miter lim="800000"/>
            <a:headEnd/>
            <a:tailEnd/>
          </a:ln>
        </p:spPr>
      </p:pic>
      <p:sp>
        <p:nvSpPr>
          <p:cNvPr id="33795" name="Text Box 4"/>
          <p:cNvSpPr txBox="1">
            <a:spLocks noChangeArrowheads="1"/>
          </p:cNvSpPr>
          <p:nvPr/>
        </p:nvSpPr>
        <p:spPr bwMode="auto">
          <a:xfrm>
            <a:off x="303213" y="4960938"/>
            <a:ext cx="4157662" cy="915987"/>
          </a:xfrm>
          <a:prstGeom prst="rect">
            <a:avLst/>
          </a:prstGeom>
          <a:noFill/>
          <a:ln w="9525">
            <a:noFill/>
            <a:miter lim="800000"/>
            <a:headEnd/>
            <a:tailEnd/>
          </a:ln>
        </p:spPr>
        <p:txBody>
          <a:bodyPr wrap="none">
            <a:spAutoFit/>
          </a:bodyPr>
          <a:lstStyle/>
          <a:p>
            <a:r>
              <a:rPr lang="ru-RU" b="1"/>
              <a:t>15. Получились шея и хвост </a:t>
            </a:r>
          </a:p>
          <a:p>
            <a:r>
              <a:rPr lang="ru-RU" b="1"/>
              <a:t>журавлика.На шее вогнуть внутрь </a:t>
            </a:r>
          </a:p>
          <a:p>
            <a:r>
              <a:rPr lang="ru-RU" b="1"/>
              <a:t>«голову».</a:t>
            </a:r>
          </a:p>
        </p:txBody>
      </p:sp>
      <p:sp>
        <p:nvSpPr>
          <p:cNvPr id="33796" name="Text Box 5"/>
          <p:cNvSpPr txBox="1">
            <a:spLocks noChangeArrowheads="1"/>
          </p:cNvSpPr>
          <p:nvPr/>
        </p:nvSpPr>
        <p:spPr bwMode="auto">
          <a:xfrm>
            <a:off x="4787900" y="4941888"/>
            <a:ext cx="3830638" cy="641350"/>
          </a:xfrm>
          <a:prstGeom prst="rect">
            <a:avLst/>
          </a:prstGeom>
          <a:noFill/>
          <a:ln w="9525">
            <a:noFill/>
            <a:miter lim="800000"/>
            <a:headEnd/>
            <a:tailEnd/>
          </a:ln>
        </p:spPr>
        <p:txBody>
          <a:bodyPr wrap="none">
            <a:spAutoFit/>
          </a:bodyPr>
          <a:lstStyle/>
          <a:p>
            <a:r>
              <a:rPr lang="ru-RU" b="1"/>
              <a:t>16.Опустить крылья вниз и </a:t>
            </a:r>
          </a:p>
          <a:p>
            <a:r>
              <a:rPr lang="ru-RU" b="1"/>
              <a:t>немного потянуть их в стороны</a:t>
            </a:r>
          </a:p>
        </p:txBody>
      </p:sp>
      <p:sp>
        <p:nvSpPr>
          <p:cNvPr id="6" name="Прямоугольник 5"/>
          <p:cNvSpPr/>
          <p:nvPr/>
        </p:nvSpPr>
        <p:spPr>
          <a:xfrm>
            <a:off x="1240291" y="857232"/>
            <a:ext cx="6945684" cy="646331"/>
          </a:xfrm>
          <a:prstGeom prst="rect">
            <a:avLst/>
          </a:prstGeom>
        </p:spPr>
        <p:txBody>
          <a:bodyPr wrap="none">
            <a:spAutoFit/>
          </a:bodyPr>
          <a:lstStyle/>
          <a:p>
            <a:pPr algn="ctr"/>
            <a:r>
              <a:rPr lang="ru-RU"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Схема сборки журавлика</a:t>
            </a:r>
            <a:endParaRPr lang="ru-RU"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p:nvPr/>
        </p:nvPicPr>
        <p:blipFill>
          <a:blip r:embed="rId2" cstate="email">
            <a:extLst>
              <a:ext uri="{28A0092B-C50C-407E-A947-70E740481C1C}">
                <a14:useLocalDpi xmlns:a14="http://schemas.microsoft.com/office/drawing/2010/main"/>
              </a:ext>
            </a:extLst>
          </a:blip>
          <a:srcRect/>
          <a:stretch>
            <a:fillRect/>
          </a:stretch>
        </p:blipFill>
        <p:spPr bwMode="auto">
          <a:xfrm>
            <a:off x="2214546" y="2214554"/>
            <a:ext cx="4857784" cy="4429156"/>
          </a:xfrm>
          <a:prstGeom prst="rect">
            <a:avLst/>
          </a:prstGeom>
          <a:noFill/>
          <a:ln w="9525">
            <a:noFill/>
            <a:miter lim="800000"/>
            <a:headEnd/>
            <a:tailEnd/>
          </a:ln>
        </p:spPr>
      </p:pic>
      <p:sp>
        <p:nvSpPr>
          <p:cNvPr id="4" name="Прямоугольник 3"/>
          <p:cNvSpPr/>
          <p:nvPr/>
        </p:nvSpPr>
        <p:spPr>
          <a:xfrm>
            <a:off x="1104539" y="928670"/>
            <a:ext cx="6985118"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за работу!</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1"/>
          <p:cNvSpPr txBox="1">
            <a:spLocks noChangeArrowheads="1"/>
          </p:cNvSpPr>
          <p:nvPr/>
        </p:nvSpPr>
        <p:spPr bwMode="auto">
          <a:xfrm>
            <a:off x="214313" y="642938"/>
            <a:ext cx="8572500" cy="5908675"/>
          </a:xfrm>
          <a:prstGeom prst="rect">
            <a:avLst/>
          </a:prstGeom>
          <a:noFill/>
          <a:ln w="9525">
            <a:noFill/>
            <a:miter lim="800000"/>
            <a:headEnd/>
            <a:tailEnd/>
          </a:ln>
        </p:spPr>
        <p:txBody>
          <a:bodyPr>
            <a:spAutoFit/>
          </a:bodyPr>
          <a:lstStyle/>
          <a:p>
            <a:r>
              <a:rPr lang="ru-RU" sz="2400" b="1" dirty="0">
                <a:latin typeface="Georgia" pitchFamily="18" charset="0"/>
              </a:rPr>
              <a:t>Первоначально оригами использовалось в религиозных обрядах. Со временем оригами вышло из религиозных рамок и  стало придворным  искусством. Им могли заниматься лишь избранные, так как бумага </a:t>
            </a:r>
          </a:p>
          <a:p>
            <a:r>
              <a:rPr lang="ru-RU" sz="2400" b="1" dirty="0">
                <a:latin typeface="Georgia" pitchFamily="18" charset="0"/>
              </a:rPr>
              <a:t>была редким и весьма дорогим</a:t>
            </a:r>
          </a:p>
          <a:p>
            <a:r>
              <a:rPr lang="ru-RU" sz="2400" b="1" dirty="0" smtClean="0">
                <a:latin typeface="Georgia" pitchFamily="18" charset="0"/>
              </a:rPr>
              <a:t>материалом</a:t>
            </a:r>
            <a:r>
              <a:rPr lang="ru-RU" sz="2400" b="1" dirty="0">
                <a:latin typeface="Georgia" pitchFamily="18" charset="0"/>
              </a:rPr>
              <a:t>. Умение сложить </a:t>
            </a:r>
          </a:p>
          <a:p>
            <a:r>
              <a:rPr lang="ru-RU" sz="2400" b="1" dirty="0">
                <a:latin typeface="Georgia" pitchFamily="18" charset="0"/>
              </a:rPr>
              <a:t>из квадратного листа фигуру </a:t>
            </a:r>
          </a:p>
          <a:p>
            <a:r>
              <a:rPr lang="ru-RU" sz="2400" b="1" dirty="0">
                <a:latin typeface="Georgia" pitchFamily="18" charset="0"/>
              </a:rPr>
              <a:t>считалось признаком хорошего </a:t>
            </a:r>
          </a:p>
          <a:p>
            <a:r>
              <a:rPr lang="ru-RU" sz="2400" b="1" dirty="0">
                <a:latin typeface="Georgia" pitchFamily="18" charset="0"/>
              </a:rPr>
              <a:t>образования, изысканных манер </a:t>
            </a:r>
          </a:p>
          <a:p>
            <a:r>
              <a:rPr lang="ru-RU" sz="2400" b="1" dirty="0">
                <a:latin typeface="Georgia" pitchFamily="18" charset="0"/>
              </a:rPr>
              <a:t>и утонченного вкуса. Однако </a:t>
            </a:r>
          </a:p>
          <a:p>
            <a:r>
              <a:rPr lang="ru-RU" sz="2400" b="1" dirty="0">
                <a:latin typeface="Georgia" pitchFamily="18" charset="0"/>
              </a:rPr>
              <a:t>складывание фигурок из </a:t>
            </a:r>
          </a:p>
          <a:p>
            <a:r>
              <a:rPr lang="ru-RU" sz="2400" b="1" dirty="0">
                <a:latin typeface="Georgia" pitchFamily="18" charset="0"/>
              </a:rPr>
              <a:t>квадратных листов бумаги не </a:t>
            </a:r>
          </a:p>
          <a:p>
            <a:r>
              <a:rPr lang="ru-RU" sz="2400" b="1" dirty="0">
                <a:latin typeface="Georgia" pitchFamily="18" charset="0"/>
              </a:rPr>
              <a:t>получило в Китае такого же </a:t>
            </a:r>
          </a:p>
          <a:p>
            <a:r>
              <a:rPr lang="ru-RU" sz="2400" b="1" dirty="0">
                <a:latin typeface="Georgia" pitchFamily="18" charset="0"/>
              </a:rPr>
              <a:t>мощного развития, как в Японии. </a:t>
            </a:r>
          </a:p>
          <a:p>
            <a:endParaRPr lang="ru-RU" dirty="0">
              <a:latin typeface="Georgia" pitchFamily="18" charset="0"/>
            </a:endParaRPr>
          </a:p>
        </p:txBody>
      </p:sp>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00750" y="2357438"/>
            <a:ext cx="300037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Прямоугольник 1"/>
          <p:cNvSpPr>
            <a:spLocks noChangeArrowheads="1"/>
          </p:cNvSpPr>
          <p:nvPr/>
        </p:nvSpPr>
        <p:spPr bwMode="auto">
          <a:xfrm>
            <a:off x="142875" y="785813"/>
            <a:ext cx="8786813" cy="7848600"/>
          </a:xfrm>
          <a:prstGeom prst="rect">
            <a:avLst/>
          </a:prstGeom>
          <a:noFill/>
          <a:ln w="9525">
            <a:noFill/>
            <a:miter lim="800000"/>
            <a:headEnd/>
            <a:tailEnd/>
          </a:ln>
        </p:spPr>
        <p:txBody>
          <a:bodyPr>
            <a:spAutoFit/>
          </a:bodyPr>
          <a:lstStyle/>
          <a:p>
            <a:r>
              <a:rPr lang="ru-RU" sz="2400" b="1">
                <a:latin typeface="Georgia" pitchFamily="18" charset="0"/>
              </a:rPr>
              <a:t>Лишь после второй мировой войны оригами </a:t>
            </a:r>
          </a:p>
          <a:p>
            <a:r>
              <a:rPr lang="ru-RU" sz="2400" b="1">
                <a:latin typeface="Georgia" pitchFamily="18" charset="0"/>
              </a:rPr>
              <a:t>вышло за пределы Востока и попало в Америку и Европу, где сразу обрело своих поклонников.</a:t>
            </a:r>
          </a:p>
          <a:p>
            <a:r>
              <a:rPr lang="ru-RU" sz="2400" b="1">
                <a:latin typeface="Georgia" pitchFamily="18" charset="0"/>
              </a:rPr>
              <a:t>Существует определённый набор условных знаков, необходимых для того, чтобы зарисовать схему складывания даже самого сложного изделия. Большая часть </a:t>
            </a:r>
          </a:p>
          <a:p>
            <a:r>
              <a:rPr lang="ru-RU" sz="2400" b="1">
                <a:latin typeface="Georgia" pitchFamily="18" charset="0"/>
              </a:rPr>
              <a:t>условных знаков </a:t>
            </a:r>
          </a:p>
          <a:p>
            <a:r>
              <a:rPr lang="ru-RU" sz="2400" b="1">
                <a:latin typeface="Georgia" pitchFamily="18" charset="0"/>
              </a:rPr>
              <a:t>была введена в </a:t>
            </a:r>
          </a:p>
          <a:p>
            <a:r>
              <a:rPr lang="ru-RU" sz="2400" b="1">
                <a:latin typeface="Georgia" pitchFamily="18" charset="0"/>
              </a:rPr>
              <a:t>практику в середине </a:t>
            </a:r>
          </a:p>
          <a:p>
            <a:r>
              <a:rPr lang="ru-RU" sz="2400" b="1">
                <a:latin typeface="Georgia" pitchFamily="18" charset="0"/>
              </a:rPr>
              <a:t>XX века известным </a:t>
            </a:r>
          </a:p>
          <a:p>
            <a:r>
              <a:rPr lang="ru-RU" sz="2400" b="1">
                <a:latin typeface="Georgia" pitchFamily="18" charset="0"/>
              </a:rPr>
              <a:t>японским мастером </a:t>
            </a:r>
          </a:p>
          <a:p>
            <a:r>
              <a:rPr lang="ru-RU" sz="2400" b="1">
                <a:latin typeface="Georgia" pitchFamily="18" charset="0"/>
              </a:rPr>
              <a:t>Акирой Ёсидзавой. </a:t>
            </a: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a:p>
            <a:endParaRPr lang="ru-RU" sz="2400" b="1">
              <a:latin typeface="Georgia" pitchFamily="18" charset="0"/>
            </a:endParaRPr>
          </a:p>
        </p:txBody>
      </p:sp>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86188" y="3071813"/>
            <a:ext cx="5143500"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cstate="print"/>
          <a:srcRect/>
          <a:stretch>
            <a:fillRect/>
          </a:stretch>
        </p:blipFill>
        <p:spPr bwMode="auto">
          <a:xfrm>
            <a:off x="642938" y="857250"/>
            <a:ext cx="7858125" cy="4929188"/>
          </a:xfrm>
          <a:prstGeom prst="rect">
            <a:avLst/>
          </a:prstGeom>
          <a:noFill/>
          <a:ln w="9525">
            <a:noFill/>
            <a:miter lim="800000"/>
            <a:headEnd/>
            <a:tailEnd/>
          </a:ln>
        </p:spPr>
      </p:pic>
      <p:sp>
        <p:nvSpPr>
          <p:cNvPr id="18434" name="TextBox 4"/>
          <p:cNvSpPr txBox="1">
            <a:spLocks noChangeArrowheads="1"/>
          </p:cNvSpPr>
          <p:nvPr/>
        </p:nvSpPr>
        <p:spPr bwMode="auto">
          <a:xfrm>
            <a:off x="1928813" y="6000750"/>
            <a:ext cx="5143500" cy="461963"/>
          </a:xfrm>
          <a:prstGeom prst="rect">
            <a:avLst/>
          </a:prstGeom>
          <a:noFill/>
          <a:ln w="9525">
            <a:noFill/>
            <a:miter lim="800000"/>
            <a:headEnd/>
            <a:tailEnd/>
          </a:ln>
        </p:spPr>
        <p:txBody>
          <a:bodyPr>
            <a:spAutoFit/>
          </a:bodyPr>
          <a:lstStyle/>
          <a:p>
            <a:r>
              <a:rPr lang="ru-RU" sz="2400" b="1">
                <a:latin typeface="Georgia" pitchFamily="18" charset="0"/>
              </a:rPr>
              <a:t>     Акира Ёсидзава (1911-2005)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98608" y="857232"/>
            <a:ext cx="8146782" cy="2308324"/>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Разновидности </a:t>
            </a:r>
          </a:p>
          <a:p>
            <a:pPr algn="ctr" fontAlgn="auto">
              <a:spcBef>
                <a:spcPts val="0"/>
              </a:spcBef>
              <a:spcAft>
                <a:spcPts val="0"/>
              </a:spcAft>
              <a:defRPr/>
            </a:pPr>
            <a:r>
              <a:rPr lang="ru-RU"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оригами</a:t>
            </a:r>
          </a:p>
        </p:txBody>
      </p:sp>
      <p:pic>
        <p:nvPicPr>
          <p:cNvPr id="19458" name="Picture 2"/>
          <p:cNvPicPr>
            <a:picLocks noChangeAspect="1" noChangeArrowheads="1"/>
          </p:cNvPicPr>
          <p:nvPr/>
        </p:nvPicPr>
        <p:blipFill>
          <a:blip r:embed="rId3" cstate="print"/>
          <a:srcRect/>
          <a:stretch>
            <a:fillRect/>
          </a:stretch>
        </p:blipFill>
        <p:spPr bwMode="auto">
          <a:xfrm>
            <a:off x="357188" y="2286000"/>
            <a:ext cx="3571875" cy="421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0516" y="785794"/>
            <a:ext cx="5682967"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Классическое оригами</a:t>
            </a:r>
          </a:p>
        </p:txBody>
      </p:sp>
      <p:sp>
        <p:nvSpPr>
          <p:cNvPr id="21506" name="TextBox 3"/>
          <p:cNvSpPr txBox="1">
            <a:spLocks noChangeArrowheads="1"/>
          </p:cNvSpPr>
          <p:nvPr/>
        </p:nvSpPr>
        <p:spPr bwMode="auto">
          <a:xfrm>
            <a:off x="357188" y="1357313"/>
            <a:ext cx="8193087" cy="1200150"/>
          </a:xfrm>
          <a:prstGeom prst="rect">
            <a:avLst/>
          </a:prstGeom>
          <a:noFill/>
          <a:ln w="9525">
            <a:noFill/>
            <a:miter lim="800000"/>
            <a:headEnd/>
            <a:tailEnd/>
          </a:ln>
        </p:spPr>
        <p:txBody>
          <a:bodyPr>
            <a:spAutoFit/>
          </a:bodyPr>
          <a:lstStyle/>
          <a:p>
            <a:r>
              <a:rPr lang="ru-RU" sz="2400" b="1">
                <a:latin typeface="Georgia" pitchFamily="18" charset="0"/>
              </a:rPr>
              <a:t>Классическое оригами предписывает использование одного квадратного равномерно окрашенного листа бумаги без клея и ножниц.</a:t>
            </a:r>
            <a:endParaRPr lang="ru-RU" sz="2400">
              <a:latin typeface="Georgia" pitchFamily="18" charset="0"/>
            </a:endParaRPr>
          </a:p>
        </p:txBody>
      </p:sp>
      <p:pic>
        <p:nvPicPr>
          <p:cNvPr id="2150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14313" y="2857500"/>
            <a:ext cx="4429125" cy="3286125"/>
          </a:xfrm>
          <a:prstGeom prst="rect">
            <a:avLst/>
          </a:prstGeom>
          <a:noFill/>
          <a:ln w="9525">
            <a:noFill/>
            <a:miter lim="800000"/>
            <a:headEnd/>
            <a:tailEnd/>
          </a:ln>
        </p:spPr>
      </p:pic>
      <p:pic>
        <p:nvPicPr>
          <p:cNvPr id="2150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29188" y="2857500"/>
            <a:ext cx="3857625" cy="3214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Прямоугольник 1"/>
          <p:cNvSpPr>
            <a:spLocks noChangeArrowheads="1"/>
          </p:cNvSpPr>
          <p:nvPr/>
        </p:nvSpPr>
        <p:spPr bwMode="auto">
          <a:xfrm>
            <a:off x="428625" y="1500188"/>
            <a:ext cx="4572000" cy="3416300"/>
          </a:xfrm>
          <a:prstGeom prst="rect">
            <a:avLst/>
          </a:prstGeom>
          <a:noFill/>
          <a:ln w="9525">
            <a:noFill/>
            <a:miter lim="800000"/>
            <a:headEnd/>
            <a:tailEnd/>
          </a:ln>
        </p:spPr>
        <p:txBody>
          <a:bodyPr>
            <a:spAutoFit/>
          </a:bodyPr>
          <a:lstStyle/>
          <a:p>
            <a:r>
              <a:rPr lang="ru-RU" sz="2400" b="1">
                <a:latin typeface="Georgia" pitchFamily="18" charset="0"/>
              </a:rPr>
              <a:t>Одной из популярных разновидностей оригами является модульное оригами, в котором целая фигура собирается из многих мелких частей (модулей), каждый из которых складывается из листа бумаги. </a:t>
            </a:r>
          </a:p>
        </p:txBody>
      </p:sp>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b="8076"/>
          <a:stretch>
            <a:fillRect/>
          </a:stretch>
        </p:blipFill>
        <p:spPr bwMode="auto">
          <a:xfrm>
            <a:off x="5286375" y="1714500"/>
            <a:ext cx="3643313" cy="4857750"/>
          </a:xfrm>
          <a:prstGeom prst="rect">
            <a:avLst/>
          </a:prstGeom>
          <a:noFill/>
          <a:ln w="9525">
            <a:noFill/>
            <a:miter lim="800000"/>
            <a:headEnd/>
            <a:tailEnd/>
          </a:ln>
        </p:spPr>
      </p:pic>
      <p:sp>
        <p:nvSpPr>
          <p:cNvPr id="5" name="Прямоугольник 4"/>
          <p:cNvSpPr/>
          <p:nvPr/>
        </p:nvSpPr>
        <p:spPr>
          <a:xfrm>
            <a:off x="1730516" y="642918"/>
            <a:ext cx="5682967"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Модульное оригами</a:t>
            </a:r>
          </a:p>
        </p:txBody>
      </p:sp>
      <p:pic>
        <p:nvPicPr>
          <p:cNvPr id="22532" name="Рисунок 5" descr=" Поделка, изделие Оригами модульное: Скорпионы Бумага. Фото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7250" y="4857750"/>
            <a:ext cx="3143250" cy="1785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30516" y="714356"/>
            <a:ext cx="5682967" cy="584775"/>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Кусудама</a:t>
            </a:r>
          </a:p>
        </p:txBody>
      </p:sp>
      <p:sp>
        <p:nvSpPr>
          <p:cNvPr id="23554" name="Прямоугольник 3"/>
          <p:cNvSpPr>
            <a:spLocks noChangeArrowheads="1"/>
          </p:cNvSpPr>
          <p:nvPr/>
        </p:nvSpPr>
        <p:spPr bwMode="auto">
          <a:xfrm>
            <a:off x="285750" y="1285875"/>
            <a:ext cx="8643938" cy="2678113"/>
          </a:xfrm>
          <a:prstGeom prst="rect">
            <a:avLst/>
          </a:prstGeom>
          <a:noFill/>
          <a:ln w="9525">
            <a:noFill/>
            <a:miter lim="800000"/>
            <a:headEnd/>
            <a:tailEnd/>
          </a:ln>
        </p:spPr>
        <p:txBody>
          <a:bodyPr>
            <a:spAutoFit/>
          </a:bodyPr>
          <a:lstStyle/>
          <a:p>
            <a:r>
              <a:rPr lang="ru-RU" sz="2400" b="1">
                <a:latin typeface="Georgia" pitchFamily="18" charset="0"/>
              </a:rPr>
              <a:t>Кусудама - бумажная модель, которая обычно  формируется сшиванием  или склеиванием вместе концов множества одинаковых пирамидальных модулей (обычно это стилизованные цветы, сложенные из квадратного листа бумаги), так что получается тело шарообразной формы. Иногда, как украшение, снизу прикрепляется кисточка. </a:t>
            </a:r>
          </a:p>
        </p:txBody>
      </p:sp>
      <p:pic>
        <p:nvPicPr>
          <p:cNvPr id="2355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14938" y="3929063"/>
            <a:ext cx="3000375" cy="2714625"/>
          </a:xfrm>
          <a:prstGeom prst="rect">
            <a:avLst/>
          </a:prstGeom>
          <a:noFill/>
          <a:ln w="9525">
            <a:noFill/>
            <a:miter lim="800000"/>
            <a:headEnd/>
            <a:tailEnd/>
          </a:ln>
        </p:spPr>
      </p:pic>
      <p:pic>
        <p:nvPicPr>
          <p:cNvPr id="23556"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1563" y="3929063"/>
            <a:ext cx="3000375" cy="271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602</TotalTime>
  <Words>555</Words>
  <Application>Microsoft Office PowerPoint</Application>
  <PresentationFormat>Экран (4:3)</PresentationFormat>
  <Paragraphs>112</Paragraphs>
  <Slides>22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Городская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Пользователь</cp:lastModifiedBy>
  <cp:revision>53</cp:revision>
  <dcterms:created xsi:type="dcterms:W3CDTF">2007-01-01T01:35:58Z</dcterms:created>
  <dcterms:modified xsi:type="dcterms:W3CDTF">2013-11-20T17:40:07Z</dcterms:modified>
</cp:coreProperties>
</file>