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B1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028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2057400"/>
            <a:ext cx="6172200" cy="189436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24B121"/>
                </a:solidFill>
              </a:rPr>
              <a:t>УСТРОЙСТВО МОТОЦИКЛА</a:t>
            </a:r>
            <a:endParaRPr lang="ru-RU" sz="5400" b="1" dirty="0">
              <a:solidFill>
                <a:srgbClr val="24B12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/>
              <a:t>Педагог дополнительного образования </a:t>
            </a:r>
          </a:p>
          <a:p>
            <a:pPr algn="r"/>
            <a:r>
              <a:rPr lang="ru-RU" dirty="0" smtClean="0"/>
              <a:t>Гурьянов А.Н.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Рама мотоцикла с коляской 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Рама мотоцикла с коляской («Урал ИМЗ-8.103-10</a:t>
            </a:r>
            <a:r>
              <a:rPr lang="ru-RU" sz="3100" b="1" dirty="0" smtClean="0">
                <a:solidFill>
                  <a:srgbClr val="FF0000"/>
                </a:solidFill>
              </a:rPr>
              <a:t>»)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motozina.com.ua/images/stories/motoschool/Chassis-04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57150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 — рама мотоцикла;</a:t>
            </a:r>
            <a:br>
              <a:rPr lang="ru-RU" dirty="0" smtClean="0"/>
            </a:br>
            <a:r>
              <a:rPr lang="ru-RU" dirty="0" smtClean="0"/>
              <a:t>2,7 — регулировочные тяги (стойки) крепления рамы;</a:t>
            </a:r>
            <a:br>
              <a:rPr lang="ru-RU" dirty="0" smtClean="0"/>
            </a:br>
            <a:r>
              <a:rPr lang="ru-RU" dirty="0" smtClean="0"/>
              <a:t>3,6 — цанговые нижние крепления рамы коляски;</a:t>
            </a:r>
            <a:br>
              <a:rPr lang="ru-RU" dirty="0" smtClean="0"/>
            </a:br>
            <a:r>
              <a:rPr lang="ru-RU" dirty="0" smtClean="0"/>
              <a:t>4 — рама коляски;</a:t>
            </a:r>
            <a:br>
              <a:rPr lang="ru-RU" dirty="0" smtClean="0"/>
            </a:br>
            <a:r>
              <a:rPr lang="ru-RU" dirty="0" smtClean="0"/>
              <a:t>5 — коленчатый рычаг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Устройство и работа ходовой части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Ходовая часть мотоциклов включает в себя </a:t>
            </a:r>
            <a:r>
              <a:rPr lang="ru-RU" b="1" dirty="0" smtClean="0"/>
              <a:t>заднее и переднее колеса вместе с тормозами и подвесками. </a:t>
            </a:r>
            <a:r>
              <a:rPr lang="ru-RU" dirty="0" smtClean="0"/>
              <a:t>Последние связывают колеса с рамой, воспринимают и гасят колебания колес из-за неровностей дороги, а также сил, вызванных ускорениями и торможениями.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Подвески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sz="2800" dirty="0" smtClean="0"/>
              <a:t>Любая подвеска колеса состоит из трех элементов: упругого, гасящего колебания (демпфирующего) и направляющего. Роль упругого элемента играет пружина и, в некоторых подвесках, камера со сжатым воздухом. В качестве узла, гасящего колебания, на всех современных мотоциклах применяют гидравлический амортизатор. На современных мотоциклах применяют одно- и двухтрубные амортизаторы. Первый вид получает преимущественное распространение, хотя в прошлом повсеместно применялись двухтрубные амортизаторы.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Двухтрубный амортизатор заднего </a:t>
            </a:r>
            <a:r>
              <a:rPr lang="ru-RU" sz="3600" b="1" dirty="0" smtClean="0">
                <a:solidFill>
                  <a:srgbClr val="FF0000"/>
                </a:solidFill>
              </a:rPr>
              <a:t>колеса</a:t>
            </a:r>
            <a:endParaRPr lang="ru-RU" sz="3600" dirty="0"/>
          </a:p>
        </p:txBody>
      </p:sp>
      <p:pic>
        <p:nvPicPr>
          <p:cNvPr id="7" name="Содержимое 6" descr="http://motozina.com.ua/images/stories/motoschool/Chassis-06.jpg"/>
          <p:cNvPicPr>
            <a:picLocks noGr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21336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 — шток амортизатора;</a:t>
            </a:r>
          </a:p>
          <a:p>
            <a:pPr>
              <a:buNone/>
            </a:pPr>
            <a:r>
              <a:rPr lang="ru-RU" dirty="0" smtClean="0"/>
              <a:t>2 — поршень с пластинами  (перепускным клапаном);</a:t>
            </a:r>
          </a:p>
          <a:p>
            <a:pPr>
              <a:buNone/>
            </a:pPr>
            <a:r>
              <a:rPr lang="ru-RU" dirty="0" smtClean="0"/>
              <a:t>3 — корпус;</a:t>
            </a:r>
          </a:p>
          <a:p>
            <a:pPr>
              <a:buNone/>
            </a:pPr>
            <a:r>
              <a:rPr lang="ru-RU" dirty="0" smtClean="0"/>
              <a:t>4 — цилиндр;</a:t>
            </a:r>
          </a:p>
          <a:p>
            <a:pPr>
              <a:buNone/>
            </a:pPr>
            <a:r>
              <a:rPr lang="ru-RU" dirty="0" smtClean="0"/>
              <a:t>5 — пружина;</a:t>
            </a:r>
          </a:p>
          <a:p>
            <a:pPr>
              <a:buNone/>
            </a:pPr>
            <a:r>
              <a:rPr lang="ru-RU" dirty="0" smtClean="0"/>
              <a:t>6 — клапан сжатия (впускной);</a:t>
            </a:r>
          </a:p>
          <a:p>
            <a:pPr>
              <a:buNone/>
            </a:pPr>
            <a:r>
              <a:rPr lang="ru-RU" dirty="0" smtClean="0"/>
              <a:t>7 — жидкость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 flipV="1">
            <a:off x="457200" y="1489394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508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Однотрубный амортизатор заднего </a:t>
            </a:r>
            <a:r>
              <a:rPr lang="ru-RU" sz="4000" b="1" dirty="0" smtClean="0">
                <a:solidFill>
                  <a:srgbClr val="FF0000"/>
                </a:solidFill>
              </a:rPr>
              <a:t>колеса</a:t>
            </a:r>
            <a:endParaRPr lang="ru-RU" dirty="0"/>
          </a:p>
        </p:txBody>
      </p:sp>
      <p:pic>
        <p:nvPicPr>
          <p:cNvPr id="5" name="Содержимое 4" descr="http://motozina.com.ua/images/stories/motoschool/Chassis-07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220980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 — пружина;</a:t>
            </a:r>
            <a:br>
              <a:rPr lang="ru-RU" dirty="0" smtClean="0"/>
            </a:br>
            <a:r>
              <a:rPr lang="ru-RU" dirty="0" smtClean="0"/>
              <a:t>2 — корпус;</a:t>
            </a:r>
            <a:br>
              <a:rPr lang="ru-RU" dirty="0" smtClean="0"/>
            </a:br>
            <a:r>
              <a:rPr lang="ru-RU" dirty="0" smtClean="0"/>
              <a:t>3 — поршень;</a:t>
            </a:r>
            <a:br>
              <a:rPr lang="ru-RU" dirty="0" smtClean="0"/>
            </a:br>
            <a:r>
              <a:rPr lang="ru-RU" dirty="0" smtClean="0"/>
              <a:t>4 — поршень-разделитель;</a:t>
            </a:r>
            <a:br>
              <a:rPr lang="ru-RU" dirty="0" smtClean="0"/>
            </a:br>
            <a:r>
              <a:rPr lang="ru-RU" dirty="0" smtClean="0"/>
              <a:t>5 — компенсационный объем, заполненный сжатым газом;</a:t>
            </a:r>
            <a:br>
              <a:rPr lang="ru-RU" dirty="0" smtClean="0"/>
            </a:br>
            <a:r>
              <a:rPr lang="ru-RU" dirty="0" smtClean="0"/>
              <a:t>6 — жидкость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Подвески переднего колеса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В качестве подвесок передних колес современных мотоциклов применяют телескопические и (реже) рычажные вилки.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3505200"/>
            <a:ext cx="3962400" cy="2620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а — телескопическая «классическая»;</a:t>
            </a:r>
            <a:br>
              <a:rPr lang="ru-RU" sz="1800" dirty="0" smtClean="0"/>
            </a:br>
            <a:r>
              <a:rPr lang="ru-RU" sz="1800" dirty="0" smtClean="0"/>
              <a:t>б — телескопическая перевернутая;</a:t>
            </a:r>
            <a:br>
              <a:rPr lang="ru-RU" sz="1800" dirty="0" smtClean="0"/>
            </a:br>
            <a:r>
              <a:rPr lang="ru-RU" sz="1800" dirty="0" smtClean="0"/>
              <a:t>в — </a:t>
            </a:r>
            <a:r>
              <a:rPr lang="ru-RU" sz="1800" dirty="0" err="1" smtClean="0"/>
              <a:t>длиннорычажная</a:t>
            </a:r>
            <a:r>
              <a:rPr lang="ru-RU" sz="1800" dirty="0" smtClean="0"/>
              <a:t> с поворачивающимся маятником;</a:t>
            </a:r>
            <a:br>
              <a:rPr lang="ru-RU" sz="1800" dirty="0" smtClean="0"/>
            </a:br>
            <a:r>
              <a:rPr lang="ru-RU" sz="1800" dirty="0" smtClean="0"/>
              <a:t>г — рычажная с качающимся маятником;</a:t>
            </a:r>
            <a:br>
              <a:rPr lang="ru-RU" sz="1800" dirty="0" smtClean="0"/>
            </a:br>
            <a:r>
              <a:rPr lang="ru-RU" sz="1800" dirty="0" err="1" smtClean="0"/>
              <a:t>д</a:t>
            </a:r>
            <a:r>
              <a:rPr lang="ru-RU" sz="1800" dirty="0" smtClean="0"/>
              <a:t> — подвеска «</a:t>
            </a:r>
            <a:r>
              <a:rPr lang="ru-RU" sz="1800" dirty="0" err="1" smtClean="0"/>
              <a:t>Телелевер</a:t>
            </a:r>
            <a:r>
              <a:rPr lang="ru-RU" sz="1800" dirty="0" smtClean="0"/>
              <a:t>»;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3505200"/>
            <a:ext cx="3886200" cy="2620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1 — пружинно-гидравлическая телескопическая вилка;</a:t>
            </a:r>
            <a:br>
              <a:rPr lang="ru-RU" dirty="0" smtClean="0"/>
            </a:br>
            <a:r>
              <a:rPr lang="ru-RU" dirty="0" smtClean="0"/>
              <a:t>2 — амортизатор;</a:t>
            </a:r>
          </a:p>
          <a:p>
            <a:pPr>
              <a:buNone/>
            </a:pPr>
            <a:r>
              <a:rPr lang="ru-RU" dirty="0" smtClean="0"/>
              <a:t>       3 — качающийся поворотный рычаг;</a:t>
            </a:r>
            <a:br>
              <a:rPr lang="ru-RU" dirty="0" smtClean="0"/>
            </a:br>
            <a:r>
              <a:rPr lang="ru-RU" dirty="0" smtClean="0"/>
              <a:t>4 — шаровая опора;</a:t>
            </a:r>
            <a:br>
              <a:rPr lang="ru-RU" dirty="0" smtClean="0"/>
            </a:br>
            <a:r>
              <a:rPr lang="ru-RU" dirty="0" smtClean="0"/>
              <a:t>5 — сошка руля;</a:t>
            </a:r>
            <a:br>
              <a:rPr lang="ru-RU" dirty="0" smtClean="0"/>
            </a:br>
            <a:r>
              <a:rPr lang="ru-RU" dirty="0" smtClean="0"/>
              <a:t>6 — качающийся рычаг;</a:t>
            </a:r>
            <a:br>
              <a:rPr lang="ru-RU" dirty="0" smtClean="0"/>
            </a:br>
            <a:r>
              <a:rPr lang="ru-RU" dirty="0" smtClean="0"/>
              <a:t>7 — направляющая труба;</a:t>
            </a:r>
            <a:br>
              <a:rPr lang="ru-RU" dirty="0" smtClean="0"/>
            </a:br>
            <a:r>
              <a:rPr lang="ru-RU" dirty="0" smtClean="0"/>
              <a:t>8 — рулевая колонка рамы;</a:t>
            </a:r>
            <a:br>
              <a:rPr lang="ru-RU" dirty="0" smtClean="0"/>
            </a:br>
            <a:r>
              <a:rPr lang="ru-RU" dirty="0" smtClean="0"/>
              <a:t>9 — руль</a:t>
            </a:r>
            <a:endParaRPr lang="ru-RU" dirty="0"/>
          </a:p>
        </p:txBody>
      </p:sp>
      <p:pic>
        <p:nvPicPr>
          <p:cNvPr id="5" name="Рисунок 4" descr="http://motozina.com.ua/images/stories/motoschool/Chassis-08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70104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Подвески заднего колеса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motozina.com.ua/images/stories/motoschool/Chassis-10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579120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248400" y="1600200"/>
            <a:ext cx="24384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а — маятниковая с двумя амортизаторами;</a:t>
            </a:r>
            <a:br>
              <a:rPr lang="ru-RU" dirty="0" smtClean="0"/>
            </a:br>
            <a:r>
              <a:rPr lang="ru-RU" dirty="0" smtClean="0"/>
              <a:t>б — маятниковая </a:t>
            </a:r>
            <a:r>
              <a:rPr lang="ru-RU" dirty="0" err="1" smtClean="0"/>
              <a:t>моноподвеска</a:t>
            </a:r>
            <a:r>
              <a:rPr lang="ru-RU" dirty="0" smtClean="0"/>
              <a:t> «</a:t>
            </a:r>
            <a:r>
              <a:rPr lang="ru-RU" dirty="0" err="1" smtClean="0"/>
              <a:t>Монокросс</a:t>
            </a:r>
            <a:r>
              <a:rPr lang="ru-RU" dirty="0" smtClean="0"/>
              <a:t>», «</a:t>
            </a:r>
            <a:r>
              <a:rPr lang="ru-RU" dirty="0" err="1" smtClean="0"/>
              <a:t>Кантилевер</a:t>
            </a:r>
            <a:r>
              <a:rPr lang="ru-RU" dirty="0" smtClean="0"/>
              <a:t>»;</a:t>
            </a:r>
            <a:br>
              <a:rPr lang="ru-RU" dirty="0" smtClean="0"/>
            </a:br>
            <a:r>
              <a:rPr lang="ru-RU" dirty="0" smtClean="0"/>
              <a:t>в — маятниковая с центральным </a:t>
            </a:r>
            <a:r>
              <a:rPr lang="ru-RU" dirty="0" err="1" smtClean="0"/>
              <a:t>моноамортизатором</a:t>
            </a:r>
            <a:r>
              <a:rPr lang="ru-RU" dirty="0" smtClean="0"/>
              <a:t> с прогрессивной характеристикой «</a:t>
            </a:r>
            <a:r>
              <a:rPr lang="ru-RU" dirty="0" err="1" smtClean="0"/>
              <a:t>Про-Линк</a:t>
            </a:r>
            <a:r>
              <a:rPr lang="ru-RU" dirty="0" smtClean="0"/>
              <a:t>»;</a:t>
            </a:r>
            <a:br>
              <a:rPr lang="ru-RU" dirty="0" smtClean="0"/>
            </a:br>
            <a:r>
              <a:rPr lang="ru-RU" dirty="0" smtClean="0"/>
              <a:t>г — </a:t>
            </a:r>
            <a:r>
              <a:rPr lang="ru-RU" dirty="0" err="1" smtClean="0"/>
              <a:t>однорычажная</a:t>
            </a:r>
            <a:r>
              <a:rPr lang="ru-RU" dirty="0" smtClean="0"/>
              <a:t> на поперечных рычагах грузовых мотороллеров и ATV.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РАМА МОТОЦИКЛА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Рама мотоцикла служит основой, к которой крепятся основные агрегаты, узлы и детали: двигатель, трансмиссия, подвески с колесами, сиденье, облицовки, боковой прицеп. В передней части рамы расположена рулевая колонка, посредством которой рама соединяется с передним колесом и его подвеской. К нижней части рамы крепятся подножки для водителя и пассажира (обычно откидные обрезиненные), центральная подставка и боковой упор (на многих зарубежных мотоциклах устанавливается только боковой упор). Сзади с рамой стыкуется качающаяся вилка (маятник) с задним колесом и подвеской.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otozina.com.ua/images/stories/motoschool/Chassis-01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1"/>
            <a:ext cx="7620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 — рулевая колонка;</a:t>
            </a:r>
            <a:br>
              <a:rPr lang="ru-RU" dirty="0" smtClean="0"/>
            </a:br>
            <a:r>
              <a:rPr lang="ru-RU" dirty="0" smtClean="0"/>
              <a:t>2 — точка крепления маятника задней подвески колеса;</a:t>
            </a:r>
            <a:br>
              <a:rPr lang="ru-RU" dirty="0" smtClean="0"/>
            </a:br>
            <a:r>
              <a:rPr lang="ru-RU" dirty="0" smtClean="0"/>
              <a:t>3 — точка крепления амортизатора;</a:t>
            </a:r>
            <a:br>
              <a:rPr lang="ru-RU" dirty="0" smtClean="0"/>
            </a:br>
            <a:r>
              <a:rPr lang="ru-RU" dirty="0" smtClean="0"/>
              <a:t>4 — центральная подставка;</a:t>
            </a:r>
            <a:br>
              <a:rPr lang="ru-RU" dirty="0" smtClean="0"/>
            </a:br>
            <a:r>
              <a:rPr lang="ru-RU" dirty="0" smtClean="0"/>
              <a:t>5 — подножки для пассажира;</a:t>
            </a:r>
            <a:br>
              <a:rPr lang="ru-RU" dirty="0" smtClean="0"/>
            </a:br>
            <a:r>
              <a:rPr lang="ru-RU" dirty="0" smtClean="0"/>
              <a:t>6 — пластина крепления двигателя;</a:t>
            </a:r>
            <a:br>
              <a:rPr lang="ru-RU" dirty="0" smtClean="0"/>
            </a:br>
            <a:r>
              <a:rPr lang="ru-RU" dirty="0" smtClean="0"/>
              <a:t>7 — подножки для водителя;</a:t>
            </a:r>
            <a:br>
              <a:rPr lang="ru-RU" dirty="0" smtClean="0"/>
            </a:br>
            <a:r>
              <a:rPr lang="ru-RU" dirty="0" smtClean="0"/>
              <a:t>8 — боковой упор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Типы мотоциклетных рам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Одинарные.</a:t>
            </a:r>
          </a:p>
          <a:p>
            <a:r>
              <a:rPr lang="ru-RU" dirty="0" smtClean="0"/>
              <a:t>Двойные (дуплексные).</a:t>
            </a:r>
          </a:p>
          <a:p>
            <a:r>
              <a:rPr lang="ru-RU" dirty="0" smtClean="0"/>
              <a:t>Полудуплексные.</a:t>
            </a:r>
          </a:p>
          <a:p>
            <a:r>
              <a:rPr lang="ru-RU" dirty="0" smtClean="0"/>
              <a:t>Хребтовые.</a:t>
            </a:r>
          </a:p>
          <a:p>
            <a:r>
              <a:rPr lang="ru-RU" dirty="0" smtClean="0"/>
              <a:t>Диагональные.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motozina.com.ua/images/stories/motoschool/Chassis-02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0580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а — одинарная;</a:t>
            </a:r>
            <a:br>
              <a:rPr lang="ru-RU" dirty="0" smtClean="0"/>
            </a:br>
            <a:r>
              <a:rPr lang="ru-RU" dirty="0" smtClean="0"/>
              <a:t>б — одинарная незамкнутая;</a:t>
            </a:r>
            <a:br>
              <a:rPr lang="ru-RU" dirty="0" smtClean="0"/>
            </a:br>
            <a:r>
              <a:rPr lang="ru-RU" dirty="0" smtClean="0"/>
              <a:t>в — двойная (дуплексная);</a:t>
            </a:r>
            <a:br>
              <a:rPr lang="ru-RU" dirty="0" smtClean="0"/>
            </a:br>
            <a:r>
              <a:rPr lang="ru-RU" dirty="0" smtClean="0"/>
              <a:t>г — хребтовая;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 — диагональная;</a:t>
            </a:r>
            <a:br>
              <a:rPr lang="ru-RU" dirty="0" smtClean="0"/>
            </a:br>
            <a:r>
              <a:rPr lang="ru-RU" dirty="0" smtClean="0"/>
              <a:t>е — штампованная цельносварная (скутера)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Диагональная рама с подрамником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Рамы также подразделяют на </a:t>
            </a:r>
            <a:r>
              <a:rPr lang="ru-RU" b="1" dirty="0" smtClean="0"/>
              <a:t>замкнутые</a:t>
            </a:r>
            <a:r>
              <a:rPr lang="ru-RU" dirty="0" smtClean="0"/>
              <a:t> (снизу) и </a:t>
            </a:r>
            <a:r>
              <a:rPr lang="ru-RU" b="1" dirty="0" smtClean="0"/>
              <a:t>открытые</a:t>
            </a:r>
            <a:r>
              <a:rPr lang="ru-RU" dirty="0" smtClean="0"/>
              <a:t>; к последнему виду относятся </a:t>
            </a:r>
            <a:r>
              <a:rPr lang="ru-RU" b="1" dirty="0" smtClean="0"/>
              <a:t>хребтовые</a:t>
            </a:r>
            <a:r>
              <a:rPr lang="ru-RU" dirty="0" smtClean="0"/>
              <a:t> и </a:t>
            </a:r>
            <a:r>
              <a:rPr lang="ru-RU" b="1" dirty="0" smtClean="0"/>
              <a:t>диагональные</a:t>
            </a:r>
            <a:r>
              <a:rPr lang="ru-RU" dirty="0" smtClean="0"/>
              <a:t>. У многих современных мотоциклов в задней части рамы устанавливается съемный подрамник, к которому крепятся сиденье и заднее крыло.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Диагональная рама с подрамником («БМВ-F650CS</a:t>
            </a:r>
            <a:r>
              <a:rPr lang="ru-RU" sz="3600" b="1" dirty="0" smtClean="0">
                <a:solidFill>
                  <a:srgbClr val="FF0000"/>
                </a:solidFill>
              </a:rPr>
              <a:t>»)</a:t>
            </a:r>
            <a:endParaRPr lang="ru-RU" sz="3600" dirty="0"/>
          </a:p>
        </p:txBody>
      </p:sp>
      <p:pic>
        <p:nvPicPr>
          <p:cNvPr id="4" name="Содержимое 3" descr="http://motozina.com.ua/images/stories/motoschool/Chassis-03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73446"/>
            <a:ext cx="5410200" cy="4155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386</Words>
  <PresentationFormat>Экран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УСТРОЙСТВО МОТОЦИКЛА</vt:lpstr>
      <vt:lpstr>РАМА МОТОЦИКЛА</vt:lpstr>
      <vt:lpstr>Слайд 3</vt:lpstr>
      <vt:lpstr>Слайд 4</vt:lpstr>
      <vt:lpstr>Типы мотоциклетных рам  </vt:lpstr>
      <vt:lpstr>Слайд 6</vt:lpstr>
      <vt:lpstr>Слайд 7</vt:lpstr>
      <vt:lpstr>Диагональная рама с подрамником </vt:lpstr>
      <vt:lpstr> Диагональная рама с подрамником («БМВ-F650CS»)</vt:lpstr>
      <vt:lpstr> Рама мотоцикла с коляской  Рама мотоцикла с коляской («Урал ИМЗ-8.103-10»)</vt:lpstr>
      <vt:lpstr>Слайд 11</vt:lpstr>
      <vt:lpstr>Устройство и работа ходовой части</vt:lpstr>
      <vt:lpstr> Подвески  </vt:lpstr>
      <vt:lpstr> Двухтрубный амортизатор заднего колеса</vt:lpstr>
      <vt:lpstr> Однотрубный амортизатор заднего колеса</vt:lpstr>
      <vt:lpstr>Подвески переднего колеса</vt:lpstr>
      <vt:lpstr>Слайд 17</vt:lpstr>
      <vt:lpstr>Подвески заднего колеса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МОТОЦИКЛА</dc:title>
  <dc:creator>Админ</dc:creator>
  <cp:lastModifiedBy>Андрей</cp:lastModifiedBy>
  <cp:revision>8</cp:revision>
  <dcterms:created xsi:type="dcterms:W3CDTF">2012-12-04T18:03:49Z</dcterms:created>
  <dcterms:modified xsi:type="dcterms:W3CDTF">2013-09-29T23:50:18Z</dcterms:modified>
</cp:coreProperties>
</file>