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4" r:id="rId2"/>
    <p:sldId id="293" r:id="rId3"/>
    <p:sldId id="282" r:id="rId4"/>
    <p:sldId id="300" r:id="rId5"/>
    <p:sldId id="281" r:id="rId6"/>
    <p:sldId id="259" r:id="rId7"/>
    <p:sldId id="270" r:id="rId8"/>
    <p:sldId id="271" r:id="rId9"/>
    <p:sldId id="258" r:id="rId10"/>
    <p:sldId id="257" r:id="rId11"/>
    <p:sldId id="268" r:id="rId12"/>
    <p:sldId id="269" r:id="rId13"/>
    <p:sldId id="256" r:id="rId14"/>
    <p:sldId id="261" r:id="rId15"/>
    <p:sldId id="278" r:id="rId16"/>
    <p:sldId id="260" r:id="rId17"/>
    <p:sldId id="267" r:id="rId18"/>
    <p:sldId id="303" r:id="rId19"/>
    <p:sldId id="297" r:id="rId20"/>
    <p:sldId id="29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6A512B-916A-4E27-A87B-96C715A645EC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C70654-8EE4-48F1-9148-E5ABF718C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87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dirty="0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717CC6-3EA1-4A8D-95EE-27E4D9C4D3F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1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8DFD-EE99-4B24-8E94-230A0F6169C6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4FDD7-629A-4123-95A7-B56F1BC4F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FC2A9-8F6A-4000-9922-CD15C5F29087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35FED-A06B-48ED-85A3-F68A9D5CD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A5088-F45B-483C-8AC6-5CE90CB2D60E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C8392-1F61-41B9-A83A-BAE20D5B0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02B98-F221-4106-B856-DB9ED86E3AAA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2ED00-1A02-4600-9DEA-0B26B4146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FC98-E5B0-40CF-92A7-1B1BC7699FAA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2D4E-D487-432A-85EE-238E97792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AC8C1-2088-4891-BFC6-118D426DAB55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64744-F103-4113-AC81-4F277DCFB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E4C9-4139-459E-8AA6-AED1DACAA504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7E6-5A65-4523-A73D-706EC1B7B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AC72-68F3-4E1A-8F78-75792159CDF2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E22F8-9A8F-4181-ACD6-9A527A207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AB307-B2BE-4304-A92C-D0FA3F70DE38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79932-EB23-45DA-85C3-852DFEF5A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3F34-A45D-4300-993C-5918A537147C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9BC6-EA7F-4B32-A3C4-CB2A7963F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50AD1-1D00-4ADA-A68B-1EF54CB19929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E9A4-15C6-4BD0-8C2F-0FD9FE499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E351BB-6474-4753-B9B7-18665756084E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547C35-1FF5-4E3A-BB6F-C3B109664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58417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Интегрированный урок математики и географии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151216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Подготовили учитель математики </a:t>
            </a:r>
            <a:r>
              <a:rPr lang="ru-RU" sz="2800" b="1" i="1" dirty="0" err="1" smtClean="0">
                <a:solidFill>
                  <a:schemeClr val="bg2">
                    <a:lumMod val="10000"/>
                  </a:schemeClr>
                </a:solidFill>
              </a:rPr>
              <a:t>Попондополо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 Н.Ю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 и учитель биологии Кот Е.Л, ГБОУ СОШ № 354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 г. Санкт - Петербурга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030413"/>
            <a:ext cx="902335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1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44751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4"/>
          <p:cNvSpPr>
            <a:spLocks noChangeArrowheads="1"/>
          </p:cNvSpPr>
          <p:nvPr/>
        </p:nvSpPr>
        <p:spPr bwMode="auto">
          <a:xfrm>
            <a:off x="5003800" y="333375"/>
            <a:ext cx="30241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cs typeface="Times New Roman" pitchFamily="18" charset="0"/>
              </a:rPr>
              <a:t>Состав воздуха</a:t>
            </a:r>
            <a:endParaRPr lang="ru-RU" sz="1600"/>
          </a:p>
          <a:p>
            <a:pPr eaLnBrk="0" hangingPunct="0"/>
            <a:endParaRPr lang="ru-RU" sz="2800"/>
          </a:p>
        </p:txBody>
      </p:sp>
      <p:sp>
        <p:nvSpPr>
          <p:cNvPr id="32771" name="Прямоугольник 5"/>
          <p:cNvSpPr>
            <a:spLocks noChangeArrowheads="1"/>
          </p:cNvSpPr>
          <p:nvPr/>
        </p:nvSpPr>
        <p:spPr bwMode="auto">
          <a:xfrm>
            <a:off x="5292725" y="2967038"/>
            <a:ext cx="33829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cs typeface="Times New Roman" pitchFamily="18" charset="0"/>
              </a:rPr>
              <a:t>Кислород – 78%</a:t>
            </a:r>
            <a:endParaRPr lang="ru-RU" sz="1600"/>
          </a:p>
          <a:p>
            <a:pPr eaLnBrk="0" hangingPunct="0"/>
            <a:r>
              <a:rPr lang="ru-RU" sz="2800">
                <a:cs typeface="Times New Roman" pitchFamily="18" charset="0"/>
              </a:rPr>
              <a:t>Азот – 21%</a:t>
            </a:r>
            <a:endParaRPr lang="ru-RU" sz="1600"/>
          </a:p>
          <a:p>
            <a:pPr eaLnBrk="0" hangingPunct="0"/>
            <a:r>
              <a:rPr lang="ru-RU" sz="2800">
                <a:cs typeface="Times New Roman" pitchFamily="18" charset="0"/>
              </a:rPr>
              <a:t>Прочие газы – 1%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013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u="sng" dirty="0" smtClean="0"/>
              <a:t>Задача 2</a:t>
            </a:r>
            <a:endParaRPr lang="ru-RU" i="1" u="sng" dirty="0"/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684213" y="1052513"/>
            <a:ext cx="72009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Без пищи человек может прожить 1 месяц, без воды – 5 дней. А без кислорода? </a:t>
            </a:r>
          </a:p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Чтобы узнать, сколько минут человек может прожить без кислорода, нужно</a:t>
            </a:r>
          </a:p>
          <a:p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 найти 0,06 от числа 50.  </a:t>
            </a:r>
          </a:p>
          <a:p>
            <a:endParaRPr lang="ru-RU" sz="2800">
              <a:latin typeface="Calibri" pitchFamily="34" charset="0"/>
            </a:endParaRPr>
          </a:p>
        </p:txBody>
      </p:sp>
      <p:pic>
        <p:nvPicPr>
          <p:cNvPr id="33795" name="Рисунок 3" descr="Рисунок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429000"/>
            <a:ext cx="42656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4725144"/>
            <a:ext cx="4572000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Ответ: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ln w="0"/>
              <a:solidFill>
                <a:srgbClr val="FF00FF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50 ∙ 0,06 = 3 (минуты)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34818" name="Рисунок 3" descr="Рисунок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42656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4" descr="Рисунок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268413"/>
            <a:ext cx="29464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Oval 54"/>
          <p:cNvSpPr>
            <a:spLocks noChangeArrowheads="1"/>
          </p:cNvSpPr>
          <p:nvPr/>
        </p:nvSpPr>
        <p:spPr bwMode="auto">
          <a:xfrm>
            <a:off x="2916238" y="2565400"/>
            <a:ext cx="2171700" cy="847725"/>
          </a:xfrm>
          <a:prstGeom prst="ellipse">
            <a:avLst/>
          </a:prstGeom>
          <a:solidFill>
            <a:srgbClr val="97470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200">
                <a:cs typeface="Times New Roman" pitchFamily="18" charset="0"/>
              </a:rPr>
              <a:t>Почва</a:t>
            </a:r>
            <a:endParaRPr lang="ru-RU"/>
          </a:p>
        </p:txBody>
      </p:sp>
      <p:sp>
        <p:nvSpPr>
          <p:cNvPr id="39939" name="Oval 52"/>
          <p:cNvSpPr>
            <a:spLocks noChangeArrowheads="1"/>
          </p:cNvSpPr>
          <p:nvPr/>
        </p:nvSpPr>
        <p:spPr bwMode="auto">
          <a:xfrm rot="-2728029">
            <a:off x="723107" y="2021681"/>
            <a:ext cx="1143000" cy="788987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400">
                <a:cs typeface="Times New Roman" pitchFamily="18" charset="0"/>
              </a:rPr>
              <a:t>вырубка деревьев</a:t>
            </a:r>
            <a:endParaRPr lang="ru-RU" sz="2000"/>
          </a:p>
        </p:txBody>
      </p:sp>
      <p:sp>
        <p:nvSpPr>
          <p:cNvPr id="39941" name="Oval 55"/>
          <p:cNvSpPr>
            <a:spLocks noChangeArrowheads="1"/>
          </p:cNvSpPr>
          <p:nvPr/>
        </p:nvSpPr>
        <p:spPr bwMode="auto">
          <a:xfrm rot="-1097867">
            <a:off x="1979613" y="1268413"/>
            <a:ext cx="1639887" cy="9080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cs typeface="Times New Roman" pitchFamily="18" charset="0"/>
              </a:rPr>
              <a:t>растенениеводство</a:t>
            </a:r>
            <a:endParaRPr lang="ru-RU"/>
          </a:p>
        </p:txBody>
      </p:sp>
      <p:sp>
        <p:nvSpPr>
          <p:cNvPr id="39942" name="Oval 57"/>
          <p:cNvSpPr>
            <a:spLocks noChangeArrowheads="1"/>
          </p:cNvSpPr>
          <p:nvPr/>
        </p:nvSpPr>
        <p:spPr bwMode="auto">
          <a:xfrm rot="1568065">
            <a:off x="5724525" y="1989138"/>
            <a:ext cx="1235075" cy="911225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400"/>
              <a:t>животноводство</a:t>
            </a:r>
          </a:p>
        </p:txBody>
      </p:sp>
      <p:sp>
        <p:nvSpPr>
          <p:cNvPr id="39943" name="Oval 56"/>
          <p:cNvSpPr>
            <a:spLocks noChangeArrowheads="1"/>
          </p:cNvSpPr>
          <p:nvPr/>
        </p:nvSpPr>
        <p:spPr bwMode="auto">
          <a:xfrm>
            <a:off x="4067175" y="1196975"/>
            <a:ext cx="1584325" cy="962025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1400">
                <a:cs typeface="Times New Roman" pitchFamily="18" charset="0"/>
              </a:rPr>
              <a:t>Добыча полезных ископаемых</a:t>
            </a:r>
            <a:endParaRPr lang="ru-RU" sz="2000"/>
          </a:p>
        </p:txBody>
      </p:sp>
      <p:sp>
        <p:nvSpPr>
          <p:cNvPr id="39944" name="AutoShape 39"/>
          <p:cNvSpPr>
            <a:spLocks noChangeArrowheads="1"/>
          </p:cNvSpPr>
          <p:nvPr/>
        </p:nvSpPr>
        <p:spPr bwMode="auto">
          <a:xfrm>
            <a:off x="2681288" y="3949700"/>
            <a:ext cx="1385887" cy="774700"/>
          </a:xfrm>
          <a:prstGeom prst="roundRect">
            <a:avLst>
              <a:gd name="adj" fmla="val 16523"/>
            </a:avLst>
          </a:prstGeom>
          <a:solidFill>
            <a:srgbClr val="D6E3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200">
                <a:cs typeface="Times New Roman" pitchFamily="18" charset="0"/>
              </a:rPr>
              <a:t>Восстановление почвенного покрова</a:t>
            </a:r>
            <a:endParaRPr lang="ru-RU"/>
          </a:p>
        </p:txBody>
      </p:sp>
      <p:sp>
        <p:nvSpPr>
          <p:cNvPr id="39945" name="AutoShape 40"/>
          <p:cNvSpPr>
            <a:spLocks noChangeArrowheads="1"/>
          </p:cNvSpPr>
          <p:nvPr/>
        </p:nvSpPr>
        <p:spPr bwMode="auto">
          <a:xfrm>
            <a:off x="5994400" y="3590925"/>
            <a:ext cx="1371600" cy="685800"/>
          </a:xfrm>
          <a:prstGeom prst="roundRect">
            <a:avLst>
              <a:gd name="adj" fmla="val 16523"/>
            </a:avLst>
          </a:prstGeom>
          <a:solidFill>
            <a:srgbClr val="D6E3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>
                <a:cs typeface="Times New Roman" pitchFamily="18" charset="0"/>
              </a:rPr>
              <a:t>Новые технологии по утилизации отходов</a:t>
            </a:r>
            <a:endParaRPr lang="ru-RU"/>
          </a:p>
        </p:txBody>
      </p:sp>
      <p:sp>
        <p:nvSpPr>
          <p:cNvPr id="39946" name="AutoShape 38"/>
          <p:cNvSpPr>
            <a:spLocks noChangeArrowheads="1"/>
          </p:cNvSpPr>
          <p:nvPr/>
        </p:nvSpPr>
        <p:spPr bwMode="auto">
          <a:xfrm>
            <a:off x="4265613" y="3949700"/>
            <a:ext cx="1371600" cy="631825"/>
          </a:xfrm>
          <a:prstGeom prst="roundRect">
            <a:avLst>
              <a:gd name="adj" fmla="val 16523"/>
            </a:avLst>
          </a:prstGeom>
          <a:solidFill>
            <a:srgbClr val="D6E3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200">
                <a:cs typeface="Times New Roman" pitchFamily="18" charset="0"/>
              </a:rPr>
              <a:t>Оборудование мест отдыха</a:t>
            </a:r>
            <a:endParaRPr lang="ru-RU"/>
          </a:p>
        </p:txBody>
      </p:sp>
      <p:sp>
        <p:nvSpPr>
          <p:cNvPr id="39947" name="AutoShape 41"/>
          <p:cNvSpPr>
            <a:spLocks noChangeArrowheads="1"/>
          </p:cNvSpPr>
          <p:nvPr/>
        </p:nvSpPr>
        <p:spPr bwMode="auto">
          <a:xfrm>
            <a:off x="755650" y="3716338"/>
            <a:ext cx="1371600" cy="685800"/>
          </a:xfrm>
          <a:prstGeom prst="roundRect">
            <a:avLst>
              <a:gd name="adj" fmla="val 16523"/>
            </a:avLst>
          </a:prstGeom>
          <a:solidFill>
            <a:srgbClr val="D6E3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cs typeface="Times New Roman" pitchFamily="18" charset="0"/>
              </a:rPr>
              <a:t>Законы природоохраны</a:t>
            </a:r>
            <a:endParaRPr lang="ru-RU"/>
          </a:p>
        </p:txBody>
      </p:sp>
      <p:cxnSp>
        <p:nvCxnSpPr>
          <p:cNvPr id="39948" name="AutoShape 42"/>
          <p:cNvCxnSpPr>
            <a:cxnSpLocks noChangeShapeType="1"/>
          </p:cNvCxnSpPr>
          <p:nvPr/>
        </p:nvCxnSpPr>
        <p:spPr bwMode="auto">
          <a:xfrm flipV="1">
            <a:off x="4516438" y="2176463"/>
            <a:ext cx="11430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9949" name="AutoShape 43"/>
          <p:cNvCxnSpPr>
            <a:cxnSpLocks noChangeShapeType="1"/>
          </p:cNvCxnSpPr>
          <p:nvPr/>
        </p:nvCxnSpPr>
        <p:spPr bwMode="auto">
          <a:xfrm flipH="1" flipV="1">
            <a:off x="3487738" y="2176463"/>
            <a:ext cx="11430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9950" name="AutoShape 51"/>
          <p:cNvCxnSpPr>
            <a:cxnSpLocks noChangeShapeType="1"/>
          </p:cNvCxnSpPr>
          <p:nvPr/>
        </p:nvCxnSpPr>
        <p:spPr bwMode="auto">
          <a:xfrm flipV="1">
            <a:off x="5219700" y="2565400"/>
            <a:ext cx="45720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9953" name="AutoShape 48"/>
          <p:cNvCxnSpPr>
            <a:cxnSpLocks noChangeShapeType="1"/>
          </p:cNvCxnSpPr>
          <p:nvPr/>
        </p:nvCxnSpPr>
        <p:spPr bwMode="auto">
          <a:xfrm flipH="1">
            <a:off x="1692275" y="2781300"/>
            <a:ext cx="12573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9954" name="AutoShape 47"/>
          <p:cNvCxnSpPr>
            <a:cxnSpLocks noChangeShapeType="1"/>
          </p:cNvCxnSpPr>
          <p:nvPr/>
        </p:nvCxnSpPr>
        <p:spPr bwMode="auto">
          <a:xfrm flipH="1">
            <a:off x="1887538" y="3236913"/>
            <a:ext cx="1257300" cy="314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9955" name="AutoShape 46"/>
          <p:cNvCxnSpPr>
            <a:cxnSpLocks noChangeShapeType="1"/>
          </p:cNvCxnSpPr>
          <p:nvPr/>
        </p:nvCxnSpPr>
        <p:spPr bwMode="auto">
          <a:xfrm flipH="1">
            <a:off x="3373438" y="3348038"/>
            <a:ext cx="114300" cy="4270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9956" name="AutoShape 45"/>
          <p:cNvCxnSpPr>
            <a:cxnSpLocks noChangeShapeType="1"/>
          </p:cNvCxnSpPr>
          <p:nvPr/>
        </p:nvCxnSpPr>
        <p:spPr bwMode="auto">
          <a:xfrm>
            <a:off x="4516438" y="3317875"/>
            <a:ext cx="22860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9957" name="AutoShape 44"/>
          <p:cNvCxnSpPr>
            <a:cxnSpLocks noChangeShapeType="1"/>
          </p:cNvCxnSpPr>
          <p:nvPr/>
        </p:nvCxnSpPr>
        <p:spPr bwMode="auto">
          <a:xfrm>
            <a:off x="4859338" y="3206750"/>
            <a:ext cx="1371600" cy="3444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79" name="Rectangle 59"/>
          <p:cNvSpPr>
            <a:spLocks noChangeArrowheads="1"/>
          </p:cNvSpPr>
          <p:nvPr/>
        </p:nvSpPr>
        <p:spPr bwMode="auto">
          <a:xfrm>
            <a:off x="3132138" y="260350"/>
            <a:ext cx="1982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342900"/>
            <a:r>
              <a:rPr lang="ru-RU">
                <a:cs typeface="Times New Roman" pitchFamily="18" charset="0"/>
              </a:rPr>
              <a:t> </a:t>
            </a:r>
            <a:r>
              <a:rPr lang="ru-RU" sz="1400" b="1">
                <a:cs typeface="Times New Roman" pitchFamily="18" charset="0"/>
              </a:rPr>
              <a:t>Использование</a:t>
            </a:r>
            <a:endParaRPr lang="ru-RU" sz="1000"/>
          </a:p>
          <a:p>
            <a:pPr indent="342900" eaLnBrk="0" hangingPunct="0"/>
            <a:endParaRPr lang="ru-RU"/>
          </a:p>
        </p:txBody>
      </p:sp>
      <p:sp>
        <p:nvSpPr>
          <p:cNvPr id="39959" name="Rectangle 64"/>
          <p:cNvSpPr>
            <a:spLocks noChangeArrowheads="1"/>
          </p:cNvSpPr>
          <p:nvPr/>
        </p:nvSpPr>
        <p:spPr bwMode="auto">
          <a:xfrm>
            <a:off x="0" y="10525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900"/>
              <a:t/>
            </a:r>
            <a:br>
              <a:rPr lang="ru-RU" sz="900"/>
            </a:br>
            <a:endParaRPr lang="ru-RU"/>
          </a:p>
          <a:p>
            <a:pPr eaLnBrk="0" hangingPunct="0"/>
            <a:r>
              <a:rPr lang="ru-RU" sz="1600">
                <a:cs typeface="Times New Roman" pitchFamily="18" charset="0"/>
              </a:rPr>
              <a:t>	</a:t>
            </a:r>
            <a:endParaRPr lang="ru-RU"/>
          </a:p>
        </p:txBody>
      </p:sp>
      <p:sp>
        <p:nvSpPr>
          <p:cNvPr id="39960" name="Rectangle 68"/>
          <p:cNvSpPr>
            <a:spLocks noChangeArrowheads="1"/>
          </p:cNvSpPr>
          <p:nvPr/>
        </p:nvSpPr>
        <p:spPr bwMode="auto">
          <a:xfrm>
            <a:off x="11430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61950" algn="l"/>
                <a:tab pos="3224213" algn="ctr"/>
              </a:tabLst>
            </a:pPr>
            <a:r>
              <a:rPr lang="ru-RU" sz="900"/>
              <a:t/>
            </a:r>
            <a:br>
              <a:rPr lang="ru-RU" sz="900"/>
            </a:br>
            <a:endParaRPr lang="ru-RU"/>
          </a:p>
          <a:p>
            <a:pPr eaLnBrk="0" hangingPunct="0">
              <a:tabLst>
                <a:tab pos="361950" algn="l"/>
                <a:tab pos="3224213" algn="ctr"/>
              </a:tabLst>
            </a:pPr>
            <a:endParaRPr lang="ru-RU"/>
          </a:p>
        </p:txBody>
      </p:sp>
      <p:sp>
        <p:nvSpPr>
          <p:cNvPr id="39961" name="Rectangle 71"/>
          <p:cNvSpPr>
            <a:spLocks noChangeArrowheads="1"/>
          </p:cNvSpPr>
          <p:nvPr/>
        </p:nvSpPr>
        <p:spPr bwMode="auto">
          <a:xfrm flipH="1">
            <a:off x="0" y="712788"/>
            <a:ext cx="1143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600" b="1">
              <a:cs typeface="Times New Roman" pitchFamily="18" charset="0"/>
            </a:endParaRPr>
          </a:p>
          <a:p>
            <a:pPr eaLnBrk="0" hangingPunct="0"/>
            <a:r>
              <a:rPr lang="ru-RU" sz="1600" b="1">
                <a:cs typeface="Times New Roman" pitchFamily="18" charset="0"/>
              </a:rPr>
              <a:t>       </a:t>
            </a:r>
            <a:endParaRPr lang="ru-RU" sz="900"/>
          </a:p>
          <a:p>
            <a:pPr eaLnBrk="0" hangingPunct="0"/>
            <a:endParaRPr lang="ru-RU"/>
          </a:p>
        </p:txBody>
      </p:sp>
      <p:sp>
        <p:nvSpPr>
          <p:cNvPr id="39962" name="Rectangle 74"/>
          <p:cNvSpPr>
            <a:spLocks noChangeArrowheads="1"/>
          </p:cNvSpPr>
          <p:nvPr/>
        </p:nvSpPr>
        <p:spPr bwMode="auto">
          <a:xfrm>
            <a:off x="114300" y="876300"/>
            <a:ext cx="1936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900"/>
              <a:t/>
            </a:r>
            <a:br>
              <a:rPr lang="ru-RU" sz="900"/>
            </a:br>
            <a:endParaRPr lang="ru-RU"/>
          </a:p>
          <a:p>
            <a:pPr eaLnBrk="0" hangingPunct="0"/>
            <a:r>
              <a:rPr lang="ru-RU" sz="1400">
                <a:cs typeface="Times New Roman" pitchFamily="18" charset="0"/>
              </a:rPr>
              <a:t>                                                                    </a:t>
            </a:r>
            <a:endParaRPr lang="ru-RU" sz="900"/>
          </a:p>
          <a:p>
            <a:pPr eaLnBrk="0" hangingPunct="0"/>
            <a:endParaRPr lang="ru-RU"/>
          </a:p>
        </p:txBody>
      </p:sp>
      <p:sp>
        <p:nvSpPr>
          <p:cNvPr id="39963" name="Прямоугольник 55"/>
          <p:cNvSpPr>
            <a:spLocks noChangeArrowheads="1"/>
          </p:cNvSpPr>
          <p:nvPr/>
        </p:nvSpPr>
        <p:spPr bwMode="auto">
          <a:xfrm>
            <a:off x="3924300" y="5157788"/>
            <a:ext cx="1028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cs typeface="Times New Roman" pitchFamily="18" charset="0"/>
              </a:rPr>
              <a:t>Охрана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638" cy="1143000"/>
          </a:xfrm>
        </p:spPr>
        <p:txBody>
          <a:bodyPr/>
          <a:lstStyle/>
          <a:p>
            <a:r>
              <a:rPr lang="ru-RU" i="1" u="sng" smtClean="0"/>
              <a:t>Задача 3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b="1" dirty="0" smtClean="0"/>
              <a:t>Из 36 деревьев, росших вдоль придорожной канавы, погибли от засоления почвы 25% деревьев. Зная, что каждое дерево обеспечивает кислородом трех человек, 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вычислите, скольких людей могли бы обеспечить кислородом погибшие деревья.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0963" name="Содержимое 4" descr="Рисунок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r>
              <a:rPr lang="ru-RU" smtClean="0"/>
              <a:t>Решение:</a:t>
            </a:r>
          </a:p>
        </p:txBody>
      </p:sp>
      <p:sp>
        <p:nvSpPr>
          <p:cNvPr id="41986" name="Прямоугольник 5"/>
          <p:cNvSpPr>
            <a:spLocks noChangeArrowheads="1"/>
          </p:cNvSpPr>
          <p:nvPr/>
        </p:nvSpPr>
        <p:spPr bwMode="auto">
          <a:xfrm>
            <a:off x="468313" y="1341438"/>
            <a:ext cx="84248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/>
            </a:r>
            <a:br>
              <a:rPr lang="ru-RU" sz="2800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>25% =1/4</a:t>
            </a:r>
            <a:br>
              <a:rPr lang="ru-RU" sz="2800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>1) 36∙1/4=9 (дер.) – погибло</a:t>
            </a:r>
            <a:br>
              <a:rPr lang="ru-RU" sz="2800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>2) 3∙9=27 (чел.) – такое количество людей обеспечили бы кислородом погибшие деревья </a:t>
            </a:r>
            <a:br>
              <a:rPr lang="ru-RU" sz="2800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>Ответ: 27 человек</a:t>
            </a:r>
            <a:br>
              <a:rPr lang="ru-RU" sz="2800">
                <a:latin typeface="Calibri" pitchFamily="34" charset="0"/>
              </a:rPr>
            </a:br>
            <a:endParaRPr lang="ru-RU" sz="2800">
              <a:latin typeface="Calibri" pitchFamily="34" charset="0"/>
            </a:endParaRPr>
          </a:p>
        </p:txBody>
      </p:sp>
      <p:pic>
        <p:nvPicPr>
          <p:cNvPr id="41987" name="Содержимое 4" descr="Рисунок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71633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388" y="188913"/>
            <a:ext cx="6408737" cy="2954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/>
            <a:endParaRPr lang="ru-RU" sz="1200">
              <a:cs typeface="Times New Roman" pitchFamily="18" charset="0"/>
            </a:endParaRPr>
          </a:p>
          <a:p>
            <a:pPr indent="342900"/>
            <a:r>
              <a:rPr lang="ru-RU" sz="2000">
                <a:ea typeface="Times New Roman" pitchFamily="18" charset="0"/>
                <a:cs typeface="Arial" charset="0"/>
              </a:rPr>
              <a:t> Знаете ли вы, что:</a:t>
            </a:r>
            <a:endParaRPr lang="ru-RU" sz="2000">
              <a:cs typeface="Arial" charset="0"/>
            </a:endParaRPr>
          </a:p>
          <a:p>
            <a:pPr indent="342900" eaLnBrk="0" hangingPunct="0">
              <a:buFontTx/>
              <a:buChar char="•"/>
            </a:pPr>
            <a:r>
              <a:rPr lang="ru-RU" sz="2000" b="1">
                <a:cs typeface="Times New Roman" pitchFamily="18" charset="0"/>
              </a:rPr>
              <a:t>от 2 до 10 лет</a:t>
            </a:r>
            <a:r>
              <a:rPr lang="ru-RU" sz="2000">
                <a:cs typeface="Times New Roman" pitchFamily="18" charset="0"/>
              </a:rPr>
              <a:t> - время необходимое,  для разложения бумаги. </a:t>
            </a:r>
          </a:p>
          <a:p>
            <a:pPr indent="342900" eaLnBrk="0" hangingPunct="0"/>
            <a:r>
              <a:rPr lang="ru-RU" sz="2000">
                <a:cs typeface="Times New Roman" pitchFamily="18" charset="0"/>
              </a:rPr>
              <a:t>Помните     это, выкидывая бумагу на улице.</a:t>
            </a:r>
          </a:p>
          <a:p>
            <a:pPr indent="342900" eaLnBrk="0" hangingPunct="0"/>
            <a:endParaRPr lang="ru-RU" sz="2000">
              <a:cs typeface="Arial" charset="0"/>
            </a:endParaRPr>
          </a:p>
          <a:p>
            <a:pPr indent="342900" eaLnBrk="0" hangingPunct="0">
              <a:buFontTx/>
              <a:buChar char="•"/>
            </a:pPr>
            <a:r>
              <a:rPr lang="ru-RU" sz="2000" b="1">
                <a:cs typeface="Times New Roman" pitchFamily="18" charset="0"/>
              </a:rPr>
              <a:t>более 200 лет</a:t>
            </a:r>
            <a:r>
              <a:rPr lang="ru-RU" sz="2000">
                <a:cs typeface="Times New Roman" pitchFamily="18" charset="0"/>
              </a:rPr>
              <a:t> – идет процесс разложения полиэтиленовых пакетов.</a:t>
            </a:r>
            <a:endParaRPr lang="ru-RU" sz="2000">
              <a:cs typeface="Arial" charset="0"/>
            </a:endParaRPr>
          </a:p>
          <a:p>
            <a:pPr indent="342900" eaLnBrk="0" hangingPunct="0">
              <a:buFontTx/>
              <a:buChar char="•"/>
            </a:pPr>
            <a:r>
              <a:rPr lang="ru-RU" sz="2000" b="1">
                <a:cs typeface="Times New Roman" pitchFamily="18" charset="0"/>
              </a:rPr>
              <a:t>через 1000 лет</a:t>
            </a:r>
            <a:r>
              <a:rPr lang="ru-RU" sz="2000">
                <a:cs typeface="Times New Roman" pitchFamily="18" charset="0"/>
              </a:rPr>
              <a:t> – разлагается стекло.</a:t>
            </a:r>
          </a:p>
          <a:p>
            <a:pPr indent="342900" eaLnBrk="0" hangingPunct="0">
              <a:buFontTx/>
              <a:buChar char="•"/>
            </a:pPr>
            <a:endParaRPr lang="ru-RU" sz="140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4005263"/>
            <a:ext cx="2520950" cy="20304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42900" eaLnBrk="0" hangingPunct="0"/>
            <a:r>
              <a:rPr lang="ru-RU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Прежде чем бросить в лесу бутылку, бумагу или полиэтиленовый пакет, подумайте какой вред, вы наносите природе.</a:t>
            </a:r>
          </a:p>
        </p:txBody>
      </p:sp>
      <p:pic>
        <p:nvPicPr>
          <p:cNvPr id="43011" name="Рисунок 3" descr="Рисунок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924175"/>
            <a:ext cx="5691188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5" descr="Рисунок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8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032" y="2652936"/>
            <a:ext cx="4038600" cy="4205064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Дерево, трава и птица,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 всегда умеют защититься.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Если будут уничтожены они,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 планете мы останемся одни.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ru-RU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В. Берестов.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Правила поведения в природе</a:t>
            </a:r>
          </a:p>
        </p:txBody>
      </p:sp>
      <p:sp>
        <p:nvSpPr>
          <p:cNvPr id="46082" name="Прямоугольник 2"/>
          <p:cNvSpPr>
            <a:spLocks noChangeArrowheads="1"/>
          </p:cNvSpPr>
          <p:nvPr/>
        </p:nvSpPr>
        <p:spPr bwMode="auto">
          <a:xfrm>
            <a:off x="395288" y="2205038"/>
            <a:ext cx="813752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Во время походов и загородных прогулок нельзя причинять вред природе!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• Если ты развёл костёр, то, уходя, не забудь потушить огонь, чтобы не разгорелся лесной пожар. Костёр обязательно нужно залить водой или засыпать песком.</a:t>
            </a:r>
          </a:p>
          <a:p>
            <a:r>
              <a:rPr lang="ru-RU">
                <a:latin typeface="Calibri" pitchFamily="34" charset="0"/>
              </a:rPr>
              <a:t>• Не ломай деревья, не разоряй птичьих гнёзд — не нарушай красоту и гармонию природы.</a:t>
            </a:r>
          </a:p>
          <a:p>
            <a:r>
              <a:rPr lang="ru-RU">
                <a:latin typeface="Calibri" pitchFamily="34" charset="0"/>
              </a:rPr>
              <a:t>• Не оставляй после себя мусор! На полянке, которая завалена бумажными обёртками, целлофановыми пакетами, пластиковыми коробками и бутылками, уже никому не захочется остановиться. Мусор, который нельзя сжечь (стеклянные бутылки, железные консервные банки), необходимо забрать с собой, чтобы выбросить в предназначенном для этого месте.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Рефлексия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/>
            <a:endParaRPr lang="ru-RU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2915817" y="1270501"/>
            <a:ext cx="50405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>
              <a:tabLst>
                <a:tab pos="457200" algn="l"/>
              </a:tabLst>
            </a:pPr>
            <a:endParaRPr lang="ru-RU" sz="1200" dirty="0">
              <a:cs typeface="Times New Roman" pitchFamily="18" charset="0"/>
            </a:endParaRPr>
          </a:p>
          <a:p>
            <a:pPr indent="342900">
              <a:tabLst>
                <a:tab pos="457200" algn="l"/>
              </a:tabLst>
            </a:pPr>
            <a:endParaRPr lang="ru-RU" sz="1200" dirty="0">
              <a:cs typeface="Times New Roman" pitchFamily="18" charset="0"/>
            </a:endParaRPr>
          </a:p>
          <a:p>
            <a:pPr indent="342900">
              <a:tabLst>
                <a:tab pos="457200" algn="l"/>
              </a:tabLst>
            </a:pPr>
            <a:endParaRPr lang="ru-RU" sz="1200" dirty="0">
              <a:cs typeface="Times New Roman" pitchFamily="18" charset="0"/>
            </a:endParaRPr>
          </a:p>
          <a:p>
            <a:pPr indent="342900">
              <a:tabLst>
                <a:tab pos="457200" algn="l"/>
              </a:tabLst>
            </a:pPr>
            <a:endParaRPr lang="ru-RU" sz="1200" dirty="0">
              <a:cs typeface="Times New Roman" pitchFamily="18" charset="0"/>
            </a:endParaRPr>
          </a:p>
          <a:p>
            <a:pPr indent="342900">
              <a:tabLst>
                <a:tab pos="457200" algn="l"/>
              </a:tabLst>
            </a:pPr>
            <a:endParaRPr lang="ru-RU" sz="1200" dirty="0">
              <a:cs typeface="Times New Roman" pitchFamily="18" charset="0"/>
            </a:endParaRPr>
          </a:p>
          <a:p>
            <a:pPr indent="342900">
              <a:tabLst>
                <a:tab pos="457200" algn="l"/>
              </a:tabLst>
            </a:pPr>
            <a:endParaRPr lang="ru-RU" dirty="0"/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1403350" y="4060398"/>
            <a:ext cx="59503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>
              <a:tabLst>
                <a:tab pos="457200" algn="l"/>
              </a:tabLst>
            </a:pPr>
            <a:endParaRPr lang="ru-RU" sz="1200" dirty="0">
              <a:cs typeface="Times New Roman" pitchFamily="18" charset="0"/>
            </a:endParaRPr>
          </a:p>
          <a:p>
            <a:pPr indent="342900">
              <a:tabLst>
                <a:tab pos="457200" algn="l"/>
              </a:tabLst>
            </a:pPr>
            <a:endParaRPr lang="ru-RU" sz="1200" dirty="0">
              <a:cs typeface="Times New Roman" pitchFamily="18" charset="0"/>
            </a:endParaRPr>
          </a:p>
          <a:p>
            <a:pPr indent="342900">
              <a:tabLst>
                <a:tab pos="457200" algn="l"/>
              </a:tabLst>
            </a:pPr>
            <a:endParaRPr lang="ru-RU" sz="1200" dirty="0">
              <a:cs typeface="Times New Roman" pitchFamily="18" charset="0"/>
            </a:endParaRPr>
          </a:p>
          <a:p>
            <a:pPr indent="342900">
              <a:tabLst>
                <a:tab pos="457200" algn="l"/>
              </a:tabLst>
            </a:pPr>
            <a:endParaRPr lang="ru-RU" dirty="0">
              <a:cs typeface="Times New Roman" pitchFamily="18" charset="0"/>
            </a:endParaRPr>
          </a:p>
          <a:p>
            <a:pPr indent="342900">
              <a:tabLst>
                <a:tab pos="457200" algn="l"/>
              </a:tabLst>
            </a:pPr>
            <a:r>
              <a:rPr lang="ru-RU" dirty="0" smtClean="0">
                <a:cs typeface="Times New Roman" pitchFamily="18" charset="0"/>
              </a:rPr>
              <a:t> </a:t>
            </a:r>
            <a:endParaRPr lang="ru-RU" dirty="0">
              <a:cs typeface="Times New Roman" pitchFamily="18" charset="0"/>
            </a:endParaRPr>
          </a:p>
          <a:p>
            <a:pPr indent="342900" eaLnBrk="0" hangingPunct="0">
              <a:tabLst>
                <a:tab pos="457200" algn="l"/>
              </a:tabLst>
            </a:pPr>
            <a:endParaRPr lang="ru-RU" sz="2800" dirty="0"/>
          </a:p>
        </p:txBody>
      </p:sp>
      <p:pic>
        <p:nvPicPr>
          <p:cNvPr id="2050" name="Picture 2" descr="http://cs10108.userapi.com/u12136595/118030576/x_58f71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1872208" cy="177235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15816" y="177281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на уроке мне было все понятно и интересно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3717032"/>
            <a:ext cx="4122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у меня возникли некоторые вопросы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5301208"/>
            <a:ext cx="25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900" eaLnBrk="0" hangingPunct="0">
              <a:tabLst>
                <a:tab pos="457200" algn="l"/>
              </a:tabLst>
            </a:pPr>
            <a:r>
              <a:rPr lang="ru-RU" dirty="0" smtClean="0">
                <a:cs typeface="Times New Roman" pitchFamily="18" charset="0"/>
              </a:rPr>
              <a:t>я многое не понял.</a:t>
            </a:r>
            <a:endParaRPr lang="ru-RU" sz="1100" dirty="0"/>
          </a:p>
        </p:txBody>
      </p:sp>
      <p:pic>
        <p:nvPicPr>
          <p:cNvPr id="2052" name="Picture 4" descr="http://cdn30.printdirect.ru/cache/product/77/81/1916915/tov/all/150z150_front_568_0_0_0_a9cf80a26617baaa74ec7b72ad3d1fb1.jpg"/>
          <p:cNvPicPr>
            <a:picLocks noChangeAspect="1" noChangeArrowheads="1"/>
          </p:cNvPicPr>
          <p:nvPr/>
        </p:nvPicPr>
        <p:blipFill>
          <a:blip r:embed="rId3" cstate="print"/>
          <a:srcRect l="32490" t="33346" r="11252" b="12646"/>
          <a:stretch>
            <a:fillRect/>
          </a:stretch>
        </p:blipFill>
        <p:spPr bwMode="auto">
          <a:xfrm>
            <a:off x="971600" y="4725144"/>
            <a:ext cx="1800200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rospres.com/upload/iblock/dc9/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0"/>
            <a:ext cx="8988425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771775" y="2781300"/>
            <a:ext cx="5040313" cy="3538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 </a:t>
            </a:r>
            <a:r>
              <a:rPr lang="ru-RU" sz="3200" dirty="0">
                <a:latin typeface="+mn-lt"/>
              </a:rPr>
              <a:t>“Рыбе – вода, птице – воздух, зверю – лес, степи, горы. А человеку нужна Родина. И охранять природу – значит охранять Родину”.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М.М. Пришвин.</a:t>
            </a:r>
          </a:p>
        </p:txBody>
      </p:sp>
      <p:pic>
        <p:nvPicPr>
          <p:cNvPr id="16387" name="Picture 2" descr="Михаил Пришвин писат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43815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1"/>
          <p:cNvSpPr>
            <a:spLocks noChangeArrowheads="1"/>
          </p:cNvSpPr>
          <p:nvPr/>
        </p:nvSpPr>
        <p:spPr bwMode="auto">
          <a:xfrm>
            <a:off x="2915817" y="908720"/>
            <a:ext cx="590465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         Спасибо </a:t>
            </a:r>
            <a:r>
              <a:rPr lang="ru-RU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за </a:t>
            </a:r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сотрудничество !</a:t>
            </a:r>
            <a:endParaRPr lang="ru-RU" sz="2800" i="1" dirty="0">
              <a:latin typeface="Calibri" pitchFamily="34" charset="0"/>
            </a:endParaRPr>
          </a:p>
          <a:p>
            <a:pPr algn="ctr"/>
            <a:endParaRPr lang="ru-RU" b="1" dirty="0">
              <a:latin typeface="Calibri" pitchFamily="34" charset="0"/>
            </a:endParaRPr>
          </a:p>
          <a:p>
            <a:pPr algn="ctr"/>
            <a:endParaRPr lang="ru-RU" b="1" dirty="0">
              <a:latin typeface="Calibri" pitchFamily="34" charset="0"/>
            </a:endParaRPr>
          </a:p>
          <a:p>
            <a:pPr algn="ctr"/>
            <a:endParaRPr lang="ru-RU" b="1" dirty="0">
              <a:latin typeface="Calibri" pitchFamily="34" charset="0"/>
            </a:endParaRPr>
          </a:p>
          <a:p>
            <a:pPr algn="ctr"/>
            <a:endParaRPr lang="ru-RU" b="1" dirty="0">
              <a:latin typeface="Calibri" pitchFamily="34" charset="0"/>
            </a:endParaRPr>
          </a:p>
          <a:p>
            <a:pPr algn="ctr"/>
            <a:endParaRPr lang="ru-RU" b="1" dirty="0">
              <a:latin typeface="Calibri" pitchFamily="34" charset="0"/>
            </a:endParaRPr>
          </a:p>
          <a:p>
            <a:pPr algn="ctr"/>
            <a:r>
              <a:rPr lang="ru-RU" b="1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3" name="Picture 2" descr="http://www.paulabliss.com/ma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814964"/>
            <a:ext cx="3024336" cy="2043036"/>
          </a:xfrm>
          <a:prstGeom prst="rect">
            <a:avLst/>
          </a:prstGeom>
          <a:noFill/>
        </p:spPr>
      </p:pic>
      <p:pic>
        <p:nvPicPr>
          <p:cNvPr id="4" name="Picture 2" descr="http://dc07.arabsh.com/i/01379/6l9n3zfraqe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88640"/>
            <a:ext cx="2520280" cy="34882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5373216"/>
            <a:ext cx="2782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Урок закончен</a:t>
            </a:r>
            <a:endParaRPr lang="ru-RU" sz="3200" dirty="0"/>
          </a:p>
        </p:txBody>
      </p:sp>
      <p:pic>
        <p:nvPicPr>
          <p:cNvPr id="6" name="Рисунок 5" descr="СТЕР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987824" y="2492896"/>
            <a:ext cx="3500437" cy="252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i.bigmir.net/papers/9/0/nature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6850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Математическая разминка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392415"/>
            <a:ext cx="28084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3529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AutoNum type="arabicPeriod"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20кг макулатуры сохраняют одно дерево. Сколько деревьев сохраняет 100кг макулатуры?</a:t>
            </a:r>
          </a:p>
          <a:p>
            <a:pPr lvl="0" eaLnBrk="0" hangingPunct="0">
              <a:buFontTx/>
              <a:buAutoNum type="arabicPeriod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AutoNum type="arabicPeriod"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Брошенная на землю кожура от банана в нашем климате разлагается около 2 лет. Брошенный окурок сигареты разлагается на два года дольше. Пластиковый пакет разлагается на восемь лет дольше, чем окурок. Сколько лет потребуется для того чтобы разложился пакет? </a:t>
            </a:r>
          </a:p>
          <a:p>
            <a:pPr lvl="0" eaLnBrk="0" hangingPunct="0">
              <a:buFontTx/>
              <a:buAutoNum type="arabicPeriod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AutoNum type="arabicPeriod"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Через заводские очистительные сооружения в сутки проходит 3000л воды. За сколько дней очистится 27000л воды? </a:t>
            </a:r>
          </a:p>
          <a:p>
            <a:pPr lvl="0" eaLnBrk="0" hangingPunct="0">
              <a:buFontTx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AutoNum type="arabicPeriod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AutoNum type="arabicPeriod"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Сколько погибло бы цветущих растений, если бы каждый ученик вашего класса сорвал по 5 штук? А если не по пять, а по 10 штук? Какой вывод из этого можно сделать?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cs11473.userapi.com/u36419102/-14/x_4f5046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8408987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val 19"/>
          <p:cNvSpPr>
            <a:spLocks noChangeArrowheads="1"/>
          </p:cNvSpPr>
          <p:nvPr/>
        </p:nvSpPr>
        <p:spPr bwMode="auto">
          <a:xfrm>
            <a:off x="3276600" y="2708275"/>
            <a:ext cx="2171700" cy="685800"/>
          </a:xfrm>
          <a:prstGeom prst="ellipse">
            <a:avLst/>
          </a:prstGeom>
          <a:solidFill>
            <a:srgbClr val="31849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200" b="1">
                <a:cs typeface="Times New Roman" pitchFamily="18" charset="0"/>
              </a:rPr>
              <a:t>Вода</a:t>
            </a:r>
            <a:endParaRPr lang="ru-RU"/>
          </a:p>
        </p:txBody>
      </p:sp>
      <p:sp>
        <p:nvSpPr>
          <p:cNvPr id="26626" name="Oval 18"/>
          <p:cNvSpPr>
            <a:spLocks noChangeArrowheads="1"/>
          </p:cNvSpPr>
          <p:nvPr/>
        </p:nvSpPr>
        <p:spPr bwMode="auto">
          <a:xfrm rot="-832914">
            <a:off x="1106488" y="2163763"/>
            <a:ext cx="1255712" cy="571500"/>
          </a:xfrm>
          <a:prstGeom prst="ellipse">
            <a:avLst/>
          </a:prstGeom>
          <a:solidFill>
            <a:srgbClr val="548D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cs typeface="Times New Roman" pitchFamily="18" charset="0"/>
              </a:rPr>
              <a:t>туризм</a:t>
            </a:r>
            <a:endParaRPr lang="ru-RU"/>
          </a:p>
        </p:txBody>
      </p:sp>
      <p:sp>
        <p:nvSpPr>
          <p:cNvPr id="26627" name="Oval 17"/>
          <p:cNvSpPr>
            <a:spLocks noChangeArrowheads="1"/>
          </p:cNvSpPr>
          <p:nvPr/>
        </p:nvSpPr>
        <p:spPr bwMode="auto">
          <a:xfrm rot="-497514">
            <a:off x="2374900" y="1636713"/>
            <a:ext cx="1143000" cy="571500"/>
          </a:xfrm>
          <a:prstGeom prst="ellipse">
            <a:avLst/>
          </a:prstGeom>
          <a:solidFill>
            <a:srgbClr val="548D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cs typeface="Times New Roman" pitchFamily="18" charset="0"/>
              </a:rPr>
              <a:t>С/Х</a:t>
            </a:r>
            <a:endParaRPr lang="ru-RU"/>
          </a:p>
        </p:txBody>
      </p:sp>
      <p:sp>
        <p:nvSpPr>
          <p:cNvPr id="26628" name="Oval 16"/>
          <p:cNvSpPr>
            <a:spLocks noChangeArrowheads="1"/>
          </p:cNvSpPr>
          <p:nvPr/>
        </p:nvSpPr>
        <p:spPr bwMode="auto">
          <a:xfrm>
            <a:off x="3635375" y="1484313"/>
            <a:ext cx="1330325" cy="655637"/>
          </a:xfrm>
          <a:prstGeom prst="ellipse">
            <a:avLst/>
          </a:prstGeom>
          <a:solidFill>
            <a:srgbClr val="548D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>
                <a:cs typeface="Times New Roman" pitchFamily="18" charset="0"/>
              </a:rPr>
              <a:t>Промышленные  нужды</a:t>
            </a:r>
            <a:endParaRPr lang="ru-RU"/>
          </a:p>
        </p:txBody>
      </p:sp>
      <p:sp>
        <p:nvSpPr>
          <p:cNvPr id="26629" name="Oval 15"/>
          <p:cNvSpPr>
            <a:spLocks noChangeArrowheads="1"/>
          </p:cNvSpPr>
          <p:nvPr/>
        </p:nvSpPr>
        <p:spPr bwMode="auto">
          <a:xfrm rot="864402">
            <a:off x="5056188" y="1697038"/>
            <a:ext cx="1206500" cy="571500"/>
          </a:xfrm>
          <a:prstGeom prst="ellipse">
            <a:avLst/>
          </a:prstGeom>
          <a:solidFill>
            <a:srgbClr val="548D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cs typeface="Times New Roman" pitchFamily="18" charset="0"/>
              </a:rPr>
              <a:t>Бытовые нужды</a:t>
            </a:r>
            <a:endParaRPr lang="ru-RU"/>
          </a:p>
        </p:txBody>
      </p:sp>
      <p:sp>
        <p:nvSpPr>
          <p:cNvPr id="26630" name="Oval 14"/>
          <p:cNvSpPr>
            <a:spLocks noChangeArrowheads="1"/>
          </p:cNvSpPr>
          <p:nvPr/>
        </p:nvSpPr>
        <p:spPr bwMode="auto">
          <a:xfrm rot="999759">
            <a:off x="6243638" y="2179638"/>
            <a:ext cx="1352550" cy="571500"/>
          </a:xfrm>
          <a:prstGeom prst="ellipse">
            <a:avLst/>
          </a:prstGeom>
          <a:solidFill>
            <a:srgbClr val="548D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cs typeface="Times New Roman" pitchFamily="18" charset="0"/>
              </a:rPr>
              <a:t>Судоходство</a:t>
            </a:r>
            <a:endParaRPr lang="ru-RU"/>
          </a:p>
        </p:txBody>
      </p:sp>
      <p:sp>
        <p:nvSpPr>
          <p:cNvPr id="26631" name="AutoShape 13"/>
          <p:cNvSpPr>
            <a:spLocks noChangeArrowheads="1"/>
          </p:cNvSpPr>
          <p:nvPr/>
        </p:nvSpPr>
        <p:spPr bwMode="auto">
          <a:xfrm rot="1497171">
            <a:off x="1219200" y="3648075"/>
            <a:ext cx="1371600" cy="685800"/>
          </a:xfrm>
          <a:prstGeom prst="roundRect">
            <a:avLst>
              <a:gd name="adj" fmla="val 16523"/>
            </a:avLst>
          </a:prstGeom>
          <a:solidFill>
            <a:srgbClr val="D6E3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200">
                <a:cs typeface="Times New Roman" pitchFamily="18" charset="0"/>
              </a:rPr>
              <a:t>Экономия</a:t>
            </a:r>
            <a:endParaRPr lang="ru-RU"/>
          </a:p>
        </p:txBody>
      </p:sp>
      <p:sp>
        <p:nvSpPr>
          <p:cNvPr id="26632" name="AutoShape 12"/>
          <p:cNvSpPr>
            <a:spLocks noChangeArrowheads="1"/>
          </p:cNvSpPr>
          <p:nvPr/>
        </p:nvSpPr>
        <p:spPr bwMode="auto">
          <a:xfrm>
            <a:off x="2819400" y="3938588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cs typeface="Times New Roman" pitchFamily="18" charset="0"/>
              </a:rPr>
              <a:t>Очистные сооружения</a:t>
            </a:r>
            <a:endParaRPr lang="ru-RU"/>
          </a:p>
        </p:txBody>
      </p:sp>
      <p:sp>
        <p:nvSpPr>
          <p:cNvPr id="26633" name="AutoShape 11"/>
          <p:cNvSpPr>
            <a:spLocks noChangeArrowheads="1"/>
          </p:cNvSpPr>
          <p:nvPr/>
        </p:nvSpPr>
        <p:spPr bwMode="auto">
          <a:xfrm>
            <a:off x="4419600" y="3938588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/>
              <a:t>Собдюдение правил поведения в природе</a:t>
            </a: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 rot="-1260882">
            <a:off x="6019800" y="3648075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2D69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cs typeface="Times New Roman" pitchFamily="18" charset="0"/>
              </a:rPr>
              <a:t>Правовая охрана вод</a:t>
            </a:r>
            <a:endParaRPr lang="ru-RU"/>
          </a:p>
        </p:txBody>
      </p:sp>
      <p:cxnSp>
        <p:nvCxnSpPr>
          <p:cNvPr id="26635" name="AutoShape 9"/>
          <p:cNvCxnSpPr>
            <a:cxnSpLocks noChangeShapeType="1"/>
          </p:cNvCxnSpPr>
          <p:nvPr/>
        </p:nvCxnSpPr>
        <p:spPr bwMode="auto">
          <a:xfrm flipV="1">
            <a:off x="5105400" y="2259013"/>
            <a:ext cx="34290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36" name="AutoShape 8"/>
          <p:cNvCxnSpPr>
            <a:cxnSpLocks noChangeShapeType="1"/>
          </p:cNvCxnSpPr>
          <p:nvPr/>
        </p:nvCxnSpPr>
        <p:spPr bwMode="auto">
          <a:xfrm flipV="1">
            <a:off x="5600700" y="2597150"/>
            <a:ext cx="76200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37" name="AutoShape 7"/>
          <p:cNvCxnSpPr>
            <a:cxnSpLocks noChangeShapeType="1"/>
          </p:cNvCxnSpPr>
          <p:nvPr/>
        </p:nvCxnSpPr>
        <p:spPr bwMode="auto">
          <a:xfrm flipV="1">
            <a:off x="4305300" y="2259013"/>
            <a:ext cx="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38" name="AutoShape 6"/>
          <p:cNvCxnSpPr>
            <a:cxnSpLocks noChangeShapeType="1"/>
          </p:cNvCxnSpPr>
          <p:nvPr/>
        </p:nvCxnSpPr>
        <p:spPr bwMode="auto">
          <a:xfrm flipH="1" flipV="1">
            <a:off x="2247900" y="2706688"/>
            <a:ext cx="9144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39" name="AutoShape 5"/>
          <p:cNvCxnSpPr>
            <a:cxnSpLocks noChangeShapeType="1"/>
          </p:cNvCxnSpPr>
          <p:nvPr/>
        </p:nvCxnSpPr>
        <p:spPr bwMode="auto">
          <a:xfrm flipH="1" flipV="1">
            <a:off x="3162300" y="2373313"/>
            <a:ext cx="34290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40" name="AutoShape 4"/>
          <p:cNvCxnSpPr>
            <a:cxnSpLocks noChangeShapeType="1"/>
          </p:cNvCxnSpPr>
          <p:nvPr/>
        </p:nvCxnSpPr>
        <p:spPr bwMode="auto">
          <a:xfrm flipH="1">
            <a:off x="2019300" y="3379788"/>
            <a:ext cx="20574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41" name="AutoShape 3"/>
          <p:cNvCxnSpPr>
            <a:cxnSpLocks noChangeShapeType="1"/>
          </p:cNvCxnSpPr>
          <p:nvPr/>
        </p:nvCxnSpPr>
        <p:spPr bwMode="auto">
          <a:xfrm>
            <a:off x="4762500" y="3379788"/>
            <a:ext cx="18288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42" name="AutoShape 2"/>
          <p:cNvCxnSpPr>
            <a:cxnSpLocks noChangeShapeType="1"/>
          </p:cNvCxnSpPr>
          <p:nvPr/>
        </p:nvCxnSpPr>
        <p:spPr bwMode="auto">
          <a:xfrm flipH="1">
            <a:off x="3733800" y="3379788"/>
            <a:ext cx="68580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43" name="AutoShape 1"/>
          <p:cNvCxnSpPr>
            <a:cxnSpLocks noChangeShapeType="1"/>
          </p:cNvCxnSpPr>
          <p:nvPr/>
        </p:nvCxnSpPr>
        <p:spPr bwMode="auto">
          <a:xfrm>
            <a:off x="4419600" y="3379788"/>
            <a:ext cx="57150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96838"/>
            <a:ext cx="6842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 b="1" i="1">
              <a:cs typeface="Times New Roman" pitchFamily="18" charset="0"/>
            </a:endParaRPr>
          </a:p>
          <a:p>
            <a:endParaRPr lang="ru-RU" sz="1400" b="1" i="1"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26645" name="Rectangle 31"/>
          <p:cNvSpPr>
            <a:spLocks noChangeArrowheads="1"/>
          </p:cNvSpPr>
          <p:nvPr/>
        </p:nvSpPr>
        <p:spPr bwMode="auto">
          <a:xfrm>
            <a:off x="114300" y="203200"/>
            <a:ext cx="1841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900"/>
          </a:p>
          <a:p>
            <a:pPr eaLnBrk="0" hangingPunct="0"/>
            <a:endParaRPr lang="ru-RU"/>
          </a:p>
        </p:txBody>
      </p:sp>
      <p:sp>
        <p:nvSpPr>
          <p:cNvPr id="26646" name="Прямоугольник 22"/>
          <p:cNvSpPr>
            <a:spLocks noChangeArrowheads="1"/>
          </p:cNvSpPr>
          <p:nvPr/>
        </p:nvSpPr>
        <p:spPr bwMode="auto">
          <a:xfrm>
            <a:off x="3132138" y="620713"/>
            <a:ext cx="2035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cs typeface="Times New Roman" pitchFamily="18" charset="0"/>
              </a:rPr>
              <a:t> Использование</a:t>
            </a:r>
            <a:endParaRPr lang="ru-RU">
              <a:latin typeface="Calibri" pitchFamily="34" charset="0"/>
            </a:endParaRPr>
          </a:p>
        </p:txBody>
      </p:sp>
      <p:sp>
        <p:nvSpPr>
          <p:cNvPr id="26647" name="Прямоугольник 23"/>
          <p:cNvSpPr>
            <a:spLocks noChangeArrowheads="1"/>
          </p:cNvSpPr>
          <p:nvPr/>
        </p:nvSpPr>
        <p:spPr bwMode="auto">
          <a:xfrm>
            <a:off x="4067175" y="5229225"/>
            <a:ext cx="103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tabLst>
                <a:tab pos="3281363" algn="ctr"/>
              </a:tabLst>
            </a:pPr>
            <a:r>
              <a:rPr lang="ru-RU" b="1">
                <a:cs typeface="Times New Roman" pitchFamily="18" charset="0"/>
              </a:rPr>
              <a:t>Охрана</a:t>
            </a:r>
            <a:endParaRPr lang="ru-RU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5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8038" y="333375"/>
            <a:ext cx="5543550" cy="5475288"/>
          </a:xfrm>
        </p:spPr>
      </p:pic>
      <p:sp>
        <p:nvSpPr>
          <p:cNvPr id="13315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9BCBC7-6A9B-462E-8824-1517CFD56584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501008"/>
            <a:ext cx="6264696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0541" cmpd="sng">
                <a:solidFill>
                  <a:srgbClr val="660066"/>
                </a:solidFill>
                <a:prstDash val="solid"/>
              </a:ln>
              <a:solidFill>
                <a:srgbClr val="00009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rgbClr val="0000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rgbClr val="0000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Завод выбрасывает отходы в реку. За одну минуту в реку поступает 100л загрязненной воды. Сколько загрязненной воды поступает в реку за час, за сутки?</a:t>
            </a:r>
          </a:p>
        </p:txBody>
      </p:sp>
      <p:sp>
        <p:nvSpPr>
          <p:cNvPr id="27652" name="Прямоугольник 6"/>
          <p:cNvSpPr>
            <a:spLocks noChangeArrowheads="1"/>
          </p:cNvSpPr>
          <p:nvPr/>
        </p:nvSpPr>
        <p:spPr bwMode="auto">
          <a:xfrm>
            <a:off x="611188" y="47625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 u="sng">
                <a:latin typeface="Calibri" pitchFamily="34" charset="0"/>
              </a:rPr>
              <a:t>Задача 1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Рисунок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8" y="0"/>
            <a:ext cx="6943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3933056"/>
            <a:ext cx="7344816" cy="2764904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60∙100=6000л=6куб.м за час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1 литр = 1000 куб.м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100∙24∙60=144000л=144куб.м за сутки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загрязненной воды поступает в реку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2447925" cy="77787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Решение: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val 17"/>
          <p:cNvSpPr>
            <a:spLocks noChangeArrowheads="1"/>
          </p:cNvSpPr>
          <p:nvPr/>
        </p:nvSpPr>
        <p:spPr bwMode="auto">
          <a:xfrm>
            <a:off x="3286125" y="2928938"/>
            <a:ext cx="2171700" cy="847725"/>
          </a:xfrm>
          <a:prstGeom prst="ellipse">
            <a:avLst/>
          </a:prstGeom>
          <a:solidFill>
            <a:srgbClr val="95B3D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200">
                <a:cs typeface="Times New Roman" pitchFamily="18" charset="0"/>
              </a:rPr>
              <a:t>Воздух</a:t>
            </a:r>
            <a:endParaRPr lang="ru-RU"/>
          </a:p>
        </p:txBody>
      </p:sp>
      <p:sp>
        <p:nvSpPr>
          <p:cNvPr id="31746" name="Oval 16"/>
          <p:cNvSpPr>
            <a:spLocks noChangeArrowheads="1"/>
          </p:cNvSpPr>
          <p:nvPr/>
        </p:nvSpPr>
        <p:spPr bwMode="auto">
          <a:xfrm rot="-2056726">
            <a:off x="2339975" y="2060575"/>
            <a:ext cx="1254125" cy="655638"/>
          </a:xfrm>
          <a:prstGeom prst="ellipse">
            <a:avLst/>
          </a:prstGeom>
          <a:solidFill>
            <a:srgbClr val="DBE5F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/>
              <a:t>Воздушный транспорт</a:t>
            </a:r>
          </a:p>
        </p:txBody>
      </p:sp>
      <p:sp>
        <p:nvSpPr>
          <p:cNvPr id="31748" name="Oval 14"/>
          <p:cNvSpPr>
            <a:spLocks noChangeArrowheads="1"/>
          </p:cNvSpPr>
          <p:nvPr/>
        </p:nvSpPr>
        <p:spPr bwMode="auto">
          <a:xfrm>
            <a:off x="3771900" y="1893888"/>
            <a:ext cx="1295400" cy="571500"/>
          </a:xfrm>
          <a:prstGeom prst="ellipse">
            <a:avLst/>
          </a:prstGeom>
          <a:solidFill>
            <a:srgbClr val="DBE5F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cs typeface="Times New Roman" pitchFamily="18" charset="0"/>
              </a:rPr>
              <a:t>Дыхание</a:t>
            </a:r>
            <a:endParaRPr lang="ru-RU"/>
          </a:p>
        </p:txBody>
      </p:sp>
      <p:sp>
        <p:nvSpPr>
          <p:cNvPr id="31749" name="Oval 13"/>
          <p:cNvSpPr>
            <a:spLocks noChangeArrowheads="1"/>
          </p:cNvSpPr>
          <p:nvPr/>
        </p:nvSpPr>
        <p:spPr bwMode="auto">
          <a:xfrm rot="939432">
            <a:off x="5292725" y="2133600"/>
            <a:ext cx="1323975" cy="723900"/>
          </a:xfrm>
          <a:prstGeom prst="ellipse">
            <a:avLst/>
          </a:prstGeom>
          <a:solidFill>
            <a:srgbClr val="DBE5F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cs typeface="Times New Roman" pitchFamily="18" charset="0"/>
              </a:rPr>
              <a:t>Промышленные нужды</a:t>
            </a:r>
            <a:endParaRPr lang="ru-RU"/>
          </a:p>
        </p:txBody>
      </p:sp>
      <p:sp>
        <p:nvSpPr>
          <p:cNvPr id="31751" name="AutoShape 11"/>
          <p:cNvSpPr>
            <a:spLocks noChangeArrowheads="1"/>
          </p:cNvSpPr>
          <p:nvPr/>
        </p:nvSpPr>
        <p:spPr bwMode="auto">
          <a:xfrm rot="1497171">
            <a:off x="1985963" y="3797300"/>
            <a:ext cx="1371600" cy="685800"/>
          </a:xfrm>
          <a:prstGeom prst="roundRect">
            <a:avLst>
              <a:gd name="adj" fmla="val 16523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600" b="1">
                <a:cs typeface="Times New Roman" pitchFamily="18" charset="0"/>
              </a:rPr>
              <a:t>Озеленение</a:t>
            </a:r>
            <a:endParaRPr lang="ru-RU" sz="2400" b="1"/>
          </a:p>
        </p:txBody>
      </p:sp>
      <p:sp>
        <p:nvSpPr>
          <p:cNvPr id="31752" name="AutoShape 10"/>
          <p:cNvSpPr>
            <a:spLocks noChangeArrowheads="1"/>
          </p:cNvSpPr>
          <p:nvPr/>
        </p:nvSpPr>
        <p:spPr bwMode="auto">
          <a:xfrm>
            <a:off x="3700463" y="4133850"/>
            <a:ext cx="1371600" cy="868363"/>
          </a:xfrm>
          <a:prstGeom prst="roundRect">
            <a:avLst>
              <a:gd name="adj" fmla="val 16523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400"/>
              <a:t>Уменьшение токсичности выбросов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 rot="-1831989">
            <a:off x="5402263" y="3689350"/>
            <a:ext cx="1535112" cy="685800"/>
          </a:xfrm>
          <a:prstGeom prst="roundRect">
            <a:avLst>
              <a:gd name="adj" fmla="val 16523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200">
                <a:cs typeface="Times New Roman" pitchFamily="18" charset="0"/>
              </a:rPr>
              <a:t>          </a:t>
            </a:r>
            <a:r>
              <a:rPr lang="ru-RU" sz="1400" b="1">
                <a:cs typeface="Times New Roman" pitchFamily="18" charset="0"/>
              </a:rPr>
              <a:t>Законы природоохраны</a:t>
            </a:r>
            <a:endParaRPr lang="ru-RU" sz="2000" b="1"/>
          </a:p>
        </p:txBody>
      </p:sp>
      <p:cxnSp>
        <p:nvCxnSpPr>
          <p:cNvPr id="31754" name="AutoShape 8"/>
          <p:cNvCxnSpPr>
            <a:cxnSpLocks noChangeShapeType="1"/>
          </p:cNvCxnSpPr>
          <p:nvPr/>
        </p:nvCxnSpPr>
        <p:spPr bwMode="auto">
          <a:xfrm flipV="1">
            <a:off x="4386263" y="2566988"/>
            <a:ext cx="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1755" name="AutoShape 7"/>
          <p:cNvCxnSpPr>
            <a:cxnSpLocks noChangeShapeType="1"/>
          </p:cNvCxnSpPr>
          <p:nvPr/>
        </p:nvCxnSpPr>
        <p:spPr bwMode="auto">
          <a:xfrm flipV="1">
            <a:off x="5300663" y="2681288"/>
            <a:ext cx="22860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1757" name="AutoShape 5"/>
          <p:cNvCxnSpPr>
            <a:cxnSpLocks noChangeShapeType="1"/>
          </p:cNvCxnSpPr>
          <p:nvPr/>
        </p:nvCxnSpPr>
        <p:spPr bwMode="auto">
          <a:xfrm flipH="1" flipV="1">
            <a:off x="3357563" y="2681288"/>
            <a:ext cx="22860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1759" name="AutoShape 3"/>
          <p:cNvCxnSpPr>
            <a:cxnSpLocks noChangeShapeType="1"/>
          </p:cNvCxnSpPr>
          <p:nvPr/>
        </p:nvCxnSpPr>
        <p:spPr bwMode="auto">
          <a:xfrm flipH="1">
            <a:off x="3014663" y="3730625"/>
            <a:ext cx="1143000" cy="66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1760" name="AutoShape 2"/>
          <p:cNvCxnSpPr>
            <a:cxnSpLocks noChangeShapeType="1"/>
          </p:cNvCxnSpPr>
          <p:nvPr/>
        </p:nvCxnSpPr>
        <p:spPr bwMode="auto">
          <a:xfrm>
            <a:off x="4843463" y="3730625"/>
            <a:ext cx="1028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1761" name="AutoShape 1"/>
          <p:cNvCxnSpPr>
            <a:cxnSpLocks noChangeShapeType="1"/>
          </p:cNvCxnSpPr>
          <p:nvPr/>
        </p:nvCxnSpPr>
        <p:spPr bwMode="auto">
          <a:xfrm>
            <a:off x="4386263" y="3730625"/>
            <a:ext cx="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1357313" y="857250"/>
            <a:ext cx="4087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cs typeface="Times New Roman" pitchFamily="18" charset="0"/>
              </a:rPr>
              <a:t>                                 Использование</a:t>
            </a:r>
            <a:endParaRPr lang="ru-RU" sz="900"/>
          </a:p>
          <a:p>
            <a:pPr eaLnBrk="0" hangingPunct="0"/>
            <a:endParaRPr lang="ru-RU"/>
          </a:p>
        </p:txBody>
      </p:sp>
      <p:sp>
        <p:nvSpPr>
          <p:cNvPr id="31763" name="Rectangle 28"/>
          <p:cNvSpPr>
            <a:spLocks noChangeArrowheads="1"/>
          </p:cNvSpPr>
          <p:nvPr/>
        </p:nvSpPr>
        <p:spPr bwMode="auto">
          <a:xfrm>
            <a:off x="3643313" y="5357813"/>
            <a:ext cx="17145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281363" algn="ctr"/>
              </a:tabLst>
            </a:pPr>
            <a:r>
              <a:rPr lang="ru-RU" sz="900"/>
              <a:t/>
            </a:r>
            <a:br>
              <a:rPr lang="ru-RU" sz="900"/>
            </a:br>
            <a:endParaRPr lang="ru-RU"/>
          </a:p>
          <a:p>
            <a:pPr eaLnBrk="0" hangingPunct="0">
              <a:tabLst>
                <a:tab pos="3281363" algn="ctr"/>
              </a:tabLst>
            </a:pPr>
            <a:r>
              <a:rPr lang="ru-RU" sz="1600" b="1">
                <a:cs typeface="Times New Roman" pitchFamily="18" charset="0"/>
              </a:rPr>
              <a:t>Охрана</a:t>
            </a:r>
            <a:endParaRPr lang="ru-RU" sz="900"/>
          </a:p>
          <a:p>
            <a:pPr eaLnBrk="0" hangingPunct="0">
              <a:tabLst>
                <a:tab pos="3281363" algn="ctr"/>
              </a:tabLst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576</Words>
  <Application>Microsoft Office PowerPoint</Application>
  <PresentationFormat>Экран (4:3)</PresentationFormat>
  <Paragraphs>120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Интегрированный урок математики и географии </vt:lpstr>
      <vt:lpstr>Презентация PowerPoint</vt:lpstr>
      <vt:lpstr>Презентация PowerPoint</vt:lpstr>
      <vt:lpstr>Математическая разминка</vt:lpstr>
      <vt:lpstr>Презентация PowerPoint</vt:lpstr>
      <vt:lpstr>Презентация PowerPoint</vt:lpstr>
      <vt:lpstr>Презентация PowerPoint</vt:lpstr>
      <vt:lpstr>Решение:</vt:lpstr>
      <vt:lpstr>Презентация PowerPoint</vt:lpstr>
      <vt:lpstr>Презентация PowerPoint</vt:lpstr>
      <vt:lpstr>Задача 2</vt:lpstr>
      <vt:lpstr>Презентация PowerPoint</vt:lpstr>
      <vt:lpstr>Презентация PowerPoint</vt:lpstr>
      <vt:lpstr>Задача 3</vt:lpstr>
      <vt:lpstr>Решение:</vt:lpstr>
      <vt:lpstr>Презентация PowerPoint</vt:lpstr>
      <vt:lpstr>Презентация PowerPoint</vt:lpstr>
      <vt:lpstr>Правила поведения в природе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</dc:creator>
  <cp:lastModifiedBy>Ира</cp:lastModifiedBy>
  <cp:revision>61</cp:revision>
  <dcterms:modified xsi:type="dcterms:W3CDTF">2015-01-12T19:47:07Z</dcterms:modified>
</cp:coreProperties>
</file>