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61" r:id="rId3"/>
    <p:sldId id="262" r:id="rId4"/>
    <p:sldId id="263" r:id="rId5"/>
    <p:sldId id="280" r:id="rId6"/>
    <p:sldId id="266" r:id="rId7"/>
    <p:sldId id="282" r:id="rId8"/>
    <p:sldId id="281" r:id="rId9"/>
    <p:sldId id="269" r:id="rId10"/>
    <p:sldId id="283" r:id="rId11"/>
    <p:sldId id="284" r:id="rId12"/>
    <p:sldId id="274" r:id="rId13"/>
    <p:sldId id="285" r:id="rId14"/>
    <p:sldId id="286" r:id="rId15"/>
    <p:sldId id="27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79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56" autoAdjust="0"/>
    <p:restoredTop sz="94066" autoAdjust="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EE5E51-CEE9-47AD-B60A-B5376E02BB89}">
      <dsp:nvSpPr>
        <dsp:cNvPr id="0" name=""/>
        <dsp:cNvSpPr/>
      </dsp:nvSpPr>
      <dsp:spPr>
        <a:xfrm>
          <a:off x="1397054" y="552"/>
          <a:ext cx="2123016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надо её умножить на 100</a:t>
          </a:r>
          <a:r>
            <a:rPr lang="ru-RU" sz="1300" kern="1200" dirty="0" smtClean="0"/>
            <a:t>.</a:t>
          </a:r>
          <a:endParaRPr lang="ru-RU" sz="1300" kern="1200" dirty="0"/>
        </a:p>
      </dsp:txBody>
      <dsp:txXfrm>
        <a:off x="1397054" y="552"/>
        <a:ext cx="2123016" cy="2154694"/>
      </dsp:txXfrm>
    </dsp:sp>
    <dsp:sp modelId="{501F6A23-4F4D-4D5E-BC27-3FD54957B160}">
      <dsp:nvSpPr>
        <dsp:cNvPr id="0" name=""/>
        <dsp:cNvSpPr/>
      </dsp:nvSpPr>
      <dsp:spPr>
        <a:xfrm>
          <a:off x="1003" y="552"/>
          <a:ext cx="1396051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Чтобы перевести десятичную дробь в проценты</a:t>
          </a:r>
          <a:endParaRPr lang="ru-RU" sz="1600" kern="1200" dirty="0"/>
        </a:p>
      </dsp:txBody>
      <dsp:txXfrm>
        <a:off x="1003" y="552"/>
        <a:ext cx="1396051" cy="2154694"/>
      </dsp:txXfrm>
    </dsp:sp>
    <dsp:sp modelId="{E366AFD3-EBB5-427C-AADA-1DDB5D8AB644}">
      <dsp:nvSpPr>
        <dsp:cNvPr id="0" name=""/>
        <dsp:cNvSpPr/>
      </dsp:nvSpPr>
      <dsp:spPr>
        <a:xfrm>
          <a:off x="1408429" y="2370716"/>
          <a:ext cx="2112645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надо разделить число процентов на 100.</a:t>
          </a:r>
          <a:endParaRPr lang="ru-RU" sz="1800" kern="1200" dirty="0"/>
        </a:p>
      </dsp:txBody>
      <dsp:txXfrm>
        <a:off x="1408429" y="2370716"/>
        <a:ext cx="2112645" cy="2154694"/>
      </dsp:txXfrm>
    </dsp:sp>
    <dsp:sp modelId="{51FBBD4C-78FC-4CEF-AFB3-172A652CEF14}">
      <dsp:nvSpPr>
        <dsp:cNvPr id="0" name=""/>
        <dsp:cNvSpPr/>
      </dsp:nvSpPr>
      <dsp:spPr>
        <a:xfrm>
          <a:off x="0" y="2370716"/>
          <a:ext cx="140843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chemeClr val="accent1">
              <a:hueOff val="0"/>
              <a:satOff val="0"/>
              <a:lumOff val="0"/>
              <a:alphaOff val="0"/>
              <a:shade val="30000"/>
              <a:satMod val="150000"/>
              <a:alpha val="3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Чтобы перевести проценты в десятичную дробь</a:t>
          </a:r>
          <a:endParaRPr lang="ru-RU" sz="1600" kern="1200" dirty="0"/>
        </a:p>
      </dsp:txBody>
      <dsp:txXfrm>
        <a:off x="0" y="2370716"/>
        <a:ext cx="1408430" cy="2154694"/>
      </dsp:txXfrm>
    </dsp:sp>
  </dsp:spTree>
</dsp:drawing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EEA03-FBEE-4911-93A7-6BD1D0AC1CC5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34FAE-2DAB-46F4-8D06-0C0E6E677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34FAE-2DAB-46F4-8D06-0C0E6E67747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D050D2C-5E46-449F-9168-64A607F30311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050D2C-5E46-449F-9168-64A607F30311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D050D2C-5E46-449F-9168-64A607F30311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050D2C-5E46-449F-9168-64A607F30311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050D2C-5E46-449F-9168-64A607F30311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050D2C-5E46-449F-9168-64A607F30311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050D2C-5E46-449F-9168-64A607F30311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050D2C-5E46-449F-9168-64A607F30311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050D2C-5E46-449F-9168-64A607F30311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050D2C-5E46-449F-9168-64A607F30311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050D2C-5E46-449F-9168-64A607F30311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D050D2C-5E46-449F-9168-64A607F30311}" type="datetimeFigureOut">
              <a:rPr lang="ru-RU" smtClean="0"/>
              <a:pPr/>
              <a:t>11.03.2014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F729C9F-7505-4CE9-831A-EDB6DD94E5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comb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microsoft.com/office/2007/relationships/diagramDrawing" Target="../diagrams/drawing2.x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3824294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>
                <a:solidFill>
                  <a:schemeClr val="bg1"/>
                </a:solidFill>
              </a:rPr>
              <a:t>урок математики в 5 классе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" name="Рисунок 6" descr="sov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928670"/>
            <a:ext cx="2228850" cy="1785950"/>
          </a:xfrm>
          <a:prstGeom prst="rect">
            <a:avLst/>
          </a:prstGeo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491880" y="5085184"/>
            <a:ext cx="5114778" cy="1101248"/>
          </a:xfrm>
        </p:spPr>
        <p:txBody>
          <a:bodyPr/>
          <a:lstStyle/>
          <a:p>
            <a:r>
              <a:rPr lang="ru-RU" dirty="0" smtClean="0"/>
              <a:t>Учитель по математике </a:t>
            </a:r>
          </a:p>
          <a:p>
            <a:r>
              <a:rPr lang="ru-RU" dirty="0" smtClean="0"/>
              <a:t>Архипова Александра Афанасьевна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2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642918"/>
            <a:ext cx="7239000" cy="4846320"/>
          </a:xfrm>
        </p:spPr>
        <p:txBody>
          <a:bodyPr>
            <a:normAutofit/>
          </a:bodyPr>
          <a:lstStyle/>
          <a:p>
            <a:pPr marL="514350" indent="-514350" algn="ctr">
              <a:buNone/>
            </a:pPr>
            <a:endParaRPr lang="ru-RU" dirty="0" smtClean="0"/>
          </a:p>
          <a:p>
            <a:pPr marL="514350" indent="-514350" algn="ctr">
              <a:buNone/>
            </a:pPr>
            <a:r>
              <a:rPr lang="ru-RU" sz="4000" dirty="0" smtClean="0"/>
              <a:t>Ответы первого задания</a:t>
            </a:r>
          </a:p>
          <a:p>
            <a:pPr marL="514350" indent="-514350" algn="ctr">
              <a:buNone/>
            </a:pPr>
            <a:r>
              <a:rPr lang="ru-RU" sz="7200" dirty="0" smtClean="0"/>
              <a:t>1) 50%</a:t>
            </a:r>
          </a:p>
          <a:p>
            <a:pPr marL="514350" indent="-514350" algn="ctr">
              <a:buNone/>
            </a:pPr>
            <a:r>
              <a:rPr lang="ru-RU" sz="7200" dirty="0" smtClean="0"/>
              <a:t>2) 20%</a:t>
            </a:r>
          </a:p>
          <a:p>
            <a:pPr marL="514350" indent="-514350" algn="ctr">
              <a:buNone/>
            </a:pPr>
            <a:r>
              <a:rPr lang="ru-RU" sz="7200" dirty="0" smtClean="0"/>
              <a:t>3) 25%</a:t>
            </a:r>
            <a:endParaRPr lang="ru-RU" sz="72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7239000" cy="4846320"/>
          </a:xfrm>
        </p:spPr>
        <p:txBody>
          <a:bodyPr/>
          <a:lstStyle/>
          <a:p>
            <a:pPr algn="ctr">
              <a:buNone/>
            </a:pPr>
            <a:r>
              <a:rPr lang="ru-RU" sz="4400" dirty="0" smtClean="0"/>
              <a:t>Ответы второго задания</a:t>
            </a:r>
          </a:p>
          <a:p>
            <a:pPr marL="514350" indent="-514350" algn="ctr">
              <a:buNone/>
            </a:pPr>
            <a:r>
              <a:rPr lang="ru-RU" sz="6000" dirty="0" smtClean="0"/>
              <a:t>1) 25 см</a:t>
            </a:r>
          </a:p>
          <a:p>
            <a:pPr marL="514350" indent="-514350" algn="ctr">
              <a:buNone/>
            </a:pPr>
            <a:r>
              <a:rPr lang="ru-RU" sz="6000" dirty="0" smtClean="0"/>
              <a:t>2) 20 см</a:t>
            </a:r>
          </a:p>
          <a:p>
            <a:pPr marL="514350" indent="-514350" algn="ctr">
              <a:buNone/>
            </a:pPr>
            <a:r>
              <a:rPr lang="ru-RU" sz="6000" dirty="0" smtClean="0"/>
              <a:t>3) 20 см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14"/>
          <p:cNvSpPr>
            <a:spLocks noGrp="1"/>
          </p:cNvSpPr>
          <p:nvPr>
            <p:ph type="body" idx="2"/>
          </p:nvPr>
        </p:nvSpPr>
        <p:spPr>
          <a:xfrm>
            <a:off x="357158" y="4286256"/>
            <a:ext cx="7500990" cy="20002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Всё было              Кое-что               Многое </a:t>
            </a:r>
          </a:p>
          <a:p>
            <a:pPr>
              <a:buNone/>
            </a:pPr>
            <a:r>
              <a:rPr lang="ru-RU" dirty="0" smtClean="0"/>
              <a:t>    понятно              вызвало              не понял</a:t>
            </a:r>
          </a:p>
          <a:p>
            <a:pPr>
              <a:buNone/>
            </a:pPr>
            <a:r>
              <a:rPr lang="ru-RU" dirty="0" smtClean="0"/>
              <a:t>                           затруднения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</a:t>
            </a:r>
          </a:p>
          <a:p>
            <a:endParaRPr lang="ru-RU" dirty="0"/>
          </a:p>
        </p:txBody>
      </p:sp>
      <p:sp>
        <p:nvSpPr>
          <p:cNvPr id="7" name="Улыбающееся лицо 6"/>
          <p:cNvSpPr/>
          <p:nvPr/>
        </p:nvSpPr>
        <p:spPr>
          <a:xfrm>
            <a:off x="500034" y="2214554"/>
            <a:ext cx="2071702" cy="2071702"/>
          </a:xfrm>
          <a:prstGeom prst="smileyFac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Улыбающееся лицо 9"/>
          <p:cNvSpPr/>
          <p:nvPr/>
        </p:nvSpPr>
        <p:spPr>
          <a:xfrm>
            <a:off x="3071802" y="2214554"/>
            <a:ext cx="2071702" cy="2071702"/>
          </a:xfrm>
          <a:prstGeom prst="smileyFace">
            <a:avLst>
              <a:gd name="adj" fmla="val 449"/>
            </a:avLst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11" name="Улыбающееся лицо 10"/>
          <p:cNvSpPr/>
          <p:nvPr/>
        </p:nvSpPr>
        <p:spPr>
          <a:xfrm>
            <a:off x="5643570" y="2214554"/>
            <a:ext cx="2071702" cy="2071702"/>
          </a:xfrm>
          <a:prstGeom prst="smileyFace">
            <a:avLst>
              <a:gd name="adj" fmla="val -4653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7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Улыбающееся лицо 7"/>
          <p:cNvSpPr/>
          <p:nvPr/>
        </p:nvSpPr>
        <p:spPr>
          <a:xfrm>
            <a:off x="428596" y="3214686"/>
            <a:ext cx="1285884" cy="1357322"/>
          </a:xfrm>
          <a:prstGeom prst="smileyFace">
            <a:avLst>
              <a:gd name="adj" fmla="val 449"/>
            </a:avLst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7" name="Улыбающееся лицо 6"/>
          <p:cNvSpPr/>
          <p:nvPr/>
        </p:nvSpPr>
        <p:spPr>
          <a:xfrm>
            <a:off x="500034" y="1785926"/>
            <a:ext cx="1214446" cy="1285884"/>
          </a:xfrm>
          <a:prstGeom prst="smileyFace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0034" y="857232"/>
            <a:ext cx="7239000" cy="5500726"/>
          </a:xfrm>
        </p:spPr>
        <p:txBody>
          <a:bodyPr/>
          <a:lstStyle/>
          <a:p>
            <a:pPr algn="ctr">
              <a:buNone/>
            </a:pPr>
            <a:r>
              <a:rPr lang="ru-RU" dirty="0" err="1" smtClean="0"/>
              <a:t>Разноуровневое</a:t>
            </a:r>
            <a:r>
              <a:rPr lang="ru-RU" dirty="0" smtClean="0"/>
              <a:t> домашнее задание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№865, №866, №867 и придумать      задачу с процентами и решить ее.</a:t>
            </a:r>
          </a:p>
          <a:p>
            <a:pPr>
              <a:buNone/>
            </a:pPr>
            <a:r>
              <a:rPr lang="ru-RU" dirty="0" smtClean="0"/>
              <a:t>           </a:t>
            </a:r>
          </a:p>
          <a:p>
            <a:pPr>
              <a:buNone/>
            </a:pPr>
            <a:r>
              <a:rPr lang="ru-RU" dirty="0" smtClean="0"/>
              <a:t>             №865, №866, №867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№866, №867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9" name="Улыбающееся лицо 8"/>
          <p:cNvSpPr/>
          <p:nvPr/>
        </p:nvSpPr>
        <p:spPr>
          <a:xfrm>
            <a:off x="428596" y="4857760"/>
            <a:ext cx="1285884" cy="1285884"/>
          </a:xfrm>
          <a:prstGeom prst="smileyFace">
            <a:avLst>
              <a:gd name="adj" fmla="val -4653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7239000" cy="5429288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4000" dirty="0" smtClean="0">
                <a:solidFill>
                  <a:srgbClr val="FF0000"/>
                </a:solidFill>
                <a:latin typeface="Monotype Corsiva" pitchFamily="66" charset="0"/>
              </a:rPr>
              <a:t>Знания </a:t>
            </a:r>
            <a:r>
              <a:rPr lang="ru-RU" sz="4000" dirty="0" smtClean="0">
                <a:solidFill>
                  <a:srgbClr val="FF0000"/>
                </a:solidFill>
                <a:latin typeface="Monotype Corsiva" pitchFamily="66" charset="0"/>
              </a:rPr>
              <a:t>– </a:t>
            </a:r>
            <a:r>
              <a:rPr lang="ru-RU" sz="4000" dirty="0" smtClean="0">
                <a:solidFill>
                  <a:srgbClr val="002060"/>
                </a:solidFill>
                <a:latin typeface="Monotype Corsiva" pitchFamily="66" charset="0"/>
              </a:rPr>
              <a:t>это наша оружие и мощь, которое позволяет в жизни чего-то достичь. </a:t>
            </a:r>
            <a:endParaRPr lang="ru-RU" sz="40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algn="ctr">
              <a:buNone/>
            </a:pPr>
            <a:r>
              <a:rPr lang="ru-RU" sz="4000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000" dirty="0" smtClean="0">
                <a:solidFill>
                  <a:srgbClr val="FF0000"/>
                </a:solidFill>
                <a:latin typeface="Monotype Corsiva" pitchFamily="66" charset="0"/>
              </a:rPr>
              <a:t>  Знание </a:t>
            </a:r>
            <a:r>
              <a:rPr lang="ru-RU" sz="4000" dirty="0" smtClean="0">
                <a:solidFill>
                  <a:srgbClr val="FF0000"/>
                </a:solidFill>
                <a:latin typeface="Monotype Corsiva" pitchFamily="66" charset="0"/>
              </a:rPr>
              <a:t>– </a:t>
            </a:r>
            <a:r>
              <a:rPr lang="ru-RU" sz="4000" dirty="0" smtClean="0">
                <a:solidFill>
                  <a:srgbClr val="002060"/>
                </a:solidFill>
                <a:latin typeface="Monotype Corsiva" pitchFamily="66" charset="0"/>
              </a:rPr>
              <a:t>это самое ценное достояние человека, которое добывается только усердным и личным трудом.</a:t>
            </a:r>
          </a:p>
          <a:p>
            <a:pPr algn="ctr">
              <a:buNone/>
            </a:pPr>
            <a:r>
              <a:rPr lang="ru-RU" sz="4000" dirty="0" smtClean="0">
                <a:solidFill>
                  <a:srgbClr val="002060"/>
                </a:solidFill>
                <a:latin typeface="Monotype Corsiva" pitchFamily="66" charset="0"/>
              </a:rPr>
              <a:t>	</a:t>
            </a:r>
          </a:p>
          <a:p>
            <a:pPr algn="ctr">
              <a:buNone/>
            </a:pPr>
            <a:endParaRPr lang="ru-RU" sz="2800" dirty="0"/>
          </a:p>
        </p:txBody>
      </p:sp>
    </p:spTree>
  </p:cSld>
  <p:clrMapOvr>
    <a:masterClrMapping/>
  </p:clrMapOvr>
  <p:transition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Спасибо за урок!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94316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285720" y="928670"/>
            <a:ext cx="7572428" cy="3500462"/>
          </a:xfrm>
          <a:noFill/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Познание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великая страна,</a:t>
            </a:r>
          </a:p>
          <a:p>
            <a:pPr algn="ctr"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Как бесконечность, глубока она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В страну ведут великие пути ,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Не всякому легко по ним идти.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Тому в страну познанья путь открыт,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В ком жажда знаний тайная горит.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Пусть долог путь, но идущий дойдет –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В страну познанья дух его ведет.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9600" dirty="0" smtClean="0"/>
          </a:p>
          <a:p>
            <a:pPr algn="ctr">
              <a:lnSpc>
                <a:spcPct val="120000"/>
              </a:lnSpc>
              <a:buNone/>
            </a:pPr>
            <a:r>
              <a:rPr lang="ru-RU" sz="7200" dirty="0" smtClean="0"/>
              <a:t>         </a:t>
            </a:r>
            <a:r>
              <a:rPr lang="ru-RU" sz="9600" dirty="0" smtClean="0"/>
              <a:t>Девизом нашего урока 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9600" dirty="0" smtClean="0"/>
              <a:t>           будут слова: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7200" dirty="0" smtClean="0"/>
              <a:t> </a:t>
            </a:r>
            <a:r>
              <a:rPr lang="ru-RU" sz="11200" b="1" dirty="0" smtClean="0">
                <a:solidFill>
                  <a:srgbClr val="FFFF00"/>
                </a:solidFill>
              </a:rPr>
              <a:t>«».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Правильно выполните вычисления и впишите в таблицу буквы, соответствующие найденным ответам. </a:t>
            </a:r>
          </a:p>
          <a:p>
            <a:r>
              <a:rPr lang="ru-RU" sz="2400" dirty="0" smtClean="0"/>
              <a:t>Р)7 : 2 =					</a:t>
            </a:r>
          </a:p>
          <a:p>
            <a:r>
              <a:rPr lang="ru-RU" sz="2400" dirty="0" smtClean="0"/>
              <a:t>Н)1 : 4 =</a:t>
            </a:r>
          </a:p>
          <a:p>
            <a:r>
              <a:rPr lang="ru-RU" sz="2400" dirty="0" smtClean="0"/>
              <a:t>Е)6,4 : 4 =				</a:t>
            </a:r>
          </a:p>
          <a:p>
            <a:r>
              <a:rPr lang="ru-RU" sz="2400" dirty="0" smtClean="0"/>
              <a:t>П)3 : 2 =</a:t>
            </a:r>
          </a:p>
          <a:p>
            <a:r>
              <a:rPr lang="ru-RU" sz="2400" dirty="0" smtClean="0"/>
              <a:t>Т)4,3 : 43 =				</a:t>
            </a:r>
          </a:p>
          <a:p>
            <a:r>
              <a:rPr lang="ru-RU" sz="2400" dirty="0" smtClean="0"/>
              <a:t>О)80 : 100 =</a:t>
            </a:r>
          </a:p>
          <a:p>
            <a:r>
              <a:rPr lang="ru-RU" sz="2400" dirty="0" smtClean="0"/>
              <a:t>Ц)0,2 ∙ 2 – 0,2∙0,2 =</a:t>
            </a:r>
          </a:p>
          <a:p>
            <a:pPr>
              <a:buNone/>
            </a:pPr>
            <a:endParaRPr lang="ru-RU" sz="2000" dirty="0" smtClean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14348" y="5429264"/>
          <a:ext cx="6858047" cy="955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721"/>
                <a:gridCol w="979721"/>
                <a:gridCol w="979721"/>
                <a:gridCol w="979721"/>
                <a:gridCol w="979721"/>
                <a:gridCol w="979721"/>
                <a:gridCol w="979721"/>
              </a:tblGrid>
              <a:tr h="4779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0,1</a:t>
                      </a:r>
                      <a:endParaRPr lang="ru-RU" dirty="0"/>
                    </a:p>
                  </a:txBody>
                  <a:tcPr/>
                </a:tc>
              </a:tr>
              <a:tr h="477997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Рисунок 7" descr="book_signe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2786058"/>
            <a:ext cx="3786214" cy="2228594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 Где в повседневной жизни встречаются проценты? </a:t>
            </a:r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В банках, при получении кредитов;</a:t>
            </a:r>
          </a:p>
          <a:p>
            <a:pPr>
              <a:buFontTx/>
              <a:buChar char="-"/>
            </a:pPr>
            <a:r>
              <a:rPr lang="ru-RU" dirty="0" smtClean="0"/>
              <a:t>В магазинах при скидке ;</a:t>
            </a:r>
          </a:p>
          <a:p>
            <a:pPr>
              <a:buFontTx/>
              <a:buChar char="-"/>
            </a:pPr>
            <a:r>
              <a:rPr lang="ru-RU" dirty="0" smtClean="0"/>
              <a:t>В коробках из – под молока;</a:t>
            </a:r>
          </a:p>
          <a:p>
            <a:pPr>
              <a:buFontTx/>
              <a:buChar char="-"/>
            </a:pPr>
            <a:r>
              <a:rPr lang="ru-RU" dirty="0" smtClean="0"/>
              <a:t>Лекарствах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21M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4786322"/>
            <a:ext cx="1785950" cy="1879948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5400" b="1" i="1" dirty="0" smtClean="0">
                <a:solidFill>
                  <a:srgbClr val="FF0000"/>
                </a:solidFill>
              </a:rPr>
              <a:t>Тема нашего урока: « Проценты в  жизни человека»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Заполните пропуски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829444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0,01 =       = 1</a:t>
            </a:r>
            <a:r>
              <a:rPr lang="en-US" dirty="0" smtClean="0"/>
              <a:t>%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…  =   	 = 25%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0,5     =   …       = 50%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…=        = 75%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1 =...%</a:t>
            </a:r>
          </a:p>
          <a:p>
            <a:pPr algn="ctr">
              <a:buNone/>
            </a:pPr>
            <a:endParaRPr lang="ru-RU" dirty="0" smtClean="0"/>
          </a:p>
          <a:p>
            <a:pPr algn="ctr"/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714744" y="1357298"/>
          <a:ext cx="571504" cy="805301"/>
        </p:xfrm>
        <a:graphic>
          <a:graphicData uri="http://schemas.openxmlformats.org/presentationml/2006/ole">
            <p:oleObj spid="_x0000_s1026" name="Формула" r:id="rId3" imgW="279360" imgH="39348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643306" y="2285992"/>
          <a:ext cx="357190" cy="922741"/>
        </p:xfrm>
        <a:graphic>
          <a:graphicData uri="http://schemas.openxmlformats.org/presentationml/2006/ole">
            <p:oleObj spid="_x0000_s1027" name="Формула" r:id="rId4" imgW="152280" imgH="39348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428992" y="4214818"/>
          <a:ext cx="500066" cy="704638"/>
        </p:xfrm>
        <a:graphic>
          <a:graphicData uri="http://schemas.openxmlformats.org/presentationml/2006/ole">
            <p:oleObj spid="_x0000_s1028" name="Формула" r:id="rId5" imgW="279360" imgH="393480" progId="Equation.3">
              <p:embed/>
            </p:oleObj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58" y="928670"/>
            <a:ext cx="7239000" cy="48463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Ответы :</a:t>
            </a:r>
          </a:p>
          <a:p>
            <a:pPr algn="ctr">
              <a:buNone/>
            </a:pPr>
            <a:r>
              <a:rPr lang="ru-RU" sz="3600" dirty="0" smtClean="0"/>
              <a:t>0,25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0,75</a:t>
            </a:r>
            <a:endParaRPr lang="ru-RU" sz="36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571868" y="2428868"/>
          <a:ext cx="642942" cy="1194371"/>
        </p:xfrm>
        <a:graphic>
          <a:graphicData uri="http://schemas.openxmlformats.org/presentationml/2006/ole">
            <p:oleObj spid="_x0000_s2050" name="Формула" r:id="rId3" imgW="152280" imgH="393480" progId="Equation.3">
              <p:embed/>
            </p:oleObj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</a:t>
            </a:r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r>
              <a:rPr lang="ru-RU" sz="3200" dirty="0" smtClean="0"/>
              <a:t>1) Чтобы перевести десятичную дробь в проценты</a:t>
            </a:r>
            <a:r>
              <a:rPr lang="ru-RU" dirty="0" smtClean="0"/>
              <a:t>…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Надо ее умножить на 100.</a:t>
            </a:r>
          </a:p>
          <a:p>
            <a:pPr algn="ctr">
              <a:buNone/>
            </a:pPr>
            <a:r>
              <a:rPr lang="ru-RU" sz="3200" dirty="0" smtClean="0"/>
              <a:t>2) Чтобы перевести проценты в десятичную дробь…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Надо разделить число процентов на 100.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28792" y="320040"/>
            <a:ext cx="9124992" cy="1143000"/>
          </a:xfrm>
        </p:spPr>
        <p:txBody>
          <a:bodyPr/>
          <a:lstStyle/>
          <a:p>
            <a:pPr algn="ctr"/>
            <a:r>
              <a:rPr lang="ru-RU" dirty="0" smtClean="0"/>
              <a:t>физкультминутка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7239000" cy="484632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Дружно с вами мы считали, </a:t>
            </a:r>
          </a:p>
          <a:p>
            <a:pPr>
              <a:buNone/>
            </a:pPr>
            <a:r>
              <a:rPr lang="ru-RU" dirty="0" smtClean="0"/>
              <a:t>   о процентах рассуждали,</a:t>
            </a:r>
          </a:p>
          <a:p>
            <a:r>
              <a:rPr lang="ru-RU" dirty="0" smtClean="0"/>
              <a:t>А теперь мы дружно встали, свои косточки размяли.</a:t>
            </a:r>
          </a:p>
          <a:p>
            <a:r>
              <a:rPr lang="ru-RU" dirty="0" smtClean="0"/>
              <a:t>На счет раз кулак сожмем, на счет два в локтях сожмем.</a:t>
            </a:r>
          </a:p>
          <a:p>
            <a:r>
              <a:rPr lang="ru-RU" dirty="0" smtClean="0"/>
              <a:t>На счет три — прижмем к плечам, на 4 — к небесам</a:t>
            </a:r>
          </a:p>
          <a:p>
            <a:r>
              <a:rPr lang="ru-RU" dirty="0" smtClean="0"/>
              <a:t>Хорошо прогнулись, и друг другу улыбнулись</a:t>
            </a:r>
          </a:p>
          <a:p>
            <a:r>
              <a:rPr lang="ru-RU" dirty="0" smtClean="0"/>
              <a:t>Про пятерку не забудем — добрыми всегда мы будем.</a:t>
            </a:r>
          </a:p>
          <a:p>
            <a:r>
              <a:rPr lang="ru-RU" dirty="0" smtClean="0"/>
              <a:t>На счет шесть прошу всех сесть.</a:t>
            </a:r>
          </a:p>
          <a:p>
            <a:r>
              <a:rPr lang="ru-RU" dirty="0" smtClean="0"/>
              <a:t>Числа, я, и вы, друзья, вместе дружная 7-я.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6" name="Рисунок 5" descr="т мти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142852"/>
            <a:ext cx="3133745" cy="2500330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2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892D4E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798</TotalTime>
  <Words>380</Words>
  <Application>Microsoft Office PowerPoint</Application>
  <PresentationFormat>Экран (4:3)</PresentationFormat>
  <Paragraphs>113</Paragraphs>
  <Slides>15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Изящная</vt:lpstr>
      <vt:lpstr>Формула</vt:lpstr>
      <vt:lpstr>  урок математики в 5 классе </vt:lpstr>
      <vt:lpstr>Слайд 2</vt:lpstr>
      <vt:lpstr>Слайд 3</vt:lpstr>
      <vt:lpstr>     </vt:lpstr>
      <vt:lpstr>Слайд 5</vt:lpstr>
      <vt:lpstr>Заполните пропуски</vt:lpstr>
      <vt:lpstr>Слайд 7</vt:lpstr>
      <vt:lpstr>Слайд 8</vt:lpstr>
      <vt:lpstr>физкультминутка</vt:lpstr>
      <vt:lpstr>Слайд 10</vt:lpstr>
      <vt:lpstr>Слайд 11</vt:lpstr>
      <vt:lpstr>Слайд 12</vt:lpstr>
      <vt:lpstr>Слайд 13</vt:lpstr>
      <vt:lpstr>Слайд 14</vt:lpstr>
      <vt:lpstr>Спасибо за урок!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ACER</cp:lastModifiedBy>
  <cp:revision>73</cp:revision>
  <dcterms:created xsi:type="dcterms:W3CDTF">2009-10-20T14:20:16Z</dcterms:created>
  <dcterms:modified xsi:type="dcterms:W3CDTF">2014-03-10T22:28:52Z</dcterms:modified>
</cp:coreProperties>
</file>