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80" r:id="rId6"/>
    <p:sldId id="266" r:id="rId7"/>
    <p:sldId id="282" r:id="rId8"/>
    <p:sldId id="281" r:id="rId9"/>
    <p:sldId id="269" r:id="rId10"/>
    <p:sldId id="283" r:id="rId11"/>
    <p:sldId id="284" r:id="rId12"/>
    <p:sldId id="274" r:id="rId13"/>
    <p:sldId id="285" r:id="rId14"/>
    <p:sldId id="28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9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066" autoAdjust="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E5E51-CEE9-47AD-B60A-B5376E02BB89}">
      <dsp:nvSpPr>
        <dsp:cNvPr id="0" name=""/>
        <dsp:cNvSpPr/>
      </dsp:nvSpPr>
      <dsp:spPr>
        <a:xfrm>
          <a:off x="1397054" y="552"/>
          <a:ext cx="2123016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надо её умножить на 100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1397054" y="552"/>
        <a:ext cx="2123016" cy="2154694"/>
      </dsp:txXfrm>
    </dsp:sp>
    <dsp:sp modelId="{501F6A23-4F4D-4D5E-BC27-3FD54957B160}">
      <dsp:nvSpPr>
        <dsp:cNvPr id="0" name=""/>
        <dsp:cNvSpPr/>
      </dsp:nvSpPr>
      <dsp:spPr>
        <a:xfrm>
          <a:off x="1003" y="552"/>
          <a:ext cx="1396051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Чтобы перевести десятичную дробь в проценты</a:t>
          </a:r>
          <a:endParaRPr lang="ru-RU" sz="1600" kern="1200" dirty="0"/>
        </a:p>
      </dsp:txBody>
      <dsp:txXfrm>
        <a:off x="1003" y="552"/>
        <a:ext cx="1396051" cy="2154694"/>
      </dsp:txXfrm>
    </dsp:sp>
    <dsp:sp modelId="{E366AFD3-EBB5-427C-AADA-1DDB5D8AB644}">
      <dsp:nvSpPr>
        <dsp:cNvPr id="0" name=""/>
        <dsp:cNvSpPr/>
      </dsp:nvSpPr>
      <dsp:spPr>
        <a:xfrm>
          <a:off x="1408429" y="2370716"/>
          <a:ext cx="2112645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надо разделить число процентов на 100.</a:t>
          </a:r>
          <a:endParaRPr lang="ru-RU" sz="1800" kern="1200" dirty="0"/>
        </a:p>
      </dsp:txBody>
      <dsp:txXfrm>
        <a:off x="1408429" y="2370716"/>
        <a:ext cx="2112645" cy="2154694"/>
      </dsp:txXfrm>
    </dsp:sp>
    <dsp:sp modelId="{51FBBD4C-78FC-4CEF-AFB3-172A652CEF14}">
      <dsp:nvSpPr>
        <dsp:cNvPr id="0" name=""/>
        <dsp:cNvSpPr/>
      </dsp:nvSpPr>
      <dsp:spPr>
        <a:xfrm>
          <a:off x="0" y="2370716"/>
          <a:ext cx="140843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Чтобы перевести проценты в десятичную дробь</a:t>
          </a:r>
          <a:endParaRPr lang="ru-RU" sz="1600" kern="1200" dirty="0"/>
        </a:p>
      </dsp:txBody>
      <dsp:txXfrm>
        <a:off x="0" y="2370716"/>
        <a:ext cx="1408430" cy="2154694"/>
      </dsp:txXfrm>
    </dsp:sp>
  </dsp:spTree>
</dsp:drawing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EEA03-FBEE-4911-93A7-6BD1D0AC1CC5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4FAE-2DAB-46F4-8D06-0C0E6E677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4FAE-2DAB-46F4-8D06-0C0E6E6774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microsoft.com/office/2007/relationships/diagramDrawing" Target="../diagrams/drawing2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2429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bg1"/>
                </a:solidFill>
              </a:rPr>
              <a:t>урок математики в 5 классе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sov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928670"/>
            <a:ext cx="2228850" cy="178595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491880" y="5085184"/>
            <a:ext cx="5114778" cy="1101248"/>
          </a:xfrm>
        </p:spPr>
        <p:txBody>
          <a:bodyPr/>
          <a:lstStyle/>
          <a:p>
            <a:r>
              <a:rPr lang="ru-RU" dirty="0" smtClean="0"/>
              <a:t>Учитель по математике </a:t>
            </a:r>
          </a:p>
          <a:p>
            <a:r>
              <a:rPr lang="ru-RU" dirty="0" smtClean="0"/>
              <a:t>Архипова Александра Афанасьевна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642918"/>
            <a:ext cx="7239000" cy="484632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sz="4000" dirty="0" smtClean="0"/>
              <a:t>Ответы первого задания</a:t>
            </a:r>
          </a:p>
          <a:p>
            <a:pPr marL="514350" indent="-514350" algn="ctr">
              <a:buNone/>
            </a:pPr>
            <a:r>
              <a:rPr lang="ru-RU" sz="7200" dirty="0" smtClean="0"/>
              <a:t>1) 50%</a:t>
            </a:r>
          </a:p>
          <a:p>
            <a:pPr marL="514350" indent="-514350" algn="ctr">
              <a:buNone/>
            </a:pPr>
            <a:r>
              <a:rPr lang="ru-RU" sz="7200" dirty="0" smtClean="0"/>
              <a:t>2) 20%</a:t>
            </a:r>
          </a:p>
          <a:p>
            <a:pPr marL="514350" indent="-514350" algn="ctr">
              <a:buNone/>
            </a:pPr>
            <a:r>
              <a:rPr lang="ru-RU" sz="7200" dirty="0" smtClean="0"/>
              <a:t>3) 25%</a:t>
            </a:r>
            <a:endParaRPr lang="ru-RU" sz="7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Ответы второго задания</a:t>
            </a:r>
          </a:p>
          <a:p>
            <a:pPr marL="514350" indent="-514350" algn="ctr">
              <a:buNone/>
            </a:pPr>
            <a:r>
              <a:rPr lang="ru-RU" sz="6000" dirty="0" smtClean="0"/>
              <a:t>1) 25 см</a:t>
            </a:r>
          </a:p>
          <a:p>
            <a:pPr marL="514350" indent="-514350" algn="ctr">
              <a:buNone/>
            </a:pPr>
            <a:r>
              <a:rPr lang="ru-RU" sz="6000" dirty="0" smtClean="0"/>
              <a:t>2) 20 см</a:t>
            </a:r>
          </a:p>
          <a:p>
            <a:pPr marL="514350" indent="-514350" algn="ctr">
              <a:buNone/>
            </a:pPr>
            <a:r>
              <a:rPr lang="ru-RU" sz="6000" dirty="0" smtClean="0"/>
              <a:t>3) 20 см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idx="2"/>
          </p:nvPr>
        </p:nvSpPr>
        <p:spPr>
          <a:xfrm>
            <a:off x="357158" y="4286256"/>
            <a:ext cx="7500990" cy="2000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Всё было              Кое-что               Многое </a:t>
            </a:r>
          </a:p>
          <a:p>
            <a:pPr>
              <a:buNone/>
            </a:pPr>
            <a:r>
              <a:rPr lang="ru-RU" dirty="0" smtClean="0"/>
              <a:t>    понятно              вызвало              не понял</a:t>
            </a:r>
          </a:p>
          <a:p>
            <a:pPr>
              <a:buNone/>
            </a:pPr>
            <a:r>
              <a:rPr lang="ru-RU" dirty="0" smtClean="0"/>
              <a:t>                           затруднения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500034" y="2214554"/>
            <a:ext cx="2071702" cy="2071702"/>
          </a:xfrm>
          <a:prstGeom prst="smileyFac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3071802" y="2214554"/>
            <a:ext cx="2071702" cy="2071702"/>
          </a:xfrm>
          <a:prstGeom prst="smileyFace">
            <a:avLst>
              <a:gd name="adj" fmla="val 449"/>
            </a:avLst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5643570" y="2214554"/>
            <a:ext cx="2071702" cy="2071702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лыбающееся лицо 7"/>
          <p:cNvSpPr/>
          <p:nvPr/>
        </p:nvSpPr>
        <p:spPr>
          <a:xfrm>
            <a:off x="428596" y="3214686"/>
            <a:ext cx="1285884" cy="1357322"/>
          </a:xfrm>
          <a:prstGeom prst="smileyFace">
            <a:avLst>
              <a:gd name="adj" fmla="val 449"/>
            </a:avLst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500034" y="1785926"/>
            <a:ext cx="1214446" cy="1285884"/>
          </a:xfrm>
          <a:prstGeom prst="smileyFac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857232"/>
            <a:ext cx="7239000" cy="5500726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Разноуровневое</a:t>
            </a:r>
            <a:r>
              <a:rPr lang="ru-RU" dirty="0" smtClean="0"/>
              <a:t> домашнее задание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№865, №866, №867 и придумать      задачу с процентами и решить ее.</a:t>
            </a:r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             №865, №866, №867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№866, №867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Улыбающееся лицо 8"/>
          <p:cNvSpPr/>
          <p:nvPr/>
        </p:nvSpPr>
        <p:spPr>
          <a:xfrm>
            <a:off x="428596" y="4857760"/>
            <a:ext cx="1285884" cy="1285884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7239000" cy="542928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Знания 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– 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это наша оружие и мощь, которое позволяет в жизни чего-то достичь. </a:t>
            </a:r>
            <a:endParaRPr lang="ru-RU" sz="4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  Знание 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– 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это самое ценное достояние человека, которое добывается только усердным и личным трудом.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	</a:t>
            </a: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урок!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94316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928670"/>
            <a:ext cx="7572428" cy="3500462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Познание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великая страна,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Как бесконечность, глубока она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страну ведут великие пути ,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Не всякому легко по ним идти.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Тому в страну познанья путь открыт,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ком жажда знаний тайная горит.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Пусть долог путь, но идущий дойдет –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страну познанья дух его ведет.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7200" dirty="0" smtClean="0"/>
              <a:t>         </a:t>
            </a:r>
            <a:r>
              <a:rPr lang="ru-RU" sz="9600" dirty="0" smtClean="0"/>
              <a:t>Девизом нашего урока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9600" dirty="0" smtClean="0"/>
              <a:t>           будут слова: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7200" dirty="0" smtClean="0"/>
              <a:t> </a:t>
            </a:r>
            <a:r>
              <a:rPr lang="ru-RU" sz="11200" b="1" dirty="0" smtClean="0">
                <a:solidFill>
                  <a:srgbClr val="FFFF00"/>
                </a:solidFill>
              </a:rPr>
              <a:t>«».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Правильно выполните вычисления и впишите в таблицу буквы, соответствующие найденным ответам. </a:t>
            </a:r>
          </a:p>
          <a:p>
            <a:r>
              <a:rPr lang="ru-RU" sz="2400" dirty="0" smtClean="0"/>
              <a:t>Р)7 : 2 =					</a:t>
            </a:r>
          </a:p>
          <a:p>
            <a:r>
              <a:rPr lang="ru-RU" sz="2400" dirty="0" smtClean="0"/>
              <a:t>Н)1 : 4 =</a:t>
            </a:r>
          </a:p>
          <a:p>
            <a:r>
              <a:rPr lang="ru-RU" sz="2400" dirty="0" smtClean="0"/>
              <a:t>Е)6,4 : 4 =				</a:t>
            </a:r>
          </a:p>
          <a:p>
            <a:r>
              <a:rPr lang="ru-RU" sz="2400" dirty="0" smtClean="0"/>
              <a:t>П)3 : 2 =</a:t>
            </a:r>
          </a:p>
          <a:p>
            <a:r>
              <a:rPr lang="ru-RU" sz="2400" dirty="0" smtClean="0"/>
              <a:t>Т)4,3 : 43 =				</a:t>
            </a:r>
          </a:p>
          <a:p>
            <a:r>
              <a:rPr lang="ru-RU" sz="2400" dirty="0" smtClean="0"/>
              <a:t>О)80 : 100 =</a:t>
            </a:r>
          </a:p>
          <a:p>
            <a:r>
              <a:rPr lang="ru-RU" sz="2400" dirty="0" smtClean="0"/>
              <a:t>Ц)0,2 ∙ 2 – 0,2∙0,2 =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5429264"/>
          <a:ext cx="6858047" cy="95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979721"/>
                <a:gridCol w="979721"/>
              </a:tblGrid>
              <a:tr h="4779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book_sign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786058"/>
            <a:ext cx="3786214" cy="2228594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Где в повседневной жизни встречаются проценты? 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 банках, при получении кредитов;</a:t>
            </a:r>
          </a:p>
          <a:p>
            <a:pPr>
              <a:buFontTx/>
              <a:buChar char="-"/>
            </a:pPr>
            <a:r>
              <a:rPr lang="ru-RU" dirty="0" smtClean="0"/>
              <a:t>В магазинах при скидке ;</a:t>
            </a:r>
          </a:p>
          <a:p>
            <a:pPr>
              <a:buFontTx/>
              <a:buChar char="-"/>
            </a:pPr>
            <a:r>
              <a:rPr lang="ru-RU" dirty="0" smtClean="0"/>
              <a:t>В коробках из – под молока;</a:t>
            </a:r>
          </a:p>
          <a:p>
            <a:pPr>
              <a:buFontTx/>
              <a:buChar char="-"/>
            </a:pPr>
            <a:r>
              <a:rPr lang="ru-RU" dirty="0" smtClean="0"/>
              <a:t>Лекарствах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21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786322"/>
            <a:ext cx="1785950" cy="187994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Тема нашего урока: « Проценты в  жизни человека»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Заполните пропуски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829444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0,01 =       = 1</a:t>
            </a:r>
            <a:r>
              <a:rPr lang="en-US" dirty="0" smtClean="0"/>
              <a:t>%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…  =   	 = 25%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0,5     =   …       = 50%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…=        = 75%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1 =...%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714744" y="1357298"/>
          <a:ext cx="571504" cy="805301"/>
        </p:xfrm>
        <a:graphic>
          <a:graphicData uri="http://schemas.openxmlformats.org/presentationml/2006/ole">
            <p:oleObj spid="_x0000_s1026" name="Формула" r:id="rId3" imgW="2793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643306" y="2285992"/>
          <a:ext cx="357190" cy="922741"/>
        </p:xfrm>
        <a:graphic>
          <a:graphicData uri="http://schemas.openxmlformats.org/presentationml/2006/ole">
            <p:oleObj spid="_x0000_s102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428992" y="4214818"/>
          <a:ext cx="500066" cy="704638"/>
        </p:xfrm>
        <a:graphic>
          <a:graphicData uri="http://schemas.openxmlformats.org/presentationml/2006/ole">
            <p:oleObj spid="_x0000_s1028" name="Формула" r:id="rId5" imgW="279360" imgH="393480" progId="Equation.3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928670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Ответы :</a:t>
            </a:r>
          </a:p>
          <a:p>
            <a:pPr algn="ctr">
              <a:buNone/>
            </a:pPr>
            <a:r>
              <a:rPr lang="ru-RU" sz="3600" dirty="0" smtClean="0"/>
              <a:t>0,25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0,75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71868" y="2428868"/>
          <a:ext cx="642942" cy="1194371"/>
        </p:xfrm>
        <a:graphic>
          <a:graphicData uri="http://schemas.openxmlformats.org/presentationml/2006/ole">
            <p:oleObj spid="_x0000_s2050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1) Чтобы перевести десятичную дробь в проценты</a:t>
            </a:r>
            <a:r>
              <a:rPr lang="ru-RU" dirty="0" smtClean="0"/>
              <a:t>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Надо ее умножить на 100.</a:t>
            </a:r>
          </a:p>
          <a:p>
            <a:pPr algn="ctr">
              <a:buNone/>
            </a:pPr>
            <a:r>
              <a:rPr lang="ru-RU" sz="3200" dirty="0" smtClean="0"/>
              <a:t>2) Чтобы перевести проценты в десятичную дробь…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Надо разделить число процентов на 100.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92" y="320040"/>
            <a:ext cx="9124992" cy="1143000"/>
          </a:xfrm>
        </p:spPr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7239000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Дружно с вами мы считали, </a:t>
            </a:r>
          </a:p>
          <a:p>
            <a:pPr>
              <a:buNone/>
            </a:pPr>
            <a:r>
              <a:rPr lang="ru-RU" dirty="0" smtClean="0"/>
              <a:t>   о процентах рассуждали,</a:t>
            </a:r>
          </a:p>
          <a:p>
            <a:r>
              <a:rPr lang="ru-RU" dirty="0" smtClean="0"/>
              <a:t>А теперь мы дружно встали, свои косточки размяли.</a:t>
            </a:r>
          </a:p>
          <a:p>
            <a:r>
              <a:rPr lang="ru-RU" dirty="0" smtClean="0"/>
              <a:t>На счет раз кулак сожмем, на счет два в локтях сожмем.</a:t>
            </a:r>
          </a:p>
          <a:p>
            <a:r>
              <a:rPr lang="ru-RU" dirty="0" smtClean="0"/>
              <a:t>На счет три — прижмем к плечам, на 4 — к небесам</a:t>
            </a:r>
          </a:p>
          <a:p>
            <a:r>
              <a:rPr lang="ru-RU" dirty="0" smtClean="0"/>
              <a:t>Хорошо прогнулись, и друг другу улыбнулись</a:t>
            </a:r>
          </a:p>
          <a:p>
            <a:r>
              <a:rPr lang="ru-RU" dirty="0" smtClean="0"/>
              <a:t>Про пятерку не забудем — добрыми всегда мы будем.</a:t>
            </a:r>
          </a:p>
          <a:p>
            <a:r>
              <a:rPr lang="ru-RU" dirty="0" smtClean="0"/>
              <a:t>На счет шесть прошу всех сесть.</a:t>
            </a:r>
          </a:p>
          <a:p>
            <a:r>
              <a:rPr lang="ru-RU" dirty="0" smtClean="0"/>
              <a:t>Числа, я, и вы, друзья, вместе дружная 7-я.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" name="Рисунок 5" descr="т мт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42852"/>
            <a:ext cx="3133745" cy="250033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892D4E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798</TotalTime>
  <Words>380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Изящная</vt:lpstr>
      <vt:lpstr>Формула</vt:lpstr>
      <vt:lpstr>  урок математики в 5 классе </vt:lpstr>
      <vt:lpstr>Слайд 2</vt:lpstr>
      <vt:lpstr>Слайд 3</vt:lpstr>
      <vt:lpstr>     </vt:lpstr>
      <vt:lpstr>Слайд 5</vt:lpstr>
      <vt:lpstr>Заполните пропуски</vt:lpstr>
      <vt:lpstr>Слайд 7</vt:lpstr>
      <vt:lpstr>Слайд 8</vt:lpstr>
      <vt:lpstr>физкультминутка</vt:lpstr>
      <vt:lpstr>Слайд 10</vt:lpstr>
      <vt:lpstr>Слайд 11</vt:lpstr>
      <vt:lpstr>Слайд 12</vt:lpstr>
      <vt:lpstr>Слайд 13</vt:lpstr>
      <vt:lpstr>Слайд 14</vt:lpstr>
      <vt:lpstr>Спасибо за урок!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ACER</cp:lastModifiedBy>
  <cp:revision>73</cp:revision>
  <dcterms:created xsi:type="dcterms:W3CDTF">2009-10-20T14:20:16Z</dcterms:created>
  <dcterms:modified xsi:type="dcterms:W3CDTF">2014-03-10T22:28:52Z</dcterms:modified>
</cp:coreProperties>
</file>