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6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1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14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3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79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18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0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0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5DBD-7893-44EE-8291-E470BCC7D3B4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5DC0-30AC-483F-AED8-EF2919500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70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296" y="2606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ГБОУ</a:t>
            </a:r>
            <a:r>
              <a:rPr lang="ru-RU" kern="10" spc="0" baseline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 «</a:t>
            </a:r>
            <a:r>
              <a:rPr lang="ru-RU" kern="10" spc="0" baseline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В</a:t>
            </a:r>
            <a:r>
              <a:rPr lang="ru-RU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алуйская</a:t>
            </a:r>
            <a:r>
              <a:rPr lang="ru-RU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 специальная (коррекционная) общеобразовательная</a:t>
            </a:r>
          </a:p>
          <a:p>
            <a:pPr algn="ctr"/>
            <a:r>
              <a:rPr lang="ru-RU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школа - интернат </a:t>
            </a:r>
            <a:r>
              <a:rPr lang="en-US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III-IV</a:t>
            </a:r>
            <a:r>
              <a:rPr lang="ru-RU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 видов»</a:t>
            </a:r>
            <a:endParaRPr lang="ru-RU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11560" y="1268760"/>
            <a:ext cx="7848872" cy="30241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720" dirty="0" smtClean="0">
                <a:ln>
                  <a:noFill/>
                </a:ln>
                <a:solidFill>
                  <a:srgbClr val="99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Взаимное расположение</a:t>
            </a:r>
          </a:p>
          <a:p>
            <a:pPr algn="ctr" rtl="0">
              <a:buNone/>
            </a:pPr>
            <a:r>
              <a:rPr lang="ru-RU" sz="3600" kern="10" spc="720" dirty="0" smtClean="0">
                <a:ln>
                  <a:noFill/>
                </a:ln>
                <a:solidFill>
                  <a:srgbClr val="99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графиков функций".</a:t>
            </a:r>
            <a:endParaRPr lang="ru-RU" sz="3600" kern="10" spc="720" dirty="0">
              <a:ln>
                <a:noFill/>
              </a:ln>
              <a:solidFill>
                <a:srgbClr val="9900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Рисунок 7" descr="children_01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36842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61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у = 2х + 8  и   у = 4х – 2	</a:t>
            </a: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у = 3х – 5   и   у = 4х  -  8</a:t>
            </a: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у = 5х + 4   и  у = 8 – 3х</a:t>
            </a:r>
          </a:p>
          <a:p>
            <a:pPr algn="ctr"/>
            <a:r>
              <a:rPr lang="ru-RU" sz="5400" b="1" i="1" dirty="0">
                <a:solidFill>
                  <a:schemeClr val="bg1"/>
                </a:solidFill>
              </a:rPr>
              <a:t> </a:t>
            </a:r>
            <a:endParaRPr lang="ru-RU" sz="5400" b="1" dirty="0">
              <a:solidFill>
                <a:schemeClr val="bg1"/>
              </a:solidFill>
            </a:endParaRP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у = 5х – 3   и   у = 4 + 5х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32" descr="AMCONF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2636912"/>
            <a:ext cx="1331640" cy="3995738"/>
          </a:xfrm>
        </p:spPr>
      </p:pic>
    </p:spTree>
    <p:extLst>
      <p:ext uri="{BB962C8B-B14F-4D97-AF65-F5344CB8AC3E}">
        <p14:creationId xmlns:p14="http://schemas.microsoft.com/office/powerpoint/2010/main" val="3578882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</a:rPr>
              <a:t>у = 5х – 4;          у = 8- 2х;  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у = 2 + 3х ;        у = 5 – х;  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у = 4 + х;           у = 9 – 3х;  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у = 3 + 4х;        у = 7х - 2 ;    </a:t>
            </a:r>
          </a:p>
          <a:p>
            <a:pPr algn="ctr"/>
            <a:r>
              <a:rPr lang="ru-RU" sz="6000" b="1" dirty="0">
                <a:solidFill>
                  <a:schemeClr val="bg1"/>
                </a:solidFill>
              </a:rPr>
              <a:t>у = 4 – 2х;    у = 2х;    у = х;   у = 3х ;     у = 4х;     у = 5х.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3841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 для уничтожения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жуков-древоточцев состоит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нафталина, скипидара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смолы.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Массы состава 100 г.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Сколько нужно взять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каждого вещества,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известно, что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нафталин : скипидар : смола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3 : 1 : 1. </a:t>
            </a:r>
            <a:endParaRPr kumimoji="0" lang="ru-RU" alt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56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64783"/>
              </p:ext>
            </p:extLst>
          </p:nvPr>
        </p:nvGraphicFramePr>
        <p:xfrm>
          <a:off x="32860" y="20600"/>
          <a:ext cx="9111140" cy="66692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017"/>
                <a:gridCol w="6967348"/>
                <a:gridCol w="637110"/>
                <a:gridCol w="141782"/>
                <a:gridCol w="813883"/>
              </a:tblGrid>
              <a:tr h="1930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Знания и умения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Я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Сосед по парте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Решение линейных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уравнений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1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Устный счёт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1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Теоретические вопросы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1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4.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Определение пересекающихся графиков функций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58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Нахождение точек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пересечения графиков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функций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71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Построение графиков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функций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91" marR="581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27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8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Спасибо </a:t>
            </a:r>
            <a:br>
              <a:rPr lang="ru-RU" altLang="ru-RU" sz="8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altLang="ru-RU" sz="8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 работу на уроке!</a:t>
            </a:r>
            <a:endParaRPr lang="ru-RU" altLang="ru-RU" sz="8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" name="Picture 5" descr="f8d608fd2d03547ade4bdd56d034d46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87640"/>
            <a:ext cx="18605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14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/>
              <a:t>Цели:</a:t>
            </a:r>
            <a:r>
              <a:rPr lang="ru-RU" sz="4400" dirty="0"/>
              <a:t> повторить и обобщить пройденный материал по теме :</a:t>
            </a:r>
          </a:p>
          <a:p>
            <a:pPr algn="ctr"/>
            <a:r>
              <a:rPr lang="ru-RU" sz="4400" dirty="0"/>
              <a:t>       «Линейные функции»;</a:t>
            </a:r>
          </a:p>
          <a:p>
            <a:pPr algn="ctr"/>
            <a:r>
              <a:rPr lang="ru-RU" sz="4400" dirty="0"/>
              <a:t>развивать логическое мышление, познавательный интерес;</a:t>
            </a:r>
          </a:p>
          <a:p>
            <a:pPr algn="ctr"/>
            <a:r>
              <a:rPr lang="ru-RU" sz="4400" dirty="0"/>
              <a:t>воспитывать внимание, чувство справедливости при </a:t>
            </a:r>
          </a:p>
          <a:p>
            <a:pPr algn="ctr"/>
            <a:r>
              <a:rPr lang="ru-RU" sz="4400" dirty="0"/>
              <a:t>оценивании одноклассника.</a:t>
            </a:r>
          </a:p>
          <a:p>
            <a:r>
              <a:rPr lang="ru-RU" sz="4400" dirty="0"/>
              <a:t>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6381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17339"/>
              </p:ext>
            </p:extLst>
          </p:nvPr>
        </p:nvGraphicFramePr>
        <p:xfrm>
          <a:off x="323528" y="692696"/>
          <a:ext cx="8424938" cy="45365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5178"/>
                <a:gridCol w="765976"/>
                <a:gridCol w="765976"/>
                <a:gridCol w="765976"/>
                <a:gridCol w="765976"/>
                <a:gridCol w="765976"/>
                <a:gridCol w="765976"/>
                <a:gridCol w="765976"/>
                <a:gridCol w="765976"/>
                <a:gridCol w="765976"/>
                <a:gridCol w="765976"/>
              </a:tblGrid>
              <a:tr h="2268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г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о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в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й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а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з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д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68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- 1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>
                          <a:solidFill>
                            <a:schemeClr val="bg1"/>
                          </a:solidFill>
                          <a:effectLst/>
                        </a:rPr>
                        <a:t>-6</a:t>
                      </a:r>
                      <a:endParaRPr lang="ru-RU" sz="4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9 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bg1"/>
                          </a:solidFill>
                          <a:effectLst/>
                        </a:rPr>
                        <a:t>-4</a:t>
                      </a:r>
                      <a:endParaRPr lang="ru-RU" sz="4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Рисунок 4" descr="children_012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01208"/>
            <a:ext cx="12223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4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6792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2х – 1 = 3;      3х + 5 = 2;        5 – 2у = - 5;   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</a:rPr>
              <a:t>6у + 3 = 3;       3х – 35 = 1;    3 у = 10 – 4;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х </a:t>
            </a:r>
            <a:r>
              <a:rPr lang="ru-RU" sz="3600" b="1" dirty="0">
                <a:solidFill>
                  <a:schemeClr val="bg1"/>
                </a:solidFill>
              </a:rPr>
              <a:t>+ 8 = 7;          10 = 2х;            3х + 0 = 0;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23 </a:t>
            </a:r>
            <a:r>
              <a:rPr lang="ru-RU" sz="3600" b="1" dirty="0">
                <a:solidFill>
                  <a:schemeClr val="bg1"/>
                </a:solidFill>
              </a:rPr>
              <a:t>– 2х = 17;     у + 3 = 4;    3х – 12 = 24;    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9х – 30 = 6;          </a:t>
            </a:r>
            <a:r>
              <a:rPr lang="ru-RU" sz="3600" b="1" dirty="0" smtClean="0">
                <a:solidFill>
                  <a:schemeClr val="bg1"/>
                </a:solidFill>
              </a:rPr>
              <a:t>у </a:t>
            </a:r>
            <a:r>
              <a:rPr lang="ru-RU" sz="3600" b="1" dirty="0">
                <a:solidFill>
                  <a:schemeClr val="bg1"/>
                </a:solidFill>
              </a:rPr>
              <a:t>+ 5 – 6 = 5 – 3</a:t>
            </a:r>
            <a:r>
              <a:rPr lang="ru-RU" sz="3600" b="1" dirty="0" smtClean="0">
                <a:solidFill>
                  <a:schemeClr val="bg1"/>
                </a:solidFill>
              </a:rPr>
              <a:t>;     </a:t>
            </a:r>
            <a:r>
              <a:rPr lang="ru-RU" sz="3600" b="1" dirty="0">
                <a:solidFill>
                  <a:schemeClr val="bg1"/>
                </a:solidFill>
              </a:rPr>
              <a:t>13 – 4 = у;        5 – 3х = 5;       20 – х = 8;    4х + 3 = 19;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-3х + 25 = 10;   4х + 25 = 9;    у + 12 = 6;      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8у </a:t>
            </a:r>
            <a:r>
              <a:rPr lang="ru-RU" sz="3600" b="1" dirty="0">
                <a:solidFill>
                  <a:schemeClr val="bg1"/>
                </a:solidFill>
              </a:rPr>
              <a:t>+ 4 = 44;     6 – 7х = 6;     у – 3 = 9;      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5х </a:t>
            </a:r>
            <a:r>
              <a:rPr lang="ru-RU" sz="3600" b="1" dirty="0">
                <a:solidFill>
                  <a:schemeClr val="bg1"/>
                </a:solidFill>
              </a:rPr>
              <a:t>+ 23 = 28.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5" descr="children_017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81128"/>
            <a:ext cx="122396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12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88640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1" dirty="0">
                <a:solidFill>
                  <a:schemeClr val="bg1"/>
                </a:solidFill>
              </a:rPr>
              <a:t>Книга – книгой, </a:t>
            </a:r>
          </a:p>
          <a:p>
            <a:pPr algn="ctr"/>
            <a:r>
              <a:rPr lang="ru-RU" sz="8800" b="1" i="1" dirty="0">
                <a:solidFill>
                  <a:schemeClr val="bg1"/>
                </a:solidFill>
              </a:rPr>
              <a:t>а мозгами двигай</a:t>
            </a:r>
            <a:endParaRPr lang="ru-RU" sz="8800" b="1" dirty="0">
              <a:solidFill>
                <a:schemeClr val="bg1"/>
              </a:solidFill>
            </a:endParaRPr>
          </a:p>
        </p:txBody>
      </p:sp>
      <p:pic>
        <p:nvPicPr>
          <p:cNvPr id="10" name="Picture 3" descr="13595000069da5e54c25e4126663ea79259f933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00" y="3068960"/>
            <a:ext cx="2952329" cy="332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41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59607"/>
              </p:ext>
            </p:extLst>
          </p:nvPr>
        </p:nvGraphicFramePr>
        <p:xfrm>
          <a:off x="179512" y="36576"/>
          <a:ext cx="8712967" cy="6400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77293"/>
                <a:gridCol w="2178558"/>
                <a:gridCol w="2178558"/>
                <a:gridCol w="2178558"/>
              </a:tblGrid>
              <a:tr h="853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14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8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12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4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10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23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15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3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17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21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7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19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6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9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 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24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2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16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22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3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>
                          <a:effectLst/>
                        </a:rPr>
                        <a:t>13</a:t>
                      </a:r>
                      <a:endParaRPr lang="ru-RU" sz="60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20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5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0" dirty="0">
                          <a:effectLst/>
                        </a:rPr>
                        <a:t>18</a:t>
                      </a:r>
                      <a:endParaRPr lang="ru-RU" sz="6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0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- Какая функция называется линейной?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</a:rPr>
              <a:t>- Приведите примеры.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</a:rPr>
              <a:t>- Что является графиком линейной функции?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</a:rPr>
              <a:t>- Какой формулой задаётся прямая пропорциональность?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</a:rPr>
              <a:t>- Приведите примеры.</a:t>
            </a:r>
          </a:p>
          <a:p>
            <a:pPr algn="ctr"/>
            <a:r>
              <a:rPr lang="ru-RU" sz="4400" b="1" dirty="0">
                <a:solidFill>
                  <a:schemeClr val="bg1"/>
                </a:solidFill>
              </a:rPr>
              <a:t>- Что является графиком прямой пропорциональности?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2288" y="6894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 4х + 6   и   у = 3х -2;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2х - 1   и   у = 2х + 1;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3 + 4х   и    у = 4х + 1;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3х – 4  и   у = 5 + 3х;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4х   и   у = 5 + 4х;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2х – 3   и   у = -2х + 6;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6х – 3  и   у = 5х + 4;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у = 4х – 6   и   у = 3 +  4х.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Documents and Settings\PC_User\Local Settings\Temporary Internet Files\Content.IE5\RB05NAM3\MC900415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04" y="3501008"/>
            <a:ext cx="198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6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Мы писали и решали.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Глазки наши подустали.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Мы зажмурим глазки крепко.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Раз!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Открывает глазки класс.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Вверх посмотрим дружно мы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Посчитаем: Раз, два, три!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Вниз посмотрим на четыре.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Глазки к полу опустили.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Мы на пять посмотрим влево.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Будем делать всё умело.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Вправо смотрим. Это шесть.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А теперь прошу всех сесть.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Отдохнули и теперь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Будем все решать смелей!</a:t>
            </a:r>
          </a:p>
          <a:p>
            <a:r>
              <a:rPr lang="ru-RU" sz="1200" dirty="0"/>
              <a:t> </a:t>
            </a:r>
            <a:endParaRPr lang="ru-RU" sz="1200" dirty="0"/>
          </a:p>
        </p:txBody>
      </p:sp>
      <p:pic>
        <p:nvPicPr>
          <p:cNvPr id="5" name="Picture 12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7"/>
            <a:ext cx="2061940" cy="22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159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548</Words>
  <Application>Microsoft Office PowerPoint</Application>
  <PresentationFormat>Экран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2014-12-01T06:02:13Z</dcterms:created>
  <dcterms:modified xsi:type="dcterms:W3CDTF">2014-12-01T06:23:54Z</dcterms:modified>
</cp:coreProperties>
</file>