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9A4C-63D9-4548-8447-9E9A4A4E181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DA8B6-66FB-4724-82E8-419FF5CFB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3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734BD7-E886-4B20-9CAD-01E4BD21FA4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4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7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87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DFFF-57C6-46AE-BAA0-8CD34E52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90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08178-E065-4C9F-911D-93987EEFC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93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4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5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3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6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9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D644-8A8F-451C-84CD-137CBD2E7EE5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6746-11C3-4EB0-B72A-5B667C411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227013"/>
            <a:ext cx="8928992" cy="1329779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3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53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Сценарий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медиаурока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компьютеро­м</a:t>
            </a:r>
            <a:r>
              <a:rPr lang="ru-RU" sz="5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</a:rPr>
              <a:t>Алгебра  7 класс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87680" cy="4800600"/>
          </a:xfrm>
        </p:spPr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Разработала: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Ломонова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О.А.,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 № 44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им. М.Я. Вознесенского»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г.Кемерово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17032"/>
            <a:ext cx="3619128" cy="283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4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300" b="1" smtClean="0"/>
              <a:t>Представьте трехчлен в виде квадрата двучлена</a:t>
            </a:r>
            <a:br>
              <a:rPr lang="ru-RU" sz="2300" b="1" smtClean="0"/>
            </a:br>
            <a:r>
              <a:rPr lang="ru-RU" sz="2300" b="1" smtClean="0"/>
              <a:t>(если это возможно</a:t>
            </a:r>
            <a:r>
              <a:rPr lang="ru-RU" sz="2300" smtClean="0"/>
              <a:t>).</a:t>
            </a:r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447800"/>
          <a:ext cx="4038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130040" imgH="1688760" progId="Equation.3">
                  <p:embed/>
                </p:oleObj>
              </mc:Choice>
              <mc:Fallback>
                <p:oleObj name="Формула" r:id="rId3" imgW="113004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40386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8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700" b="1" smtClean="0"/>
              <a:t>Используя формулу разности квадратов</a:t>
            </a:r>
            <a:br>
              <a:rPr lang="ru-RU" sz="2700" b="1" smtClean="0"/>
            </a:br>
            <a:r>
              <a:rPr lang="ru-RU" sz="2700" b="1" smtClean="0"/>
              <a:t>решить уравнения:</a:t>
            </a:r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295400"/>
          <a:ext cx="40386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812520" imgH="2031840" progId="Equation.3">
                  <p:embed/>
                </p:oleObj>
              </mc:Choice>
              <mc:Fallback>
                <p:oleObj name="Формула" r:id="rId3" imgW="81252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40386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20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381000"/>
          <a:ext cx="424973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3" imgW="1168200" imgH="939600" progId="Equation.3">
                  <p:embed/>
                </p:oleObj>
              </mc:Choice>
              <mc:Fallback>
                <p:oleObj name="Формула" r:id="rId3" imgW="1168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"/>
                        <a:ext cx="4249738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7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300" b="1" smtClean="0"/>
              <a:t>Замените пропуски такими одночленами, чтобы выполнялось равенство.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447800"/>
          <a:ext cx="503872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3" imgW="1498320" imgH="1473120" progId="Equation.3">
                  <p:embed/>
                </p:oleObj>
              </mc:Choice>
              <mc:Fallback>
                <p:oleObj name="Формула" r:id="rId3" imgW="14983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5038725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9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smtClean="0"/>
              <a:t>Проверка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«5»- 17-18 заданий</a:t>
            </a:r>
          </a:p>
          <a:p>
            <a:r>
              <a:rPr lang="ru-RU" smtClean="0"/>
              <a:t>«4»- 13-16 заданий</a:t>
            </a:r>
          </a:p>
          <a:p>
            <a:r>
              <a:rPr lang="ru-RU" smtClean="0"/>
              <a:t>«3»- 8-12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10477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1600" y="260648"/>
            <a:ext cx="7477125" cy="7635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Проверочная работа.</a:t>
            </a:r>
          </a:p>
        </p:txBody>
      </p:sp>
      <p:graphicFrame>
        <p:nvGraphicFramePr>
          <p:cNvPr id="59515" name="Group 12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3507018"/>
              </p:ext>
            </p:extLst>
          </p:nvPr>
        </p:nvGraphicFramePr>
        <p:xfrm>
          <a:off x="971600" y="1052736"/>
          <a:ext cx="7391400" cy="5351464"/>
        </p:xfrm>
        <a:graphic>
          <a:graphicData uri="http://schemas.openxmlformats.org/drawingml/2006/table">
            <a:tbl>
              <a:tblPr/>
              <a:tblGrid>
                <a:gridCol w="3649672"/>
                <a:gridCol w="3741728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 уровень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 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1.Разложить на множители.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Вычислить наиболее рациональным способом.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3.Доказать,что многочлен делится на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10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35972466"/>
              </p:ext>
            </p:extLst>
          </p:nvPr>
        </p:nvGraphicFramePr>
        <p:xfrm>
          <a:off x="1979712" y="2564904"/>
          <a:ext cx="15208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Формула" r:id="rId3" imgW="622080" imgH="203040" progId="Equation.3">
                  <p:embed/>
                </p:oleObj>
              </mc:Choice>
              <mc:Fallback>
                <p:oleObj name="Формула" r:id="rId3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64904"/>
                        <a:ext cx="15208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62594374"/>
              </p:ext>
            </p:extLst>
          </p:nvPr>
        </p:nvGraphicFramePr>
        <p:xfrm>
          <a:off x="5652120" y="2564904"/>
          <a:ext cx="18288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Формула" r:id="rId5" imgW="672840" imgH="228600" progId="Equation.3">
                  <p:embed/>
                </p:oleObj>
              </mc:Choice>
              <mc:Fallback>
                <p:oleObj name="Формула" r:id="rId5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564904"/>
                        <a:ext cx="18288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12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90579190"/>
              </p:ext>
            </p:extLst>
          </p:nvPr>
        </p:nvGraphicFramePr>
        <p:xfrm>
          <a:off x="1403648" y="3933056"/>
          <a:ext cx="281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Формула" r:id="rId7" imgW="1168200" imgH="444240" progId="Equation.3">
                  <p:embed/>
                </p:oleObj>
              </mc:Choice>
              <mc:Fallback>
                <p:oleObj name="Формула" r:id="rId7" imgW="116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33056"/>
                        <a:ext cx="281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507321"/>
              </p:ext>
            </p:extLst>
          </p:nvPr>
        </p:nvGraphicFramePr>
        <p:xfrm>
          <a:off x="4788024" y="4149080"/>
          <a:ext cx="3505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Формула" r:id="rId9" imgW="1143000" imgH="203040" progId="Equation.3">
                  <p:embed/>
                </p:oleObj>
              </mc:Choice>
              <mc:Fallback>
                <p:oleObj name="Формула" r:id="rId9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149080"/>
                        <a:ext cx="3505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8130"/>
              </p:ext>
            </p:extLst>
          </p:nvPr>
        </p:nvGraphicFramePr>
        <p:xfrm>
          <a:off x="4860032" y="5661248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Формула" r:id="rId11" imgW="1091880" imgH="457200" progId="Equation.3">
                  <p:embed/>
                </p:oleObj>
              </mc:Choice>
              <mc:Fallback>
                <p:oleObj name="Формула" r:id="rId11" imgW="1091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661248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930612"/>
              </p:ext>
            </p:extLst>
          </p:nvPr>
        </p:nvGraphicFramePr>
        <p:xfrm>
          <a:off x="971600" y="5661248"/>
          <a:ext cx="365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Формула" r:id="rId13" imgW="1714320" imgH="457200" progId="Equation.3">
                  <p:embed/>
                </p:oleObj>
              </mc:Choice>
              <mc:Fallback>
                <p:oleObj name="Формула" r:id="rId13" imgW="1714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661248"/>
                        <a:ext cx="3657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1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Ответы к проверочной работе:</a:t>
            </a:r>
          </a:p>
        </p:txBody>
      </p:sp>
      <p:graphicFrame>
        <p:nvGraphicFramePr>
          <p:cNvPr id="64547" name="Group 3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1998821"/>
              </p:ext>
            </p:extLst>
          </p:nvPr>
        </p:nvGraphicFramePr>
        <p:xfrm>
          <a:off x="1115616" y="1844824"/>
          <a:ext cx="7086600" cy="4564063"/>
        </p:xfrm>
        <a:graphic>
          <a:graphicData uri="http://schemas.openxmlformats.org/drawingml/2006/table">
            <a:tbl>
              <a:tblPr/>
              <a:tblGrid>
                <a:gridCol w="3654102"/>
                <a:gridCol w="3432498"/>
              </a:tblGrid>
              <a:tr h="1542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5х(х-3)(х+3)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З(2х+у)(2х-у)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     20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        96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Множитель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10000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:1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0000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Множитель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79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79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7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77125" cy="365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Домашнее задание:</a:t>
            </a:r>
            <a:br>
              <a:rPr lang="ru-RU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«5» </a:t>
            </a:r>
            <a:r>
              <a:rPr lang="en-US" sz="3600" dirty="0" smtClean="0">
                <a:solidFill>
                  <a:srgbClr val="6600FF"/>
                </a:solidFill>
              </a:rPr>
              <a:t>N</a:t>
            </a:r>
            <a:r>
              <a:rPr lang="ru-RU" sz="3600" dirty="0" smtClean="0">
                <a:solidFill>
                  <a:srgbClr val="6600FF"/>
                </a:solidFill>
              </a:rPr>
              <a:t>417(1,2,3,4,5,6), 416(1,2)</a:t>
            </a:r>
            <a:br>
              <a:rPr lang="ru-RU" sz="3600" dirty="0" smtClean="0">
                <a:solidFill>
                  <a:srgbClr val="6600FF"/>
                </a:solidFill>
              </a:rPr>
            </a:br>
            <a:r>
              <a:rPr lang="ru-RU" sz="4800" dirty="0" smtClean="0">
                <a:solidFill>
                  <a:schemeClr val="bg1">
                    <a:lumMod val="25000"/>
                  </a:schemeClr>
                </a:solidFill>
              </a:rPr>
              <a:t>«4» </a:t>
            </a:r>
            <a:r>
              <a:rPr lang="en-US" sz="3600" dirty="0" smtClean="0">
                <a:solidFill>
                  <a:srgbClr val="6600FF"/>
                </a:solidFill>
              </a:rPr>
              <a:t>N</a:t>
            </a:r>
            <a:r>
              <a:rPr lang="ru-RU" sz="3600" dirty="0" smtClean="0">
                <a:solidFill>
                  <a:srgbClr val="6600FF"/>
                </a:solidFill>
              </a:rPr>
              <a:t>417(1,2,3,4), 416(1)</a:t>
            </a:r>
            <a:br>
              <a:rPr lang="ru-RU" sz="3600" dirty="0" smtClean="0">
                <a:solidFill>
                  <a:srgbClr val="6600FF"/>
                </a:solidFill>
              </a:rPr>
            </a:br>
            <a:r>
              <a:rPr lang="en-US" sz="4800" dirty="0" smtClean="0">
                <a:solidFill>
                  <a:srgbClr val="6600FF"/>
                </a:solidFill>
              </a:rPr>
              <a:t/>
            </a:r>
            <a:br>
              <a:rPr lang="en-US" sz="4800" dirty="0" smtClean="0">
                <a:solidFill>
                  <a:srgbClr val="6600FF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 smtClean="0"/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4038600"/>
            <a:ext cx="2209800" cy="2571750"/>
          </a:xfrm>
          <a:noFill/>
        </p:spPr>
      </p:pic>
    </p:spTree>
    <p:extLst>
      <p:ext uri="{BB962C8B-B14F-4D97-AF65-F5344CB8AC3E}">
        <p14:creationId xmlns:p14="http://schemas.microsoft.com/office/powerpoint/2010/main" val="41951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404664"/>
            <a:ext cx="7270750" cy="2667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Тема: </a:t>
            </a:r>
            <a:b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5400" b="1" i="1" dirty="0">
                <a:solidFill>
                  <a:schemeClr val="accent5">
                    <a:lumMod val="50000"/>
                  </a:schemeClr>
                </a:solidFill>
              </a:rPr>
              <a:t>Способы разложения </a:t>
            </a:r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</a:rPr>
              <a:t>многочленов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54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5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68960"/>
            <a:ext cx="7391400" cy="3255640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обобщить и систематизировать знания учащихся в применении различных способов разложения многочленов на множители и овладении основными алгоритмическими приемами по данной теме</a:t>
            </a:r>
          </a:p>
          <a:p>
            <a:pPr eaLnBrk="1" hangingPunct="1">
              <a:defRPr/>
            </a:pPr>
            <a:endParaRPr lang="ru-RU" sz="4800" dirty="0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870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12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52800"/>
            <a:ext cx="7620000" cy="2971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«Скажи мне - и я забуду,</a:t>
            </a:r>
          </a:p>
          <a:p>
            <a:pPr>
              <a:buFontTx/>
              <a:buNone/>
              <a:defRPr/>
            </a:pP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Покажи </a:t>
            </a: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- и я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запомню,</a:t>
            </a:r>
          </a:p>
          <a:p>
            <a:pPr>
              <a:buFontTx/>
              <a:buNone/>
              <a:defRPr/>
            </a:pP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Вовлеки меня и я научусь».</a:t>
            </a:r>
          </a:p>
          <a:p>
            <a:pPr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4343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7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629525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разложения многочленов на множители: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4676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Вынесение общего множителя за скобки.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группировки.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Разложение многочленов на множители с помощью формул сокращенного умножения.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Разложение многочленов на множители с помощью комбинации различных приемов.</a:t>
            </a:r>
          </a:p>
        </p:txBody>
      </p:sp>
    </p:spTree>
    <p:extLst>
      <p:ext uri="{BB962C8B-B14F-4D97-AF65-F5344CB8AC3E}">
        <p14:creationId xmlns:p14="http://schemas.microsoft.com/office/powerpoint/2010/main" val="15688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013"/>
            <a:ext cx="8604448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разложение многочлена на множители?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(Соедини соответствующие части определения)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32856"/>
            <a:ext cx="8928992" cy="4608512"/>
          </a:xfrm>
        </p:spPr>
        <p:txBody>
          <a:bodyPr>
            <a:normAutofit/>
          </a:bodyPr>
          <a:lstStyle/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32150" eaLnBrk="1" hangingPunct="1">
              <a:lnSpc>
                <a:spcPct val="80000"/>
              </a:lnSpc>
              <a:buFontTx/>
              <a:buNone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представление в виде суммы многочленов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представление в виде произведения двух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или нескольких одночленов.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3. представление в виде разности многочленов 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4. представление в виде произведения двух </a:t>
            </a:r>
          </a:p>
          <a:p>
            <a:pPr marL="3232150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нескольких многочленов.      </a:t>
            </a:r>
            <a:r>
              <a:rPr lang="ru-RU" sz="2000" b="1" dirty="0" smtClean="0"/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dirty="0" smtClean="0"/>
              <a:t>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dirty="0" smtClean="0"/>
              <a:t>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dirty="0" smtClean="0"/>
              <a:t>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dirty="0" smtClean="0"/>
              <a:t>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dirty="0" smtClean="0"/>
              <a:t>                                                                              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07504" y="2060848"/>
            <a:ext cx="3024336" cy="37444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52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Разложение</a:t>
            </a:r>
          </a:p>
          <a:p>
            <a:pPr algn="ctr">
              <a:defRPr/>
            </a:pPr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многочлена</a:t>
            </a:r>
          </a:p>
          <a:p>
            <a:pPr algn="ctr">
              <a:defRPr/>
            </a:pPr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множители - это</a:t>
            </a:r>
          </a:p>
        </p:txBody>
      </p:sp>
    </p:spTree>
    <p:extLst>
      <p:ext uri="{BB962C8B-B14F-4D97-AF65-F5344CB8AC3E}">
        <p14:creationId xmlns:p14="http://schemas.microsoft.com/office/powerpoint/2010/main" val="134906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72400" cy="9906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 </a:t>
            </a:r>
            <a:endParaRPr lang="ru-RU" sz="2000" dirty="0" smtClean="0">
              <a:solidFill>
                <a:srgbClr val="6600FF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404664"/>
            <a:ext cx="7772400" cy="62247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отыскания общего множителя</a:t>
            </a:r>
            <a:b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нескольких одночленов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</a:t>
            </a:r>
            <a:endParaRPr lang="ru-RU" sz="2400" dirty="0" smtClean="0"/>
          </a:p>
          <a:p>
            <a:pPr marL="361950" indent="-36195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переменные, которые входят в каждый член многочлена, и выбрать из них    наименьший                        показатель степени.</a:t>
            </a:r>
          </a:p>
          <a:p>
            <a:pPr marL="361950" indent="-36195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Произведение коэффициента, найденного на первом шаге, и степеней, найденных на втором шаге, является общим множителем, который выносят за скобки.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Найти   наибольший общий делитель коэффициентов всех одночленов, входящих в многочлен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858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разложения многочлена на множители способом группировки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(установить истинный порядок выполнения)</a:t>
            </a:r>
            <a:endParaRPr lang="ru-RU" sz="22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42535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Ø"/>
            </a:pPr>
            <a:r>
              <a:rPr lang="ru-RU" sz="2800" dirty="0" smtClean="0"/>
              <a:t>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Вынести в каждой группе общий множитель ( в виде многочлена) за скобки.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Сгруппировать члены так, чтобы слагаемые имели общий множитель.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Вынести в каждой группе общий множитель ( в виде одночлена) за скобки     </a:t>
            </a:r>
          </a:p>
        </p:txBody>
      </p:sp>
    </p:spTree>
    <p:extLst>
      <p:ext uri="{BB962C8B-B14F-4D97-AF65-F5344CB8AC3E}">
        <p14:creationId xmlns:p14="http://schemas.microsoft.com/office/powerpoint/2010/main" val="23995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Разложение многочленов на множители с помощью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формул сокращенного умножения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1752600"/>
          <a:ext cx="3276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583920" imgH="203040" progId="Equation.3">
                  <p:embed/>
                </p:oleObj>
              </mc:Choice>
              <mc:Fallback>
                <p:oleObj name="Формула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3276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8600" y="2971800"/>
          <a:ext cx="3276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5" imgW="622080" imgH="457200" progId="Equation.3">
                  <p:embed/>
                </p:oleObj>
              </mc:Choice>
              <mc:Fallback>
                <p:oleObj name="Формула" r:id="rId5" imgW="62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3276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" y="4800600"/>
          <a:ext cx="3200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7" imgW="622080" imgH="457200" progId="Equation.3">
                  <p:embed/>
                </p:oleObj>
              </mc:Choice>
              <mc:Fallback>
                <p:oleObj name="Формула" r:id="rId7" imgW="62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00600"/>
                        <a:ext cx="32004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07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300" b="1" smtClean="0"/>
              <a:t>Произвести классификацию данных многочленов по способу разложения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4530725"/>
          </a:xfrm>
        </p:spPr>
        <p:txBody>
          <a:bodyPr/>
          <a:lstStyle/>
          <a:p>
            <a:pPr marL="180975" indent="447675" eaLnBrk="1" hangingPunct="1"/>
            <a:r>
              <a:rPr lang="ru-RU" sz="2000" b="1" dirty="0" smtClean="0"/>
              <a:t>1.Вынесение общего</a:t>
            </a:r>
          </a:p>
          <a:p>
            <a:pPr marL="180975" indent="447675" eaLnBrk="1" hangingPunct="1">
              <a:buFontTx/>
              <a:buNone/>
            </a:pPr>
            <a:r>
              <a:rPr lang="ru-RU" sz="2000" b="1" dirty="0" smtClean="0"/>
              <a:t>множителя за скобки:</a:t>
            </a:r>
          </a:p>
          <a:p>
            <a:pPr marL="180975" indent="447675" eaLnBrk="1" hangingPunct="1"/>
            <a:endParaRPr lang="ru-RU" sz="2000" b="1" dirty="0" smtClean="0"/>
          </a:p>
          <a:p>
            <a:pPr marL="180975" indent="447675" eaLnBrk="1" hangingPunct="1"/>
            <a:r>
              <a:rPr lang="ru-RU" sz="2000" b="1" dirty="0" smtClean="0"/>
              <a:t>2.Способ группировки:</a:t>
            </a:r>
          </a:p>
          <a:p>
            <a:pPr marL="180975" indent="447675" eaLnBrk="1" hangingPunct="1"/>
            <a:endParaRPr lang="ru-RU" sz="2000" b="1" dirty="0" smtClean="0"/>
          </a:p>
          <a:p>
            <a:pPr marL="180975" indent="447675" eaLnBrk="1" hangingPunct="1"/>
            <a:r>
              <a:rPr lang="ru-RU" sz="2000" b="1" dirty="0" smtClean="0"/>
              <a:t>3.С помощью формулы</a:t>
            </a:r>
          </a:p>
          <a:p>
            <a:pPr marL="180975" indent="447675" eaLnBrk="1" hangingPunct="1">
              <a:buFontTx/>
              <a:buNone/>
            </a:pPr>
            <a:r>
              <a:rPr lang="ru-RU" sz="2000" b="1" dirty="0" smtClean="0"/>
              <a:t>сокращенного умножения:</a:t>
            </a:r>
          </a:p>
          <a:p>
            <a:pPr marL="180975" indent="447675" eaLnBrk="1" hangingPunct="1">
              <a:buFontTx/>
              <a:buNone/>
            </a:pPr>
            <a:endParaRPr lang="ru-RU" sz="2000" b="1" dirty="0" smtClean="0"/>
          </a:p>
          <a:p>
            <a:pPr marL="180975" indent="447675" eaLnBrk="1" hangingPunct="1"/>
            <a:r>
              <a:rPr lang="ru-RU" sz="2000" b="1" dirty="0" smtClean="0"/>
              <a:t>4.Нельзя разложить</a:t>
            </a:r>
          </a:p>
          <a:p>
            <a:pPr marL="180975" indent="447675" eaLnBrk="1" hangingPunct="1">
              <a:buFontTx/>
              <a:buNone/>
            </a:pPr>
            <a:r>
              <a:rPr lang="ru-RU" sz="2000" b="1" dirty="0" smtClean="0"/>
              <a:t>на множители</a:t>
            </a:r>
            <a:r>
              <a:rPr lang="ru-RU" sz="2000" dirty="0" smtClean="0"/>
              <a:t>: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00600" y="5486400"/>
          <a:ext cx="2362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1104840" imgH="203040" progId="Equation.3">
                  <p:embed/>
                </p:oleObj>
              </mc:Choice>
              <mc:Fallback>
                <p:oleObj name="Формула" r:id="rId3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23622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29200" y="2057400"/>
          <a:ext cx="190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5" imgW="812520" imgH="203040" progId="Equation.3">
                  <p:embed/>
                </p:oleObj>
              </mc:Choice>
              <mc:Fallback>
                <p:oleObj name="Формула" r:id="rId5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1905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4876800" y="4724400"/>
          <a:ext cx="2286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7" imgW="1091880" imgH="203040" progId="Equation.3">
                  <p:embed/>
                </p:oleObj>
              </mc:Choice>
              <mc:Fallback>
                <p:oleObj name="Формула" r:id="rId7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24400"/>
                        <a:ext cx="2286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5029200" y="2590800"/>
          <a:ext cx="20574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9" imgW="1054080" imgH="203040" progId="Equation.3">
                  <p:embed/>
                </p:oleObj>
              </mc:Choice>
              <mc:Fallback>
                <p:oleObj name="Формула" r:id="rId9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90800"/>
                        <a:ext cx="20574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4876800" y="13716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11" imgW="1155600" imgH="203040" progId="Equation.3">
                  <p:embed/>
                </p:oleObj>
              </mc:Choice>
              <mc:Fallback>
                <p:oleObj name="Формула" r:id="rId11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5181600" y="3124200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3" imgW="825480" imgH="203040" progId="Equation.3">
                  <p:embed/>
                </p:oleObj>
              </mc:Choice>
              <mc:Fallback>
                <p:oleObj name="Формула" r:id="rId13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200"/>
                        <a:ext cx="1752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5105400" y="3581400"/>
          <a:ext cx="1676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15" imgW="774360" imgH="203040" progId="Equation.3">
                  <p:embed/>
                </p:oleObj>
              </mc:Choice>
              <mc:Fallback>
                <p:oleObj name="Формула" r:id="rId15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81400"/>
                        <a:ext cx="16764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5334000" y="4191000"/>
          <a:ext cx="1295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17" imgW="596880" imgH="203040" progId="Equation.3">
                  <p:embed/>
                </p:oleObj>
              </mc:Choice>
              <mc:Fallback>
                <p:oleObj name="Формула" r:id="rId17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12954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SMARTInkAnnotation0"/>
          <p:cNvSpPr>
            <a:spLocks noChangeArrowheads="1"/>
          </p:cNvSpPr>
          <p:nvPr/>
        </p:nvSpPr>
        <p:spPr bwMode="auto">
          <a:xfrm>
            <a:off x="-300038" y="2195513"/>
            <a:ext cx="0" cy="7937"/>
          </a:xfrm>
          <a:custGeom>
            <a:avLst/>
            <a:gdLst>
              <a:gd name="T0" fmla="*/ 0 w 1"/>
              <a:gd name="T1" fmla="*/ 7695 h 8186"/>
              <a:gd name="T2" fmla="*/ 0 w 1"/>
              <a:gd name="T3" fmla="*/ 0 h 8186"/>
              <a:gd name="T4" fmla="*/ 0 60000 65536"/>
              <a:gd name="T5" fmla="*/ 0 60000 65536"/>
              <a:gd name="T6" fmla="*/ 0 w 1"/>
              <a:gd name="T7" fmla="*/ 0 h 8186"/>
              <a:gd name="T8" fmla="*/ 0 w 1"/>
              <a:gd name="T9" fmla="*/ 8186 h 8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186">
                <a:moveTo>
                  <a:pt x="0" y="8185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38100" algn="ctr">
            <a:solidFill>
              <a:srgbClr val="009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6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322</Words>
  <Application>Microsoft Office PowerPoint</Application>
  <PresentationFormat>Экран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  Сценарий медиаурока­ с компьютеро­м  Алгебра  7 класс</vt:lpstr>
      <vt:lpstr>Тема:  «Способы разложения многочленов» </vt:lpstr>
      <vt:lpstr>Презентация PowerPoint</vt:lpstr>
      <vt:lpstr>Способы разложения многочленов на множители:</vt:lpstr>
      <vt:lpstr>Что такое разложение многочлена на множители? (Соедини соответствующие части определения)</vt:lpstr>
      <vt:lpstr> </vt:lpstr>
      <vt:lpstr> Алгоритм разложения многочлена на множители способом группировки  (установить истинный порядок выполнения)</vt:lpstr>
      <vt:lpstr>Разложение многочленов на множители с помощью  формул сокращенного умножения</vt:lpstr>
      <vt:lpstr>Произвести классификацию данных многочленов по способу разложения</vt:lpstr>
      <vt:lpstr>Представьте трехчлен в виде квадрата двучлена (если это возможно).</vt:lpstr>
      <vt:lpstr>Используя формулу разности квадратов решить уравнения:</vt:lpstr>
      <vt:lpstr>Презентация PowerPoint</vt:lpstr>
      <vt:lpstr>Замените пропуски такими одночленами, чтобы выполнялось равенство.</vt:lpstr>
      <vt:lpstr>Проверка</vt:lpstr>
      <vt:lpstr>Проверочная работа.</vt:lpstr>
      <vt:lpstr>Ответы к проверочной работе:</vt:lpstr>
      <vt:lpstr>  Домашнее задание:  «5» N417(1,2,3,4,5,6), 416(1,2) «4» N417(1,2,3,4), 416(1)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 7 класс</dc:title>
  <dc:creator>Admin</dc:creator>
  <cp:lastModifiedBy>Admin</cp:lastModifiedBy>
  <cp:revision>6</cp:revision>
  <dcterms:created xsi:type="dcterms:W3CDTF">2013-10-20T11:37:35Z</dcterms:created>
  <dcterms:modified xsi:type="dcterms:W3CDTF">2013-10-20T12:34:43Z</dcterms:modified>
</cp:coreProperties>
</file>