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0" r:id="rId34"/>
    <p:sldId id="289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57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3E9990C-F7D9-40B0-A233-EAB5ED6DC4E9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C20B433-1454-450A-887F-362565CF0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990C-F7D9-40B0-A233-EAB5ED6DC4E9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B433-1454-450A-887F-362565CF0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990C-F7D9-40B0-A233-EAB5ED6DC4E9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B433-1454-450A-887F-362565CF0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E9990C-F7D9-40B0-A233-EAB5ED6DC4E9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20B433-1454-450A-887F-362565CF02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3E9990C-F7D9-40B0-A233-EAB5ED6DC4E9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C20B433-1454-450A-887F-362565CF0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990C-F7D9-40B0-A233-EAB5ED6DC4E9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B433-1454-450A-887F-362565CF02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990C-F7D9-40B0-A233-EAB5ED6DC4E9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B433-1454-450A-887F-362565CF02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E9990C-F7D9-40B0-A233-EAB5ED6DC4E9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20B433-1454-450A-887F-362565CF02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990C-F7D9-40B0-A233-EAB5ED6DC4E9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B433-1454-450A-887F-362565CF0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E9990C-F7D9-40B0-A233-EAB5ED6DC4E9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20B433-1454-450A-887F-362565CF02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E9990C-F7D9-40B0-A233-EAB5ED6DC4E9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20B433-1454-450A-887F-362565CF02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E9990C-F7D9-40B0-A233-EAB5ED6DC4E9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C20B433-1454-450A-887F-362565CF0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2071678"/>
            <a:ext cx="6172200" cy="1894362"/>
          </a:xfrm>
        </p:spPr>
        <p:txBody>
          <a:bodyPr/>
          <a:lstStyle/>
          <a:p>
            <a:pPr algn="ctr"/>
            <a:r>
              <a:rPr lang="ru-RU" dirty="0" smtClean="0"/>
              <a:t>ТЕМА УРОКА:</a:t>
            </a:r>
            <a:br>
              <a:rPr lang="ru-RU" dirty="0" smtClean="0"/>
            </a:br>
            <a:r>
              <a:rPr lang="ru-RU" dirty="0" smtClean="0"/>
              <a:t>Признаки делимости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4929198"/>
            <a:ext cx="6172200" cy="1371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dirty="0" smtClean="0"/>
              <a:t>5 </a:t>
            </a:r>
            <a:r>
              <a:rPr lang="ru-RU" sz="2800" dirty="0" smtClean="0"/>
              <a:t>класс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dirty="0" smtClean="0"/>
              <a:t>учитель математики МКОУ СОШ</a:t>
            </a:r>
          </a:p>
          <a:p>
            <a:r>
              <a:rPr lang="ru-RU" sz="2800" dirty="0" smtClean="0"/>
              <a:t> с. Н. </a:t>
            </a:r>
            <a:r>
              <a:rPr lang="ru-RU" sz="2800" dirty="0" err="1" smtClean="0"/>
              <a:t>Батако</a:t>
            </a:r>
            <a:r>
              <a:rPr lang="ru-RU" sz="2800" dirty="0" smtClean="0"/>
              <a:t> </a:t>
            </a:r>
            <a:r>
              <a:rPr lang="ru-RU" sz="2800" dirty="0" err="1" smtClean="0"/>
              <a:t>Гагиева</a:t>
            </a:r>
            <a:r>
              <a:rPr lang="ru-RU" sz="2800" dirty="0" smtClean="0"/>
              <a:t> А.О.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</a:rPr>
              <a:t>Признак делимости на 3: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857232"/>
            <a:ext cx="8472518" cy="60007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Выпишите числа, которые делятся на 3:</a:t>
            </a:r>
          </a:p>
          <a:p>
            <a:pPr>
              <a:buNone/>
            </a:pPr>
            <a:r>
              <a:rPr lang="ru-RU" b="1" dirty="0" smtClean="0"/>
              <a:t>2 472</a:t>
            </a:r>
          </a:p>
          <a:p>
            <a:pPr>
              <a:buNone/>
            </a:pPr>
            <a:r>
              <a:rPr lang="ru-RU" b="1" dirty="0" smtClean="0"/>
              <a:t> 5 893</a:t>
            </a:r>
          </a:p>
          <a:p>
            <a:pPr>
              <a:buNone/>
            </a:pPr>
            <a:r>
              <a:rPr lang="ru-RU" b="1" dirty="0" smtClean="0"/>
              <a:t> 6 789</a:t>
            </a:r>
          </a:p>
          <a:p>
            <a:pPr>
              <a:buNone/>
            </a:pPr>
            <a:r>
              <a:rPr lang="ru-RU" b="1" dirty="0" smtClean="0"/>
              <a:t>5 895</a:t>
            </a:r>
          </a:p>
          <a:p>
            <a:pPr>
              <a:buNone/>
            </a:pPr>
            <a:r>
              <a:rPr lang="ru-RU" b="1" dirty="0" smtClean="0"/>
              <a:t>8 170</a:t>
            </a:r>
          </a:p>
          <a:p>
            <a:pPr>
              <a:buNone/>
            </a:pPr>
            <a:r>
              <a:rPr lang="ru-RU" b="1" dirty="0" smtClean="0"/>
              <a:t>8 237</a:t>
            </a:r>
          </a:p>
          <a:p>
            <a:pPr>
              <a:buNone/>
            </a:pPr>
            <a:r>
              <a:rPr lang="ru-RU" b="1" dirty="0" smtClean="0"/>
              <a:t>9 123</a:t>
            </a:r>
          </a:p>
          <a:p>
            <a:pPr>
              <a:buNone/>
            </a:pPr>
            <a:r>
              <a:rPr lang="ru-RU" b="1" dirty="0" smtClean="0"/>
              <a:t>7 555</a:t>
            </a:r>
          </a:p>
          <a:p>
            <a:pPr>
              <a:buNone/>
            </a:pPr>
            <a:r>
              <a:rPr lang="ru-RU" b="1" dirty="0" smtClean="0"/>
              <a:t> 8 765</a:t>
            </a:r>
          </a:p>
          <a:p>
            <a:pPr>
              <a:buNone/>
            </a:pPr>
            <a:r>
              <a:rPr lang="ru-RU" b="1" dirty="0" smtClean="0"/>
              <a:t>247</a:t>
            </a:r>
          </a:p>
          <a:p>
            <a:pPr>
              <a:buNone/>
            </a:pPr>
            <a:r>
              <a:rPr lang="ru-RU" b="1" dirty="0" smtClean="0"/>
              <a:t>1 739</a:t>
            </a:r>
          </a:p>
          <a:p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1643050"/>
            <a:ext cx="707236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2 472, т.к. 2+4+7+2=15 ,а 15делится на 3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6 789, т.к. 6+7+8+9=30,а 30 делится на 3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5 895, т.к. 5+8+9+5=27,а 27делится на 3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9 123, т.к. 9+1+2+3=15,а 15делится на 3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2 739, т.к.2+7+3+9=21,а 21 делится на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</a:rPr>
              <a:t>Признак делимости на 3: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5143536"/>
          </a:xfrm>
        </p:spPr>
        <p:txBody>
          <a:bodyPr/>
          <a:lstStyle/>
          <a:p>
            <a:r>
              <a:rPr lang="ru-RU" sz="3200" b="1" dirty="0" smtClean="0"/>
              <a:t>Какую цифру нужно  вставить вместо звездочки в число  </a:t>
            </a:r>
            <a:r>
              <a:rPr lang="ru-RU" sz="3200" b="1" dirty="0" smtClean="0">
                <a:solidFill>
                  <a:srgbClr val="006600"/>
                </a:solidFill>
              </a:rPr>
              <a:t>927*5</a:t>
            </a:r>
            <a:r>
              <a:rPr lang="ru-RU" sz="3200" b="1" dirty="0" smtClean="0"/>
              <a:t> так, чтобы число делилось на 3</a:t>
            </a:r>
            <a:r>
              <a:rPr lang="ru-RU" sz="3200" b="1" dirty="0" smtClean="0"/>
              <a:t>?</a:t>
            </a:r>
          </a:p>
          <a:p>
            <a:endParaRPr lang="ru-RU" sz="3200" b="1" dirty="0" smtClean="0"/>
          </a:p>
          <a:p>
            <a:r>
              <a:rPr lang="ru-RU" sz="4000" dirty="0" smtClean="0"/>
              <a:t> </a:t>
            </a:r>
            <a:r>
              <a:rPr lang="ru-RU" sz="4000" dirty="0" smtClean="0"/>
              <a:t>цифру 1 </a:t>
            </a:r>
            <a:r>
              <a:rPr lang="ru-RU" sz="4000" dirty="0" smtClean="0"/>
              <a:t>, </a:t>
            </a:r>
            <a:r>
              <a:rPr lang="ru-RU" sz="4000" dirty="0" smtClean="0"/>
              <a:t>тогда   </a:t>
            </a:r>
            <a:r>
              <a:rPr lang="ru-RU" sz="4000" dirty="0" smtClean="0"/>
              <a:t>927</a:t>
            </a:r>
            <a:r>
              <a:rPr lang="ru-RU" sz="4000" u="sng" dirty="0" smtClean="0">
                <a:solidFill>
                  <a:srgbClr val="FF0000"/>
                </a:solidFill>
              </a:rPr>
              <a:t>1</a:t>
            </a:r>
            <a:r>
              <a:rPr lang="ru-RU" sz="4000" dirty="0" smtClean="0"/>
              <a:t>5</a:t>
            </a:r>
          </a:p>
          <a:p>
            <a:r>
              <a:rPr lang="ru-RU" sz="4000" dirty="0" smtClean="0"/>
              <a:t>цифру 4 </a:t>
            </a:r>
            <a:r>
              <a:rPr lang="ru-RU" sz="4000" dirty="0" smtClean="0"/>
              <a:t>, </a:t>
            </a:r>
            <a:r>
              <a:rPr lang="ru-RU" sz="4000" dirty="0" smtClean="0"/>
              <a:t>тогда    927</a:t>
            </a:r>
            <a:r>
              <a:rPr lang="ru-RU" sz="4000" u="sng" dirty="0" smtClean="0">
                <a:solidFill>
                  <a:srgbClr val="FF0000"/>
                </a:solidFill>
              </a:rPr>
              <a:t>4</a:t>
            </a:r>
            <a:r>
              <a:rPr lang="ru-RU" sz="4000" dirty="0" smtClean="0"/>
              <a:t>5</a:t>
            </a:r>
            <a:endParaRPr lang="ru-RU" sz="4000" dirty="0" smtClean="0"/>
          </a:p>
          <a:p>
            <a:r>
              <a:rPr lang="ru-RU" sz="4000" dirty="0" smtClean="0"/>
              <a:t>Цифру 7 </a:t>
            </a:r>
            <a:r>
              <a:rPr lang="ru-RU" sz="4000" dirty="0" smtClean="0"/>
              <a:t>, </a:t>
            </a:r>
            <a:r>
              <a:rPr lang="ru-RU" sz="4000" dirty="0" smtClean="0"/>
              <a:t>тогда    927</a:t>
            </a:r>
            <a:r>
              <a:rPr lang="ru-RU" sz="4000" u="sng" dirty="0" smtClean="0">
                <a:solidFill>
                  <a:srgbClr val="FF0000"/>
                </a:solidFill>
              </a:rPr>
              <a:t>7</a:t>
            </a:r>
            <a:r>
              <a:rPr lang="ru-RU" sz="4000" dirty="0" smtClean="0"/>
              <a:t>5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</a:rPr>
              <a:t>Признак делимости на 4: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285860"/>
            <a:ext cx="8329642" cy="5214974"/>
          </a:xfrm>
        </p:spPr>
        <p:txBody>
          <a:bodyPr/>
          <a:lstStyle/>
          <a:p>
            <a:r>
              <a:rPr lang="ru-RU" sz="3200" dirty="0" smtClean="0"/>
              <a:t>Натуральное число делится на 4 тогда и только тогда, когда последние две его цифры образуют число, делящееся на 4.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Например: </a:t>
            </a:r>
          </a:p>
          <a:p>
            <a:r>
              <a:rPr lang="ru-RU" sz="3200" dirty="0" smtClean="0"/>
              <a:t>1)число  </a:t>
            </a:r>
            <a:r>
              <a:rPr lang="ru-RU" sz="3200" dirty="0" smtClean="0"/>
              <a:t>241</a:t>
            </a:r>
            <a:r>
              <a:rPr lang="ru-RU" sz="3200" u="sng" dirty="0" smtClean="0">
                <a:solidFill>
                  <a:srgbClr val="FF0000"/>
                </a:solidFill>
              </a:rPr>
              <a:t>44</a:t>
            </a:r>
            <a:r>
              <a:rPr lang="ru-RU" sz="3200" dirty="0" smtClean="0"/>
              <a:t> делится на 4, т.к. 44 делится на 4; </a:t>
            </a:r>
          </a:p>
          <a:p>
            <a:r>
              <a:rPr lang="ru-RU" sz="3200" dirty="0" smtClean="0"/>
              <a:t>2)число </a:t>
            </a:r>
            <a:r>
              <a:rPr lang="ru-RU" sz="3200" dirty="0" smtClean="0"/>
              <a:t>965</a:t>
            </a:r>
            <a:r>
              <a:rPr lang="ru-RU" sz="3200" u="sng" dirty="0">
                <a:solidFill>
                  <a:srgbClr val="FF0000"/>
                </a:solidFill>
              </a:rPr>
              <a:t>6</a:t>
            </a:r>
            <a:r>
              <a:rPr lang="ru-RU" sz="3200" u="sng" dirty="0" smtClean="0">
                <a:solidFill>
                  <a:srgbClr val="FF0000"/>
                </a:solidFill>
              </a:rPr>
              <a:t>3</a:t>
            </a:r>
            <a:r>
              <a:rPr lang="ru-RU" sz="3200" dirty="0" smtClean="0">
                <a:solidFill>
                  <a:srgbClr val="006600"/>
                </a:solidFill>
              </a:rPr>
              <a:t> </a:t>
            </a:r>
            <a:r>
              <a:rPr lang="ru-RU" sz="3200" dirty="0" smtClean="0"/>
              <a:t>не делится на 4, т.к. 63 не делится на 4.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00010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</a:rPr>
              <a:t>Признак делимости на 4: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8329642" cy="528641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dirty="0" smtClean="0"/>
              <a:t>Выпишите числа, которые делятся на 4:</a:t>
            </a:r>
          </a:p>
          <a:p>
            <a:pPr>
              <a:buNone/>
            </a:pPr>
            <a:r>
              <a:rPr lang="ru-RU" dirty="0" smtClean="0"/>
              <a:t>12 3458</a:t>
            </a:r>
          </a:p>
          <a:p>
            <a:pPr>
              <a:buNone/>
            </a:pPr>
            <a:r>
              <a:rPr lang="ru-RU" dirty="0" smtClean="0"/>
              <a:t>67 8905</a:t>
            </a:r>
          </a:p>
          <a:p>
            <a:pPr>
              <a:buNone/>
            </a:pPr>
            <a:r>
              <a:rPr lang="ru-RU" dirty="0" smtClean="0"/>
              <a:t>45 7842</a:t>
            </a:r>
          </a:p>
          <a:p>
            <a:pPr>
              <a:buNone/>
            </a:pPr>
            <a:r>
              <a:rPr lang="ru-RU" dirty="0" smtClean="0"/>
              <a:t>1246 </a:t>
            </a:r>
          </a:p>
          <a:p>
            <a:pPr>
              <a:buNone/>
            </a:pPr>
            <a:r>
              <a:rPr lang="ru-RU" dirty="0" smtClean="0"/>
              <a:t>6 7324</a:t>
            </a:r>
          </a:p>
          <a:p>
            <a:pPr>
              <a:buNone/>
            </a:pPr>
            <a:r>
              <a:rPr lang="ru-RU" dirty="0" smtClean="0"/>
              <a:t>82 128 </a:t>
            </a:r>
          </a:p>
          <a:p>
            <a:pPr>
              <a:buNone/>
            </a:pPr>
            <a:r>
              <a:rPr lang="ru-RU" dirty="0" smtClean="0"/>
              <a:t>55 7760</a:t>
            </a:r>
          </a:p>
          <a:p>
            <a:pPr>
              <a:buNone/>
            </a:pPr>
            <a:r>
              <a:rPr lang="ru-RU" dirty="0" smtClean="0"/>
              <a:t>3 4982</a:t>
            </a:r>
          </a:p>
          <a:p>
            <a:pPr>
              <a:buNone/>
            </a:pPr>
            <a:r>
              <a:rPr lang="ru-RU" dirty="0" smtClean="0"/>
              <a:t>68 6808 </a:t>
            </a:r>
          </a:p>
          <a:p>
            <a:pPr>
              <a:buNone/>
            </a:pPr>
            <a:r>
              <a:rPr lang="ru-RU" dirty="0" smtClean="0"/>
              <a:t>4564 </a:t>
            </a:r>
          </a:p>
          <a:p>
            <a:pPr>
              <a:buNone/>
            </a:pPr>
            <a:r>
              <a:rPr lang="ru-RU" dirty="0" smtClean="0"/>
              <a:t>33 9074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859340"/>
            <a:ext cx="521495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6 73</a:t>
            </a:r>
            <a:r>
              <a:rPr lang="ru-RU" sz="4000" b="1" u="sng" dirty="0" smtClean="0">
                <a:solidFill>
                  <a:srgbClr val="FF0000"/>
                </a:solidFill>
              </a:rPr>
              <a:t>24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82 1</a:t>
            </a:r>
            <a:r>
              <a:rPr lang="ru-RU" sz="4000" b="1" u="sng" dirty="0" smtClean="0">
                <a:solidFill>
                  <a:srgbClr val="FF0000"/>
                </a:solidFill>
              </a:rPr>
              <a:t>28</a:t>
            </a:r>
            <a:endParaRPr lang="ru-RU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55 77</a:t>
            </a:r>
            <a:r>
              <a:rPr lang="ru-RU" sz="4000" b="1" u="sng" dirty="0" smtClean="0">
                <a:solidFill>
                  <a:srgbClr val="FF0000"/>
                </a:solidFill>
              </a:rPr>
              <a:t>60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68 68</a:t>
            </a:r>
            <a:r>
              <a:rPr lang="ru-RU" sz="4000" b="1" u="sng" dirty="0" smtClean="0">
                <a:solidFill>
                  <a:srgbClr val="FF0000"/>
                </a:solidFill>
              </a:rPr>
              <a:t>08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45</a:t>
            </a:r>
            <a:r>
              <a:rPr lang="ru-RU" sz="4000" b="1" u="sng" dirty="0" smtClean="0">
                <a:solidFill>
                  <a:srgbClr val="FF0000"/>
                </a:solidFill>
              </a:rPr>
              <a:t>64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C3300"/>
                </a:solidFill>
                <a:latin typeface="Times New Roman" pitchFamily="18" charset="0"/>
              </a:rPr>
              <a:t>Признак делимости на 4: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r>
              <a:rPr lang="ru-RU" sz="3200" dirty="0" smtClean="0"/>
              <a:t>Какую цифру нужно  вставить вместо звездочки в  число  </a:t>
            </a:r>
            <a:r>
              <a:rPr lang="ru-RU" sz="3200" b="1" dirty="0" smtClean="0">
                <a:solidFill>
                  <a:srgbClr val="006600"/>
                </a:solidFill>
              </a:rPr>
              <a:t>87 94*</a:t>
            </a:r>
            <a:r>
              <a:rPr lang="ru-RU" sz="3200" b="1" dirty="0" smtClean="0"/>
              <a:t> </a:t>
            </a:r>
            <a:r>
              <a:rPr lang="ru-RU" sz="3200" dirty="0" smtClean="0"/>
              <a:t>цифру так, чтобы число делилось на 4.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Цифру 0   </a:t>
            </a:r>
            <a:r>
              <a:rPr lang="ru-RU" sz="3200" dirty="0" smtClean="0">
                <a:solidFill>
                  <a:srgbClr val="FF0000"/>
                </a:solidFill>
              </a:rPr>
              <a:t>-   </a:t>
            </a:r>
            <a:r>
              <a:rPr lang="ru-RU" sz="3200" dirty="0" smtClean="0"/>
              <a:t>879</a:t>
            </a:r>
            <a:r>
              <a:rPr lang="ru-RU" sz="3200" u="sng" dirty="0" smtClean="0">
                <a:solidFill>
                  <a:srgbClr val="FF0000"/>
                </a:solidFill>
              </a:rPr>
              <a:t>40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Цифру 4   </a:t>
            </a:r>
            <a:r>
              <a:rPr lang="ru-RU" sz="3200" dirty="0" smtClean="0">
                <a:solidFill>
                  <a:srgbClr val="FF0000"/>
                </a:solidFill>
              </a:rPr>
              <a:t>-    </a:t>
            </a:r>
            <a:r>
              <a:rPr lang="ru-RU" sz="3200" dirty="0" smtClean="0"/>
              <a:t>879</a:t>
            </a:r>
            <a:r>
              <a:rPr lang="ru-RU" sz="3200" u="sng" dirty="0" smtClean="0">
                <a:solidFill>
                  <a:srgbClr val="FF0000"/>
                </a:solidFill>
              </a:rPr>
              <a:t>44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Цифру 8   </a:t>
            </a:r>
            <a:r>
              <a:rPr lang="ru-RU" sz="3200" dirty="0" smtClean="0">
                <a:solidFill>
                  <a:srgbClr val="FF0000"/>
                </a:solidFill>
              </a:rPr>
              <a:t>-   </a:t>
            </a:r>
            <a:r>
              <a:rPr lang="ru-RU" sz="3200" dirty="0" smtClean="0"/>
              <a:t>879</a:t>
            </a:r>
            <a:r>
              <a:rPr lang="ru-RU" sz="3200" u="sng" dirty="0" smtClean="0">
                <a:solidFill>
                  <a:srgbClr val="FF0000"/>
                </a:solidFill>
              </a:rPr>
              <a:t>48</a:t>
            </a:r>
            <a:endParaRPr lang="ru-RU" sz="3200" dirty="0" smtClean="0">
              <a:solidFill>
                <a:srgbClr val="FF0000"/>
              </a:solidFill>
            </a:endParaRPr>
          </a:p>
          <a:p>
            <a:endParaRPr lang="ru-RU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</a:rPr>
              <a:t>Признак делимости на 5: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/>
              <a:t>Натуральное число делится на 5 тогда и только тогда, когда последняя цифра в записи числа 0 или 5</a:t>
            </a:r>
            <a:r>
              <a:rPr lang="ru-RU" sz="3200" dirty="0" smtClean="0"/>
              <a:t>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	</a:t>
            </a:r>
            <a:r>
              <a:rPr lang="ru-RU" sz="3600" b="1" i="1" dirty="0" smtClean="0">
                <a:solidFill>
                  <a:srgbClr val="FF0000"/>
                </a:solidFill>
              </a:rPr>
              <a:t>Например: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ru-RU" sz="3600" dirty="0" smtClean="0"/>
              <a:t>1)число </a:t>
            </a:r>
            <a:r>
              <a:rPr lang="ru-RU" sz="3600" dirty="0" smtClean="0"/>
              <a:t>10 89</a:t>
            </a:r>
            <a:r>
              <a:rPr lang="ru-RU" sz="3600" u="sng" dirty="0" smtClean="0">
                <a:solidFill>
                  <a:srgbClr val="006600"/>
                </a:solidFill>
              </a:rPr>
              <a:t>0</a:t>
            </a:r>
            <a:r>
              <a:rPr lang="ru-RU" sz="3600" dirty="0" smtClean="0"/>
              <a:t> делится на 5, </a:t>
            </a:r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dirty="0" smtClean="0"/>
              <a:t>2)число </a:t>
            </a:r>
            <a:r>
              <a:rPr lang="ru-RU" sz="3600" dirty="0" smtClean="0"/>
              <a:t>8 99</a:t>
            </a:r>
            <a:r>
              <a:rPr lang="ru-RU" sz="3600" u="sng" dirty="0" smtClean="0">
                <a:solidFill>
                  <a:srgbClr val="006600"/>
                </a:solidFill>
              </a:rPr>
              <a:t>4</a:t>
            </a:r>
            <a:r>
              <a:rPr lang="ru-RU" sz="3600" dirty="0" smtClean="0">
                <a:solidFill>
                  <a:srgbClr val="006600"/>
                </a:solidFill>
              </a:rPr>
              <a:t> </a:t>
            </a:r>
            <a:r>
              <a:rPr lang="ru-RU" sz="3600" dirty="0" smtClean="0"/>
              <a:t>не делится на 5.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C3300"/>
                </a:solidFill>
                <a:latin typeface="Times New Roman" pitchFamily="18" charset="0"/>
              </a:rPr>
              <a:t>Признак делимости на</a:t>
            </a:r>
            <a:r>
              <a:rPr lang="ru-RU" b="1" i="1" dirty="0" smtClean="0">
                <a:solidFill>
                  <a:srgbClr val="CC3300"/>
                </a:solidFill>
                <a:latin typeface="Times New Roman" pitchFamily="18" charset="0"/>
              </a:rPr>
              <a:t> 5: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Выпишите числа, которые делятся на 5:</a:t>
            </a:r>
          </a:p>
          <a:p>
            <a:pPr>
              <a:buNone/>
            </a:pPr>
            <a:r>
              <a:rPr lang="ru-RU" dirty="0" smtClean="0"/>
              <a:t>59 000</a:t>
            </a:r>
          </a:p>
          <a:p>
            <a:pPr>
              <a:buNone/>
            </a:pPr>
            <a:r>
              <a:rPr lang="ru-RU" dirty="0" smtClean="0"/>
              <a:t>887 128</a:t>
            </a:r>
          </a:p>
          <a:p>
            <a:pPr>
              <a:buNone/>
            </a:pPr>
            <a:r>
              <a:rPr lang="ru-RU" dirty="0" smtClean="0"/>
              <a:t>65758</a:t>
            </a:r>
          </a:p>
          <a:p>
            <a:pPr>
              <a:buNone/>
            </a:pPr>
            <a:r>
              <a:rPr lang="ru-RU" dirty="0" smtClean="0"/>
              <a:t> 6 6155</a:t>
            </a:r>
          </a:p>
          <a:p>
            <a:pPr>
              <a:buNone/>
            </a:pPr>
            <a:r>
              <a:rPr lang="ru-RU" dirty="0" smtClean="0"/>
              <a:t>32840</a:t>
            </a:r>
          </a:p>
          <a:p>
            <a:pPr>
              <a:buNone/>
            </a:pPr>
            <a:r>
              <a:rPr lang="ru-RU" dirty="0" smtClean="0"/>
              <a:t> 14 437 </a:t>
            </a:r>
          </a:p>
          <a:p>
            <a:pPr>
              <a:buNone/>
            </a:pPr>
            <a:r>
              <a:rPr lang="ru-RU" dirty="0" smtClean="0"/>
              <a:t>52 766</a:t>
            </a:r>
          </a:p>
          <a:p>
            <a:pPr>
              <a:buNone/>
            </a:pPr>
            <a:r>
              <a:rPr lang="ru-RU" dirty="0" smtClean="0"/>
              <a:t>338960</a:t>
            </a:r>
          </a:p>
          <a:p>
            <a:pPr>
              <a:buNone/>
            </a:pPr>
            <a:r>
              <a:rPr lang="ru-RU" dirty="0" smtClean="0"/>
              <a:t>35 559 </a:t>
            </a:r>
          </a:p>
          <a:p>
            <a:pPr>
              <a:buNone/>
            </a:pPr>
            <a:r>
              <a:rPr lang="ru-RU" dirty="0" smtClean="0"/>
              <a:t>90 0034 </a:t>
            </a:r>
          </a:p>
          <a:p>
            <a:pPr>
              <a:buNone/>
            </a:pPr>
            <a:r>
              <a:rPr lang="ru-RU" dirty="0" smtClean="0"/>
              <a:t>590 895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86182" y="1928802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sz="4000" dirty="0" smtClean="0"/>
              <a:t>59 00</a:t>
            </a:r>
            <a:r>
              <a:rPr lang="ru-RU" sz="4000" u="sng" dirty="0" smtClean="0">
                <a:solidFill>
                  <a:srgbClr val="FF0000"/>
                </a:solidFill>
              </a:rPr>
              <a:t>0</a:t>
            </a:r>
          </a:p>
          <a:p>
            <a:pPr>
              <a:buNone/>
            </a:pPr>
            <a:r>
              <a:rPr lang="ru-RU" sz="4000" dirty="0" smtClean="0"/>
              <a:t>6 615</a:t>
            </a:r>
            <a:r>
              <a:rPr lang="ru-RU" sz="4000" u="sng" dirty="0" smtClean="0">
                <a:solidFill>
                  <a:srgbClr val="FF0000"/>
                </a:solidFill>
              </a:rPr>
              <a:t>5</a:t>
            </a:r>
          </a:p>
          <a:p>
            <a:pPr>
              <a:buNone/>
            </a:pPr>
            <a:r>
              <a:rPr lang="ru-RU" sz="4000" dirty="0" smtClean="0"/>
              <a:t>3284</a:t>
            </a:r>
            <a:r>
              <a:rPr lang="ru-RU" sz="4000" u="sng" dirty="0" smtClean="0">
                <a:solidFill>
                  <a:srgbClr val="FF0000"/>
                </a:solidFill>
              </a:rPr>
              <a:t>0</a:t>
            </a:r>
          </a:p>
          <a:p>
            <a:pPr>
              <a:buNone/>
            </a:pPr>
            <a:r>
              <a:rPr lang="ru-RU" sz="4000" dirty="0" smtClean="0"/>
              <a:t>33896</a:t>
            </a:r>
            <a:r>
              <a:rPr lang="ru-RU" sz="4000" u="sng" dirty="0" smtClean="0">
                <a:solidFill>
                  <a:srgbClr val="FF0000"/>
                </a:solidFill>
              </a:rPr>
              <a:t>0</a:t>
            </a:r>
          </a:p>
          <a:p>
            <a:pPr>
              <a:buNone/>
            </a:pPr>
            <a:r>
              <a:rPr lang="ru-RU" sz="4000" dirty="0" smtClean="0"/>
              <a:t>590 89</a:t>
            </a:r>
            <a:r>
              <a:rPr lang="ru-RU" sz="4000" u="sng" dirty="0" smtClean="0">
                <a:solidFill>
                  <a:srgbClr val="FF0000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</a:rPr>
              <a:t>Признак делимости на</a:t>
            </a:r>
            <a:r>
              <a:rPr lang="ru-RU" sz="3200" b="1" i="1" dirty="0" smtClean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CC3300"/>
                </a:solidFill>
                <a:latin typeface="+mn-lt"/>
              </a:rPr>
              <a:t>5:</a:t>
            </a: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43890" cy="4873752"/>
          </a:xfrm>
        </p:spPr>
        <p:txBody>
          <a:bodyPr>
            <a:normAutofit fontScale="92500" lnSpcReduction="10000"/>
          </a:bodyPr>
          <a:lstStyle/>
          <a:p>
            <a:r>
              <a:rPr lang="ru-RU" sz="4000" dirty="0" smtClean="0"/>
              <a:t>Какую цифру нужно  вставить вместо звездочки в  число 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>
                <a:solidFill>
                  <a:srgbClr val="006600"/>
                </a:solidFill>
              </a:rPr>
              <a:t>  422 </a:t>
            </a:r>
            <a:r>
              <a:rPr lang="ru-RU" sz="4000" dirty="0" smtClean="0">
                <a:solidFill>
                  <a:srgbClr val="006600"/>
                </a:solidFill>
              </a:rPr>
              <a:t>89*</a:t>
            </a:r>
            <a:r>
              <a:rPr lang="ru-RU" sz="4000" dirty="0" smtClean="0"/>
              <a:t> цифру так, чтобы число делилось на 5.</a:t>
            </a:r>
          </a:p>
          <a:p>
            <a:endParaRPr lang="ru-RU" sz="4000" dirty="0"/>
          </a:p>
          <a:p>
            <a:r>
              <a:rPr lang="ru-RU" sz="4000" dirty="0" smtClean="0">
                <a:solidFill>
                  <a:srgbClr val="FF0000"/>
                </a:solidFill>
              </a:rPr>
              <a:t> или цифру  0</a:t>
            </a:r>
            <a:r>
              <a:rPr lang="ru-RU" sz="4000" dirty="0" smtClean="0"/>
              <a:t>  - 42289</a:t>
            </a:r>
            <a:r>
              <a:rPr lang="ru-RU" sz="4000" u="sng" dirty="0" smtClean="0">
                <a:solidFill>
                  <a:srgbClr val="FF0000"/>
                </a:solidFill>
              </a:rPr>
              <a:t>0</a:t>
            </a:r>
          </a:p>
          <a:p>
            <a:endParaRPr lang="ru-RU" sz="4000" u="sng" dirty="0">
              <a:solidFill>
                <a:srgbClr val="FF0000"/>
              </a:solidFill>
            </a:endParaRPr>
          </a:p>
          <a:p>
            <a:r>
              <a:rPr lang="ru-RU" sz="4000" dirty="0" smtClean="0">
                <a:solidFill>
                  <a:srgbClr val="FF0000"/>
                </a:solidFill>
              </a:rPr>
              <a:t> или цифру 5</a:t>
            </a:r>
            <a:r>
              <a:rPr lang="ru-RU" sz="4000" dirty="0" smtClean="0"/>
              <a:t>  - 42289</a:t>
            </a:r>
            <a:r>
              <a:rPr lang="ru-RU" sz="4000" u="sng" dirty="0" smtClean="0">
                <a:solidFill>
                  <a:srgbClr val="FF0000"/>
                </a:solidFill>
              </a:rPr>
              <a:t>5</a:t>
            </a:r>
          </a:p>
          <a:p>
            <a:endParaRPr lang="ru-RU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C3300"/>
                </a:solidFill>
                <a:latin typeface="Times New Roman" pitchFamily="18" charset="0"/>
              </a:rPr>
              <a:t>Признак делимости на 6: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43890" cy="487375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600" dirty="0" smtClean="0"/>
              <a:t>Натуральное число делится на 6 тогда и только тогда, когда оно делится на 2 и на 3 одновременно.</a:t>
            </a:r>
            <a:endParaRPr lang="ru-RU" dirty="0" smtClean="0"/>
          </a:p>
          <a:p>
            <a:pPr algn="ctr">
              <a:buNone/>
            </a:pPr>
            <a:r>
              <a:rPr lang="ru-RU" sz="3500" dirty="0" smtClean="0"/>
              <a:t>	</a:t>
            </a:r>
            <a:r>
              <a:rPr lang="ru-RU" sz="3500" dirty="0" smtClean="0">
                <a:solidFill>
                  <a:srgbClr val="FF0000"/>
                </a:solidFill>
              </a:rPr>
              <a:t>Например: </a:t>
            </a:r>
          </a:p>
          <a:p>
            <a:pPr>
              <a:buNone/>
            </a:pPr>
            <a:r>
              <a:rPr lang="ru-RU" sz="3500" dirty="0" smtClean="0"/>
              <a:t>1)число </a:t>
            </a:r>
            <a:r>
              <a:rPr lang="ru-RU" sz="3500" dirty="0" smtClean="0"/>
              <a:t>3 576 делится на 6, т.к. оно делится и  на 2 и на 3,  </a:t>
            </a:r>
          </a:p>
          <a:p>
            <a:pPr>
              <a:buNone/>
            </a:pPr>
            <a:r>
              <a:rPr lang="ru-RU" sz="3500" dirty="0" smtClean="0"/>
              <a:t>2) </a:t>
            </a:r>
            <a:r>
              <a:rPr lang="ru-RU" sz="3500" dirty="0" smtClean="0"/>
              <a:t>число 89 331 не делится на 6, т.к. оно делится на 3, но не делится на 2.</a:t>
            </a:r>
            <a:endParaRPr lang="ru-RU" sz="3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</a:rPr>
              <a:t>Признак делимости на 6: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4873752"/>
          </a:xfrm>
        </p:spPr>
        <p:txBody>
          <a:bodyPr/>
          <a:lstStyle/>
          <a:p>
            <a:pPr>
              <a:buNone/>
            </a:pPr>
            <a:r>
              <a:rPr lang="ru-RU" sz="4400" dirty="0" smtClean="0"/>
              <a:t> Какие из чисел делятся на 6:</a:t>
            </a:r>
          </a:p>
          <a:p>
            <a:pPr>
              <a:buNone/>
            </a:pPr>
            <a:r>
              <a:rPr lang="ru-RU" sz="4400" dirty="0" smtClean="0"/>
              <a:t>	33 556,  28 312,  3 459,  81 432, </a:t>
            </a:r>
          </a:p>
          <a:p>
            <a:pPr>
              <a:buNone/>
            </a:pPr>
            <a:r>
              <a:rPr lang="ru-RU" sz="4400" dirty="0"/>
              <a:t> </a:t>
            </a:r>
            <a:r>
              <a:rPr lang="ru-RU" sz="4400" dirty="0" smtClean="0"/>
              <a:t>  4 038,   22 446,   224 103, </a:t>
            </a:r>
          </a:p>
          <a:p>
            <a:pPr>
              <a:buNone/>
            </a:pPr>
            <a:r>
              <a:rPr lang="ru-RU" sz="4400" dirty="0"/>
              <a:t> </a:t>
            </a:r>
            <a:r>
              <a:rPr lang="ru-RU" sz="4400" dirty="0" smtClean="0"/>
              <a:t>  999 999 999,   6 237, 576 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Рассмотреть признаки делимости на 2,3,4,5,6,9,10,11 и 12</a:t>
            </a:r>
          </a:p>
          <a:p>
            <a:r>
              <a:rPr lang="ru-RU" sz="3600" dirty="0" smtClean="0"/>
              <a:t>Закрепить признаки в ходе решения примеров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C3300"/>
                </a:solidFill>
                <a:latin typeface="Times New Roman" pitchFamily="18" charset="0"/>
              </a:rPr>
              <a:t>Признак делимости на 6: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85860"/>
            <a:ext cx="8501122" cy="518809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dirty="0" smtClean="0"/>
              <a:t>Какую цифру нужно  вставить вместо звездочки в  число  </a:t>
            </a:r>
            <a:r>
              <a:rPr lang="ru-RU" sz="2800" dirty="0" smtClean="0">
                <a:solidFill>
                  <a:srgbClr val="006600"/>
                </a:solidFill>
              </a:rPr>
              <a:t>658*2 </a:t>
            </a:r>
            <a:r>
              <a:rPr lang="ru-RU" sz="2800" dirty="0" smtClean="0"/>
              <a:t>так, чтобы число делилось на 6.</a:t>
            </a:r>
          </a:p>
          <a:p>
            <a:endParaRPr lang="ru-RU" dirty="0"/>
          </a:p>
          <a:p>
            <a:r>
              <a:rPr lang="ru-RU" sz="3200" dirty="0" smtClean="0"/>
              <a:t>Цифру </a:t>
            </a:r>
            <a:r>
              <a:rPr lang="ru-RU" sz="3200" u="sng" dirty="0" smtClean="0">
                <a:solidFill>
                  <a:srgbClr val="FF0000"/>
                </a:solidFill>
              </a:rPr>
              <a:t>0 </a:t>
            </a:r>
            <a:r>
              <a:rPr lang="ru-RU" sz="3200" dirty="0" smtClean="0"/>
              <a:t>- </a:t>
            </a:r>
            <a:r>
              <a:rPr lang="ru-RU" sz="3200" dirty="0" smtClean="0"/>
              <a:t>и тогда  658</a:t>
            </a:r>
            <a:r>
              <a:rPr lang="ru-RU" sz="3200" u="sng" dirty="0">
                <a:solidFill>
                  <a:srgbClr val="FF0000"/>
                </a:solidFill>
              </a:rPr>
              <a:t>0</a:t>
            </a:r>
            <a:r>
              <a:rPr lang="ru-RU" sz="3200" dirty="0" smtClean="0"/>
              <a:t>2 будет делится на 6</a:t>
            </a:r>
          </a:p>
          <a:p>
            <a:r>
              <a:rPr lang="ru-RU" sz="3200" dirty="0" smtClean="0"/>
              <a:t>Цифру </a:t>
            </a:r>
            <a:r>
              <a:rPr lang="ru-RU" sz="3200" u="sng" dirty="0" smtClean="0">
                <a:solidFill>
                  <a:srgbClr val="FF0000"/>
                </a:solidFill>
              </a:rPr>
              <a:t>3</a:t>
            </a:r>
            <a:r>
              <a:rPr lang="ru-RU" sz="3200" dirty="0" smtClean="0"/>
              <a:t>  - и тогда 658</a:t>
            </a:r>
            <a:r>
              <a:rPr lang="ru-RU" sz="3200" u="sng" dirty="0" smtClean="0">
                <a:solidFill>
                  <a:srgbClr val="FF0000"/>
                </a:solidFill>
              </a:rPr>
              <a:t>3</a:t>
            </a:r>
            <a:r>
              <a:rPr lang="ru-RU" sz="3200" dirty="0" smtClean="0"/>
              <a:t>2 будет делится на 6</a:t>
            </a:r>
          </a:p>
          <a:p>
            <a:r>
              <a:rPr lang="ru-RU" sz="3200" dirty="0" smtClean="0"/>
              <a:t>Цифру </a:t>
            </a:r>
            <a:r>
              <a:rPr lang="ru-RU" sz="3200" u="sng" dirty="0" smtClean="0">
                <a:solidFill>
                  <a:srgbClr val="FF0000"/>
                </a:solidFill>
              </a:rPr>
              <a:t>6</a:t>
            </a:r>
            <a:r>
              <a:rPr lang="ru-RU" sz="3200" dirty="0" smtClean="0"/>
              <a:t>  - и тогда 658</a:t>
            </a:r>
            <a:r>
              <a:rPr lang="ru-RU" sz="3200" u="sng" dirty="0" smtClean="0">
                <a:solidFill>
                  <a:srgbClr val="FF0000"/>
                </a:solidFill>
              </a:rPr>
              <a:t>6</a:t>
            </a:r>
            <a:r>
              <a:rPr lang="ru-RU" sz="3200" dirty="0" smtClean="0"/>
              <a:t>2 будет делится на 6</a:t>
            </a:r>
          </a:p>
          <a:p>
            <a:r>
              <a:rPr lang="ru-RU" sz="3200" dirty="0" smtClean="0"/>
              <a:t>Цифру </a:t>
            </a:r>
            <a:r>
              <a:rPr lang="ru-RU" sz="3200" u="sng" dirty="0" smtClean="0">
                <a:solidFill>
                  <a:srgbClr val="FF0000"/>
                </a:solidFill>
              </a:rPr>
              <a:t>9</a:t>
            </a:r>
            <a:r>
              <a:rPr lang="ru-RU" sz="3200" dirty="0" smtClean="0"/>
              <a:t>  - и тогда 658</a:t>
            </a:r>
            <a:r>
              <a:rPr lang="ru-RU" sz="3200" u="sng" dirty="0" smtClean="0">
                <a:solidFill>
                  <a:srgbClr val="FF0000"/>
                </a:solidFill>
              </a:rPr>
              <a:t>9</a:t>
            </a:r>
            <a:r>
              <a:rPr lang="ru-RU" sz="3200" dirty="0" smtClean="0"/>
              <a:t>2 будет делится на 6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</a:rPr>
              <a:t>Признак делимости на 8: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401080" cy="512605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smtClean="0"/>
              <a:t>Натуральное число делится на 8 тогда и только тогда, когда последние три его цифры образуют число, делящееся на 8.</a:t>
            </a:r>
          </a:p>
          <a:p>
            <a:pPr algn="ctr">
              <a:buNone/>
            </a:pPr>
            <a:r>
              <a:rPr lang="ru-RU" sz="3600" dirty="0" smtClean="0"/>
              <a:t>	</a:t>
            </a:r>
            <a:r>
              <a:rPr lang="ru-RU" sz="3600" dirty="0" smtClean="0">
                <a:solidFill>
                  <a:srgbClr val="FF0000"/>
                </a:solidFill>
              </a:rPr>
              <a:t>Например:</a:t>
            </a:r>
          </a:p>
          <a:p>
            <a:pPr>
              <a:buNone/>
            </a:pPr>
            <a:r>
              <a:rPr lang="ru-RU" sz="3600" i="1" dirty="0"/>
              <a:t> </a:t>
            </a:r>
            <a:r>
              <a:rPr lang="ru-RU" sz="3600" dirty="0" smtClean="0"/>
              <a:t> </a:t>
            </a:r>
            <a:r>
              <a:rPr lang="ru-RU" sz="3600" dirty="0" smtClean="0"/>
              <a:t>1)число </a:t>
            </a:r>
            <a:r>
              <a:rPr lang="ru-RU" sz="3600" dirty="0" smtClean="0"/>
              <a:t>812 </a:t>
            </a:r>
            <a:r>
              <a:rPr lang="ru-RU" sz="3600" u="sng" dirty="0" smtClean="0">
                <a:solidFill>
                  <a:srgbClr val="FF0000"/>
                </a:solidFill>
              </a:rPr>
              <a:t>872</a:t>
            </a:r>
            <a:r>
              <a:rPr lang="ru-RU" sz="3600" dirty="0" smtClean="0"/>
              <a:t> делится на 8, т.к. 872 делится на 8,</a:t>
            </a:r>
          </a:p>
          <a:p>
            <a:pPr>
              <a:buNone/>
            </a:pPr>
            <a:r>
              <a:rPr lang="ru-RU" sz="3600" dirty="0" smtClean="0"/>
              <a:t>  </a:t>
            </a:r>
            <a:r>
              <a:rPr lang="ru-RU" sz="3600" dirty="0" smtClean="0"/>
              <a:t>2)число </a:t>
            </a:r>
            <a:r>
              <a:rPr lang="ru-RU" sz="3600" dirty="0" smtClean="0"/>
              <a:t>1</a:t>
            </a:r>
            <a:r>
              <a:rPr lang="ru-RU" sz="3600" u="sng" dirty="0" smtClean="0">
                <a:solidFill>
                  <a:srgbClr val="FF0000"/>
                </a:solidFill>
              </a:rPr>
              <a:t>723</a:t>
            </a:r>
            <a:r>
              <a:rPr lang="ru-RU" sz="3600" dirty="0" smtClean="0"/>
              <a:t> не делится на 8, т.к. 723 не делится на 8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C3300"/>
                </a:solidFill>
                <a:latin typeface="Times New Roman" pitchFamily="18" charset="0"/>
              </a:rPr>
              <a:t>Признак делимости на 8: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В число  </a:t>
            </a:r>
            <a:r>
              <a:rPr lang="ru-RU" sz="3200" dirty="0" smtClean="0">
                <a:solidFill>
                  <a:srgbClr val="006600"/>
                </a:solidFill>
              </a:rPr>
              <a:t>794 8*2</a:t>
            </a:r>
            <a:r>
              <a:rPr lang="ru-RU" sz="3200" dirty="0" smtClean="0"/>
              <a:t>  вставь вместо звездочки цифру так, чтобы число делилось на 8.</a:t>
            </a:r>
          </a:p>
          <a:p>
            <a:pPr>
              <a:buNone/>
            </a:pPr>
            <a:endParaRPr lang="ru-RU" sz="3200" dirty="0"/>
          </a:p>
          <a:p>
            <a:r>
              <a:rPr lang="ru-RU" sz="3200" dirty="0" smtClean="0"/>
              <a:t>Цифру </a:t>
            </a:r>
            <a:r>
              <a:rPr lang="ru-RU" sz="3200" u="sng" dirty="0" smtClean="0">
                <a:solidFill>
                  <a:srgbClr val="FF0000"/>
                </a:solidFill>
              </a:rPr>
              <a:t>3</a:t>
            </a:r>
            <a:r>
              <a:rPr lang="ru-RU" sz="3200" dirty="0" smtClean="0"/>
              <a:t>  - и тогда  798</a:t>
            </a:r>
            <a:r>
              <a:rPr lang="ru-RU" sz="3200" u="sng" dirty="0" smtClean="0">
                <a:solidFill>
                  <a:srgbClr val="FF0000"/>
                </a:solidFill>
              </a:rPr>
              <a:t>3</a:t>
            </a:r>
            <a:r>
              <a:rPr lang="ru-RU" sz="3200" dirty="0" smtClean="0"/>
              <a:t>2 будет делится на 8</a:t>
            </a:r>
          </a:p>
          <a:p>
            <a:r>
              <a:rPr lang="ru-RU" sz="3200" dirty="0" smtClean="0"/>
              <a:t>Цифру  </a:t>
            </a:r>
            <a:r>
              <a:rPr lang="ru-RU" sz="3200" u="sng" dirty="0" smtClean="0">
                <a:solidFill>
                  <a:srgbClr val="FF0000"/>
                </a:solidFill>
              </a:rPr>
              <a:t>7</a:t>
            </a:r>
            <a:r>
              <a:rPr lang="ru-RU" sz="3200" dirty="0" smtClean="0"/>
              <a:t>  - и тогда  798</a:t>
            </a:r>
            <a:r>
              <a:rPr lang="ru-RU" sz="3200" u="sng" dirty="0" smtClean="0">
                <a:solidFill>
                  <a:srgbClr val="FF0000"/>
                </a:solidFill>
              </a:rPr>
              <a:t>7</a:t>
            </a:r>
            <a:r>
              <a:rPr lang="ru-RU" sz="3200" dirty="0" smtClean="0"/>
              <a:t>2 будет делится на 8  </a:t>
            </a:r>
          </a:p>
          <a:p>
            <a:pPr>
              <a:buNone/>
            </a:pPr>
            <a:r>
              <a:rPr lang="ru-RU" sz="3200" dirty="0" smtClean="0"/>
              <a:t> 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C3300"/>
                </a:solidFill>
                <a:latin typeface="Times New Roman" pitchFamily="18" charset="0"/>
              </a:rPr>
              <a:t>Признак делимости на 9: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Натуральное число делится на </a:t>
            </a:r>
            <a:r>
              <a:rPr lang="ru-RU" sz="3200" b="1" dirty="0" smtClean="0">
                <a:solidFill>
                  <a:srgbClr val="FF0000"/>
                </a:solidFill>
              </a:rPr>
              <a:t>9 </a:t>
            </a:r>
            <a:r>
              <a:rPr lang="ru-RU" sz="3200" dirty="0" smtClean="0"/>
              <a:t>тогда и только тогда, когда сумма его цифр делится на 9.</a:t>
            </a:r>
          </a:p>
          <a:p>
            <a:pPr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	</a:t>
            </a:r>
            <a:r>
              <a:rPr lang="ru-RU" sz="3200" dirty="0" smtClean="0">
                <a:solidFill>
                  <a:srgbClr val="FF0000"/>
                </a:solidFill>
              </a:rPr>
              <a:t>Например: </a:t>
            </a:r>
          </a:p>
          <a:p>
            <a:pPr>
              <a:buNone/>
            </a:pPr>
            <a:r>
              <a:rPr lang="ru-RU" sz="3200" dirty="0" smtClean="0"/>
              <a:t>1)число </a:t>
            </a:r>
            <a:r>
              <a:rPr lang="ru-RU" sz="3200" dirty="0" smtClean="0"/>
              <a:t>45 981 делится на 9,т.к. 4+5+9+8+1=27, а 27 делится на 9, </a:t>
            </a:r>
          </a:p>
          <a:p>
            <a:pPr>
              <a:buNone/>
            </a:pPr>
            <a:r>
              <a:rPr lang="ru-RU" sz="3200" dirty="0" smtClean="0"/>
              <a:t>2) </a:t>
            </a:r>
            <a:r>
              <a:rPr lang="ru-RU" sz="3200" dirty="0" smtClean="0"/>
              <a:t>число 7 734 не делится на 9, т.к. 7+7+3+4=21,а 21 не делится на 9.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</a:rPr>
              <a:t>Признак делимости на 9: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Какие из чисел делятся на 9:</a:t>
            </a:r>
          </a:p>
          <a:p>
            <a:pPr>
              <a:buNone/>
            </a:pPr>
            <a:r>
              <a:rPr lang="ru-RU" sz="4000" dirty="0" smtClean="0"/>
              <a:t>	67 980, 90 909, 12 861, 77 444, 809, 672, 567 902, 37 332, 8 009, 39 627, 45 035 ?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</a:rPr>
              <a:t>Признак делимости на 9: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Какую цифру нужно вставить вместо звездочки в число  </a:t>
            </a:r>
            <a:endParaRPr lang="ru-RU" sz="3600" dirty="0" smtClean="0"/>
          </a:p>
          <a:p>
            <a:pPr>
              <a:buNone/>
            </a:pPr>
            <a:r>
              <a:rPr lang="ru-RU" sz="4000" dirty="0" smtClean="0">
                <a:solidFill>
                  <a:srgbClr val="006600"/>
                </a:solidFill>
              </a:rPr>
              <a:t>77 </a:t>
            </a:r>
            <a:r>
              <a:rPr lang="ru-RU" sz="4000" dirty="0" smtClean="0">
                <a:solidFill>
                  <a:srgbClr val="006600"/>
                </a:solidFill>
              </a:rPr>
              <a:t>*55</a:t>
            </a:r>
            <a:r>
              <a:rPr lang="ru-RU" sz="3600" dirty="0" smtClean="0"/>
              <a:t> так, чтобы число делилось на 9.</a:t>
            </a:r>
          </a:p>
          <a:p>
            <a:r>
              <a:rPr lang="ru-RU" sz="3600" dirty="0" smtClean="0"/>
              <a:t>Цифру </a:t>
            </a:r>
            <a:r>
              <a:rPr lang="ru-RU" sz="3600" dirty="0" smtClean="0">
                <a:solidFill>
                  <a:srgbClr val="FF0000"/>
                </a:solidFill>
              </a:rPr>
              <a:t>3</a:t>
            </a:r>
            <a:r>
              <a:rPr lang="ru-RU" sz="3600" dirty="0" smtClean="0"/>
              <a:t>  - и тогда  77</a:t>
            </a:r>
            <a:r>
              <a:rPr lang="ru-RU" sz="3600" b="1" u="sng" dirty="0" smtClean="0">
                <a:solidFill>
                  <a:srgbClr val="FF0000"/>
                </a:solidFill>
              </a:rPr>
              <a:t>3</a:t>
            </a:r>
            <a:r>
              <a:rPr lang="ru-RU" sz="3600" dirty="0" smtClean="0"/>
              <a:t>55 будет делится на 9, т.к. 7+7+3+5+5=27, а число 27 делится на 9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C3300"/>
                </a:solidFill>
                <a:latin typeface="Times New Roman" pitchFamily="18" charset="0"/>
              </a:rPr>
              <a:t>Признак делимости на 10: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375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dirty="0" smtClean="0"/>
              <a:t>Натуральное число делится на </a:t>
            </a:r>
            <a:r>
              <a:rPr lang="ru-RU" sz="4000" b="1" dirty="0" smtClean="0">
                <a:solidFill>
                  <a:srgbClr val="FF0000"/>
                </a:solidFill>
              </a:rPr>
              <a:t>10</a:t>
            </a:r>
            <a:r>
              <a:rPr lang="ru-RU" sz="4000" dirty="0" smtClean="0"/>
              <a:t> тогда и только тогда, когда оно оканчивается на 0.</a:t>
            </a:r>
          </a:p>
          <a:p>
            <a:pPr algn="ctr">
              <a:buNone/>
            </a:pPr>
            <a:r>
              <a:rPr lang="ru-RU" sz="4000" dirty="0" smtClean="0"/>
              <a:t>	</a:t>
            </a:r>
            <a:r>
              <a:rPr lang="ru-RU" sz="4000" dirty="0" smtClean="0">
                <a:solidFill>
                  <a:srgbClr val="FF0000"/>
                </a:solidFill>
              </a:rPr>
              <a:t>Например: </a:t>
            </a:r>
          </a:p>
          <a:p>
            <a:pPr>
              <a:buNone/>
            </a:pPr>
            <a:r>
              <a:rPr lang="ru-RU" sz="4000" dirty="0" smtClean="0"/>
              <a:t>1) </a:t>
            </a:r>
            <a:r>
              <a:rPr lang="ru-RU" sz="4000" dirty="0" smtClean="0"/>
              <a:t>число 520 89</a:t>
            </a:r>
            <a:r>
              <a:rPr lang="ru-RU" sz="4000" u="sng" dirty="0" smtClean="0">
                <a:solidFill>
                  <a:srgbClr val="006600"/>
                </a:solidFill>
              </a:rPr>
              <a:t>0</a:t>
            </a:r>
            <a:r>
              <a:rPr lang="ru-RU" sz="4000" dirty="0" smtClean="0"/>
              <a:t> делится на 10, </a:t>
            </a:r>
          </a:p>
          <a:p>
            <a:pPr>
              <a:buNone/>
            </a:pPr>
            <a:r>
              <a:rPr lang="ru-RU" sz="4000" dirty="0" smtClean="0"/>
              <a:t> </a:t>
            </a:r>
            <a:r>
              <a:rPr lang="ru-RU" sz="4000" dirty="0" smtClean="0"/>
              <a:t>2)число </a:t>
            </a:r>
            <a:r>
              <a:rPr lang="ru-RU" sz="4000" dirty="0" smtClean="0"/>
              <a:t>69 67</a:t>
            </a:r>
            <a:r>
              <a:rPr lang="ru-RU" sz="4000" u="sng" dirty="0" smtClean="0">
                <a:solidFill>
                  <a:srgbClr val="006600"/>
                </a:solidFill>
              </a:rPr>
              <a:t>7</a:t>
            </a:r>
            <a:r>
              <a:rPr lang="ru-RU" sz="4000" dirty="0" smtClean="0"/>
              <a:t> не делится на 10.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C3300"/>
                </a:solidFill>
                <a:latin typeface="Times New Roman" pitchFamily="18" charset="0"/>
              </a:rPr>
              <a:t>Признак делимости на 10: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Какие из чисел делятся на </a:t>
            </a:r>
            <a:r>
              <a:rPr lang="ru-RU" sz="4000" dirty="0" smtClean="0">
                <a:solidFill>
                  <a:srgbClr val="FF0000"/>
                </a:solidFill>
              </a:rPr>
              <a:t>10:</a:t>
            </a:r>
          </a:p>
          <a:p>
            <a:pPr>
              <a:buNone/>
            </a:pPr>
            <a:r>
              <a:rPr lang="ru-RU" sz="4000" dirty="0" smtClean="0"/>
              <a:t>	20 800, 65 705, 687, 20 780, 34 341, 10 001, 38 000, 54 544, 6 720, 6 932, 903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C3300"/>
                </a:solidFill>
                <a:latin typeface="Times New Roman" pitchFamily="18" charset="0"/>
              </a:rPr>
              <a:t>Признак делимости на 10: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Какую цифру нужно вставить вместо звездочки в число </a:t>
            </a:r>
            <a:r>
              <a:rPr lang="ru-RU" sz="3200" dirty="0" smtClean="0">
                <a:solidFill>
                  <a:srgbClr val="006600"/>
                </a:solidFill>
              </a:rPr>
              <a:t>89 75*</a:t>
            </a:r>
            <a:r>
              <a:rPr lang="ru-RU" sz="3200" dirty="0" smtClean="0"/>
              <a:t> так, чтобы число делилось на </a:t>
            </a:r>
            <a:r>
              <a:rPr lang="ru-RU" sz="3200" b="1" dirty="0" smtClean="0"/>
              <a:t>10</a:t>
            </a:r>
            <a:r>
              <a:rPr lang="ru-RU" sz="3200" b="1" dirty="0" smtClean="0"/>
              <a:t>?</a:t>
            </a:r>
          </a:p>
          <a:p>
            <a:endParaRPr lang="ru-RU" sz="3200" dirty="0"/>
          </a:p>
          <a:p>
            <a:r>
              <a:rPr lang="ru-RU" sz="3200" dirty="0" smtClean="0"/>
              <a:t>Цифру </a:t>
            </a:r>
            <a:r>
              <a:rPr lang="ru-RU" sz="3200" u="sng" dirty="0" smtClean="0">
                <a:solidFill>
                  <a:srgbClr val="FF0000"/>
                </a:solidFill>
              </a:rPr>
              <a:t>0 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и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тогда</a:t>
            </a:r>
            <a:r>
              <a:rPr lang="ru-RU" sz="3200" dirty="0" smtClean="0">
                <a:solidFill>
                  <a:srgbClr val="FF0000"/>
                </a:solidFill>
              </a:rPr>
              <a:t>  </a:t>
            </a:r>
            <a:r>
              <a:rPr lang="ru-RU" sz="3200" dirty="0" smtClean="0"/>
              <a:t>89 75</a:t>
            </a:r>
            <a:r>
              <a:rPr lang="ru-RU" sz="3200" b="1" u="sng" dirty="0" smtClean="0">
                <a:solidFill>
                  <a:srgbClr val="FF0000"/>
                </a:solidFill>
              </a:rPr>
              <a:t>0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будет делится на </a:t>
            </a:r>
            <a:r>
              <a:rPr lang="ru-RU" sz="3200" b="1" dirty="0" smtClean="0"/>
              <a:t>10 </a:t>
            </a:r>
            <a:endParaRPr lang="ru-RU" sz="32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C3300"/>
                </a:solidFill>
                <a:latin typeface="Times New Roman" pitchFamily="18" charset="0"/>
              </a:rPr>
              <a:t>Признак делимости на 11: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3200" dirty="0" smtClean="0"/>
              <a:t>Натуральное число делится на </a:t>
            </a:r>
            <a:r>
              <a:rPr lang="ru-RU" sz="3200" dirty="0" smtClean="0">
                <a:solidFill>
                  <a:srgbClr val="FF0000"/>
                </a:solidFill>
              </a:rPr>
              <a:t>11 </a:t>
            </a:r>
            <a:r>
              <a:rPr lang="ru-RU" sz="3200" dirty="0" smtClean="0"/>
              <a:t>тогда и только тогда, когда разность между суммой его цифр, стоящих на нечетных местах, и суммой цифр, стоящих на четных местах, делится на 11.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	Например:</a:t>
            </a:r>
          </a:p>
          <a:p>
            <a:pPr>
              <a:lnSpc>
                <a:spcPct val="90000"/>
              </a:lnSpc>
              <a:buNone/>
            </a:pPr>
            <a:r>
              <a:rPr lang="ru-RU" sz="3200" dirty="0" smtClean="0"/>
              <a:t> число 120 340 528 делится на 11, т.к. 1+0+4+5+8=18, 2+3+0+2=7,а 18-7=11 и 11 делится на 11.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работа: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1)Из множества чисел выберите четные: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    125; 258; 3021; 885; 3598410; 2225698; 458741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  2)Из множества чисел выберите нечетные числа: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3321; 2517; 2010; 548796; 102; 58479632; 1111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C3300"/>
                </a:solidFill>
                <a:latin typeface="Times New Roman" pitchFamily="18" charset="0"/>
              </a:rPr>
              <a:t>Признак делимости на 11: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2960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Какие из чисел делятся на 11:</a:t>
            </a:r>
          </a:p>
          <a:p>
            <a:pPr>
              <a:buNone/>
            </a:pPr>
            <a:r>
              <a:rPr lang="ru-RU" dirty="0" smtClean="0"/>
              <a:t>1 353</a:t>
            </a:r>
          </a:p>
          <a:p>
            <a:pPr>
              <a:buNone/>
            </a:pPr>
            <a:r>
              <a:rPr lang="ru-RU" dirty="0" smtClean="0"/>
              <a:t> 6 259</a:t>
            </a:r>
          </a:p>
          <a:p>
            <a:pPr>
              <a:buNone/>
            </a:pPr>
            <a:r>
              <a:rPr lang="ru-RU" dirty="0" smtClean="0"/>
              <a:t>78 908</a:t>
            </a:r>
          </a:p>
          <a:p>
            <a:pPr>
              <a:buNone/>
            </a:pPr>
            <a:r>
              <a:rPr lang="ru-RU" dirty="0" smtClean="0"/>
              <a:t> 47 278</a:t>
            </a:r>
          </a:p>
          <a:p>
            <a:pPr>
              <a:buNone/>
            </a:pPr>
            <a:r>
              <a:rPr lang="ru-RU" dirty="0" smtClean="0"/>
              <a:t> 236 873</a:t>
            </a:r>
          </a:p>
          <a:p>
            <a:pPr>
              <a:buNone/>
            </a:pPr>
            <a:r>
              <a:rPr lang="ru-RU" dirty="0" smtClean="0"/>
              <a:t> 395 615</a:t>
            </a:r>
          </a:p>
          <a:p>
            <a:pPr>
              <a:buNone/>
            </a:pPr>
            <a:r>
              <a:rPr lang="ru-RU" dirty="0" smtClean="0"/>
              <a:t>89 890</a:t>
            </a:r>
          </a:p>
          <a:p>
            <a:pPr>
              <a:buNone/>
            </a:pPr>
            <a:r>
              <a:rPr lang="ru-RU" dirty="0" smtClean="0"/>
              <a:t>3 538 </a:t>
            </a:r>
            <a:r>
              <a:rPr lang="ru-RU" dirty="0" smtClean="0"/>
              <a:t>194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561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1500174"/>
            <a:ext cx="9913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/>
              <a:t>1353</a:t>
            </a:r>
            <a:endParaRPr lang="ru-RU" sz="28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2071678"/>
            <a:ext cx="9913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6 259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2786058"/>
            <a:ext cx="10999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2400" dirty="0" smtClean="0"/>
              <a:t> 47 278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3643314"/>
            <a:ext cx="1186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395 615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14612" y="4643446"/>
            <a:ext cx="1410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2400" dirty="0" smtClean="0"/>
              <a:t>3 538 194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00364" y="5072074"/>
            <a:ext cx="7200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561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</a:rPr>
              <a:t>Признак делимости на 11: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501122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Какую цифру нужно вставить вместо звездочки в число </a:t>
            </a:r>
            <a:r>
              <a:rPr lang="ru-RU" sz="3200" dirty="0" smtClean="0">
                <a:solidFill>
                  <a:srgbClr val="006600"/>
                </a:solidFill>
              </a:rPr>
              <a:t>7 490 *01</a:t>
            </a:r>
            <a:r>
              <a:rPr lang="ru-RU" sz="3200" dirty="0" smtClean="0"/>
              <a:t> так, чтобы число делилось на  11</a:t>
            </a:r>
            <a:r>
              <a:rPr lang="ru-RU" sz="3200" dirty="0" smtClean="0"/>
              <a:t>?</a:t>
            </a:r>
          </a:p>
          <a:p>
            <a:pPr algn="ctr"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Цифру </a:t>
            </a:r>
            <a:r>
              <a:rPr lang="ru-RU" sz="3200" u="sng" dirty="0" smtClean="0">
                <a:solidFill>
                  <a:srgbClr val="FF0000"/>
                </a:solidFill>
              </a:rPr>
              <a:t>9 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и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тогда</a:t>
            </a:r>
            <a:r>
              <a:rPr lang="ru-RU" sz="3200" dirty="0" smtClean="0">
                <a:solidFill>
                  <a:srgbClr val="FF0000"/>
                </a:solidFill>
              </a:rPr>
              <a:t>  7490</a:t>
            </a:r>
            <a:r>
              <a:rPr lang="ru-RU" sz="3200" u="sng" dirty="0" smtClean="0">
                <a:solidFill>
                  <a:srgbClr val="FF0000"/>
                </a:solidFill>
              </a:rPr>
              <a:t>9</a:t>
            </a:r>
            <a:r>
              <a:rPr lang="ru-RU" sz="3200" dirty="0" smtClean="0">
                <a:solidFill>
                  <a:srgbClr val="FF0000"/>
                </a:solidFill>
              </a:rPr>
              <a:t>01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будет делится на </a:t>
            </a:r>
            <a:r>
              <a:rPr lang="ru-RU" sz="3200" b="1" dirty="0" smtClean="0"/>
              <a:t>11, </a:t>
            </a:r>
            <a:r>
              <a:rPr lang="ru-RU" sz="3200" dirty="0" smtClean="0"/>
              <a:t>т.к</a:t>
            </a:r>
            <a:r>
              <a:rPr lang="ru-RU" sz="3200" dirty="0" smtClean="0"/>
              <a:t>. </a:t>
            </a:r>
            <a:r>
              <a:rPr lang="ru-RU" sz="3200" b="1" dirty="0" smtClean="0"/>
              <a:t>7+9+9+1=26 и 4+0+0=4,   </a:t>
            </a:r>
          </a:p>
          <a:p>
            <a:pPr>
              <a:buNone/>
            </a:pPr>
            <a:r>
              <a:rPr lang="ru-RU" sz="3200" dirty="0"/>
              <a:t> </a:t>
            </a:r>
            <a:r>
              <a:rPr lang="ru-RU" sz="3200" dirty="0" smtClean="0"/>
              <a:t> </a:t>
            </a:r>
            <a:r>
              <a:rPr lang="ru-RU" sz="3200" dirty="0" smtClean="0"/>
              <a:t>и </a:t>
            </a:r>
            <a:r>
              <a:rPr lang="ru-RU" sz="3200" dirty="0" smtClean="0"/>
              <a:t>разность </a:t>
            </a:r>
            <a:r>
              <a:rPr lang="ru-RU" sz="3200" dirty="0" smtClean="0"/>
              <a:t>этих сумм </a:t>
            </a:r>
            <a:r>
              <a:rPr lang="ru-RU" sz="3200" dirty="0" smtClean="0"/>
              <a:t>26-4=22 -делится </a:t>
            </a:r>
            <a:r>
              <a:rPr lang="ru-RU" sz="3200" dirty="0" smtClean="0"/>
              <a:t>на 11</a:t>
            </a:r>
          </a:p>
          <a:p>
            <a:pPr algn="ctr">
              <a:buNone/>
            </a:pPr>
            <a:endParaRPr lang="ru-RU" sz="3200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C3300"/>
                </a:solidFill>
                <a:latin typeface="Times New Roman" pitchFamily="18" charset="0"/>
              </a:rPr>
              <a:t>Признак делимости на 12: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4000" dirty="0" smtClean="0"/>
              <a:t>Натуральное число делится на 12 тогда и только тогда, когда оно делится на 3 и на 4 одновременно.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	Например: </a:t>
            </a:r>
          </a:p>
          <a:p>
            <a:pPr algn="ctr">
              <a:buNone/>
            </a:pPr>
            <a:r>
              <a:rPr lang="ru-RU" sz="4000" dirty="0" smtClean="0"/>
              <a:t>число 47 184 делится на 12, т.к. оно делится на 3 и на 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</a:rPr>
              <a:t>Признак делимости на 12: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01080" cy="4873752"/>
          </a:xfrm>
        </p:spPr>
        <p:txBody>
          <a:bodyPr/>
          <a:lstStyle/>
          <a:p>
            <a:pPr>
              <a:buNone/>
            </a:pPr>
            <a:r>
              <a:rPr lang="ru-RU" sz="4400" dirty="0" smtClean="0"/>
              <a:t>Какие из чисел делятся на 12:</a:t>
            </a:r>
          </a:p>
          <a:p>
            <a:pPr>
              <a:buNone/>
            </a:pPr>
            <a:r>
              <a:rPr lang="ru-RU" sz="4400" dirty="0" smtClean="0"/>
              <a:t>	3 852,  89 677,  4 428,  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556 </a:t>
            </a:r>
            <a:r>
              <a:rPr lang="ru-RU" sz="4400" dirty="0" smtClean="0"/>
              <a:t>677, 432,  416 184, 4 002 264,  9 636, 79 435,  798 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</a:rPr>
              <a:t>Признак делимости на 12: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77500" lnSpcReduction="20000"/>
          </a:bodyPr>
          <a:lstStyle/>
          <a:p>
            <a:r>
              <a:rPr lang="ru-RU" sz="4100" dirty="0" smtClean="0"/>
              <a:t>Какую цифру нужно вставить вместо звездочки в число </a:t>
            </a:r>
            <a:r>
              <a:rPr lang="ru-RU" sz="4100" dirty="0" smtClean="0">
                <a:solidFill>
                  <a:srgbClr val="006600"/>
                </a:solidFill>
              </a:rPr>
              <a:t>16* 740</a:t>
            </a:r>
            <a:r>
              <a:rPr lang="ru-RU" sz="4100" dirty="0" smtClean="0"/>
              <a:t>  так, чтобы число делилось на 12?</a:t>
            </a:r>
          </a:p>
          <a:p>
            <a:endParaRPr lang="ru-RU" sz="4100" dirty="0"/>
          </a:p>
          <a:p>
            <a:r>
              <a:rPr lang="ru-RU" sz="4100" dirty="0" smtClean="0"/>
              <a:t>Цифру </a:t>
            </a:r>
            <a:r>
              <a:rPr lang="ru-RU" sz="4100" u="sng" dirty="0" smtClean="0">
                <a:solidFill>
                  <a:srgbClr val="FF0000"/>
                </a:solidFill>
              </a:rPr>
              <a:t>0</a:t>
            </a:r>
            <a:r>
              <a:rPr lang="ru-RU" sz="4100" dirty="0" smtClean="0"/>
              <a:t>  - и тогда  16</a:t>
            </a:r>
            <a:r>
              <a:rPr lang="ru-RU" sz="4100" u="sng" dirty="0" smtClean="0">
                <a:solidFill>
                  <a:srgbClr val="FF0000"/>
                </a:solidFill>
              </a:rPr>
              <a:t>0</a:t>
            </a:r>
            <a:r>
              <a:rPr lang="ru-RU" sz="4100" dirty="0" smtClean="0"/>
              <a:t>740 будет делится на 12</a:t>
            </a:r>
          </a:p>
          <a:p>
            <a:r>
              <a:rPr lang="ru-RU" sz="4100" dirty="0" smtClean="0"/>
              <a:t>Цифру </a:t>
            </a:r>
            <a:r>
              <a:rPr lang="ru-RU" sz="4100" u="sng" dirty="0" smtClean="0">
                <a:solidFill>
                  <a:srgbClr val="FF0000"/>
                </a:solidFill>
              </a:rPr>
              <a:t>3</a:t>
            </a:r>
            <a:r>
              <a:rPr lang="ru-RU" sz="4100" dirty="0" smtClean="0"/>
              <a:t>  - и тогда  16</a:t>
            </a:r>
            <a:r>
              <a:rPr lang="ru-RU" sz="4100" u="sng" dirty="0" smtClean="0">
                <a:solidFill>
                  <a:srgbClr val="FF0000"/>
                </a:solidFill>
              </a:rPr>
              <a:t>3</a:t>
            </a:r>
            <a:r>
              <a:rPr lang="ru-RU" sz="4100" dirty="0" smtClean="0"/>
              <a:t>740 будет делится на 12</a:t>
            </a:r>
          </a:p>
          <a:p>
            <a:r>
              <a:rPr lang="ru-RU" sz="4100" dirty="0" smtClean="0"/>
              <a:t>Цифру </a:t>
            </a:r>
            <a:r>
              <a:rPr lang="ru-RU" sz="4100" u="sng" dirty="0" smtClean="0">
                <a:solidFill>
                  <a:srgbClr val="FF0000"/>
                </a:solidFill>
              </a:rPr>
              <a:t>6</a:t>
            </a:r>
            <a:r>
              <a:rPr lang="ru-RU" sz="4100" dirty="0" smtClean="0"/>
              <a:t>  - и тогда  16</a:t>
            </a:r>
            <a:r>
              <a:rPr lang="ru-RU" sz="4100" u="sng" dirty="0" smtClean="0">
                <a:solidFill>
                  <a:srgbClr val="FF0000"/>
                </a:solidFill>
              </a:rPr>
              <a:t>6</a:t>
            </a:r>
            <a:r>
              <a:rPr lang="ru-RU" sz="4100" dirty="0" smtClean="0"/>
              <a:t>740 будет делится на 12</a:t>
            </a:r>
          </a:p>
          <a:p>
            <a:r>
              <a:rPr lang="ru-RU" sz="4100" dirty="0" smtClean="0"/>
              <a:t>Цифру </a:t>
            </a:r>
            <a:r>
              <a:rPr lang="ru-RU" sz="4100" u="sng" dirty="0" smtClean="0">
                <a:solidFill>
                  <a:srgbClr val="FF0000"/>
                </a:solidFill>
              </a:rPr>
              <a:t>9</a:t>
            </a:r>
            <a:r>
              <a:rPr lang="ru-RU" sz="4100" dirty="0" smtClean="0"/>
              <a:t>  - и тогда  16</a:t>
            </a:r>
            <a:r>
              <a:rPr lang="ru-RU" sz="4100" u="sng" dirty="0" smtClean="0">
                <a:solidFill>
                  <a:srgbClr val="FF0000"/>
                </a:solidFill>
              </a:rPr>
              <a:t>9</a:t>
            </a:r>
            <a:r>
              <a:rPr lang="ru-RU" sz="4100" dirty="0" smtClean="0"/>
              <a:t>740 будет делится на 12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C3300"/>
                </a:solidFill>
                <a:latin typeface="Times New Roman" pitchFamily="18" charset="0"/>
              </a:rPr>
              <a:t>Признаки делимости: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501122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  </a:t>
            </a:r>
            <a:r>
              <a:rPr lang="ru-RU" sz="3200" dirty="0" smtClean="0"/>
              <a:t>Из множества чисел </a:t>
            </a:r>
          </a:p>
          <a:p>
            <a:pPr>
              <a:buNone/>
            </a:pPr>
            <a:r>
              <a:rPr lang="ru-RU" sz="3200" dirty="0" smtClean="0"/>
              <a:t>   2 475,    15 897,    5 897,    6 782,   28 170, 54872,   852214,   3 6985 ,   3258741</a:t>
            </a:r>
          </a:p>
          <a:p>
            <a:pPr algn="ctr">
              <a:buNone/>
            </a:pPr>
            <a:r>
              <a:rPr lang="ru-RU" sz="3200" dirty="0"/>
              <a:t> </a:t>
            </a:r>
            <a:r>
              <a:rPr lang="ru-RU" sz="3200" dirty="0" smtClean="0"/>
              <a:t>   выпиши те, которые:</a:t>
            </a:r>
          </a:p>
          <a:p>
            <a:pPr>
              <a:buNone/>
            </a:pPr>
            <a:r>
              <a:rPr lang="ru-RU" sz="3200" dirty="0" smtClean="0"/>
              <a:t>		а) делятся на 2;</a:t>
            </a:r>
          </a:p>
          <a:p>
            <a:pPr>
              <a:buNone/>
            </a:pPr>
            <a:r>
              <a:rPr lang="ru-RU" sz="3200" dirty="0" smtClean="0"/>
              <a:t>		б) делятся на 2 и на 5;</a:t>
            </a:r>
          </a:p>
          <a:p>
            <a:pPr>
              <a:buNone/>
            </a:pPr>
            <a:r>
              <a:rPr lang="ru-RU" sz="3200" dirty="0" smtClean="0"/>
              <a:t>		в) делятся на 3 и на 5;</a:t>
            </a:r>
          </a:p>
          <a:p>
            <a:pPr>
              <a:buNone/>
            </a:pPr>
            <a:r>
              <a:rPr lang="ru-RU" sz="3200" dirty="0" smtClean="0"/>
              <a:t>		г) не делятся  ни  на2, ни на 3.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C3300"/>
                </a:solidFill>
                <a:latin typeface="Times New Roman" pitchFamily="18" charset="0"/>
              </a:rPr>
              <a:t>Признаки делимости: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87375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Среди натуральных решений неравенства  </a:t>
            </a:r>
            <a:r>
              <a:rPr lang="ru-RU" sz="3600" dirty="0" smtClean="0">
                <a:solidFill>
                  <a:srgbClr val="006600"/>
                </a:solidFill>
              </a:rPr>
              <a:t>403 </a:t>
            </a:r>
            <a:r>
              <a:rPr lang="en-US" sz="3600" dirty="0" smtClean="0">
                <a:solidFill>
                  <a:srgbClr val="006600"/>
                </a:solidFill>
              </a:rPr>
              <a:t>&lt;</a:t>
            </a:r>
            <a:r>
              <a:rPr lang="ru-RU" sz="3600" dirty="0" smtClean="0">
                <a:solidFill>
                  <a:srgbClr val="006600"/>
                </a:solidFill>
              </a:rPr>
              <a:t> </a:t>
            </a:r>
            <a:r>
              <a:rPr lang="en-US" sz="3600" dirty="0" smtClean="0">
                <a:solidFill>
                  <a:srgbClr val="006600"/>
                </a:solidFill>
              </a:rPr>
              <a:t>x</a:t>
            </a:r>
            <a:r>
              <a:rPr lang="ru-RU" sz="3600" dirty="0" smtClean="0">
                <a:solidFill>
                  <a:srgbClr val="006600"/>
                </a:solidFill>
              </a:rPr>
              <a:t> </a:t>
            </a:r>
            <a:r>
              <a:rPr lang="en-US" sz="3600" dirty="0" smtClean="0">
                <a:solidFill>
                  <a:srgbClr val="006600"/>
                </a:solidFill>
              </a:rPr>
              <a:t>&lt;</a:t>
            </a:r>
            <a:r>
              <a:rPr lang="ru-RU" sz="3600" dirty="0" smtClean="0">
                <a:solidFill>
                  <a:srgbClr val="006600"/>
                </a:solidFill>
              </a:rPr>
              <a:t> 420 </a:t>
            </a:r>
            <a:r>
              <a:rPr lang="ru-RU" sz="3600" dirty="0" smtClean="0"/>
              <a:t> найди все числа, которые делятся на 3, но не делятся на 9.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C3300"/>
                </a:solidFill>
                <a:latin typeface="Times New Roman" pitchFamily="18" charset="0"/>
              </a:rPr>
              <a:t>Признаки делимости: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72518" cy="4873752"/>
          </a:xfrm>
        </p:spPr>
        <p:txBody>
          <a:bodyPr/>
          <a:lstStyle/>
          <a:p>
            <a:r>
              <a:rPr lang="ru-RU" sz="3600" dirty="0" smtClean="0"/>
              <a:t>Напишите наибольшее четырехзначное число, делящееся на  5, но не делящееся на 2.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C3300"/>
                </a:solidFill>
                <a:latin typeface="Times New Roman" pitchFamily="18" charset="0"/>
              </a:rPr>
              <a:t>Признаки делимости: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873752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   В </a:t>
            </a:r>
            <a:r>
              <a:rPr lang="ru-RU" sz="3200" dirty="0" smtClean="0"/>
              <a:t>число  </a:t>
            </a:r>
            <a:r>
              <a:rPr lang="ru-RU" sz="3200" dirty="0" smtClean="0">
                <a:solidFill>
                  <a:srgbClr val="006600"/>
                </a:solidFill>
              </a:rPr>
              <a:t>8 10*</a:t>
            </a:r>
            <a:r>
              <a:rPr lang="ru-RU" sz="3200" dirty="0" smtClean="0"/>
              <a:t>  вместо звездочки </a:t>
            </a:r>
            <a:r>
              <a:rPr lang="ru-RU" sz="3200" dirty="0" smtClean="0"/>
              <a:t>подставьте  </a:t>
            </a:r>
            <a:r>
              <a:rPr lang="ru-RU" sz="3200" dirty="0" smtClean="0"/>
              <a:t>цифру так, чтобы:</a:t>
            </a:r>
          </a:p>
          <a:p>
            <a:pPr>
              <a:buNone/>
            </a:pPr>
            <a:r>
              <a:rPr lang="ru-RU" sz="3200" dirty="0" smtClean="0"/>
              <a:t>	</a:t>
            </a:r>
            <a:r>
              <a:rPr lang="ru-RU" sz="3200" dirty="0" smtClean="0"/>
              <a:t>а</a:t>
            </a:r>
            <a:r>
              <a:rPr lang="ru-RU" sz="3200" dirty="0" smtClean="0"/>
              <a:t>) число делилось на 5, но не делилось на 2</a:t>
            </a:r>
            <a:r>
              <a:rPr lang="ru-RU" sz="3200" dirty="0" smtClean="0"/>
              <a:t>;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	</a:t>
            </a:r>
            <a:r>
              <a:rPr lang="ru-RU" sz="3200" dirty="0" smtClean="0"/>
              <a:t>б) </a:t>
            </a:r>
            <a:r>
              <a:rPr lang="ru-RU" sz="3200" dirty="0" smtClean="0"/>
              <a:t>число </a:t>
            </a:r>
            <a:r>
              <a:rPr lang="ru-RU" sz="3200" dirty="0" smtClean="0"/>
              <a:t> </a:t>
            </a:r>
            <a:r>
              <a:rPr lang="ru-RU" sz="3200" dirty="0" smtClean="0"/>
              <a:t>делилось </a:t>
            </a:r>
            <a:r>
              <a:rPr lang="ru-RU" sz="3200" dirty="0" smtClean="0"/>
              <a:t>и </a:t>
            </a:r>
            <a:r>
              <a:rPr lang="ru-RU" sz="3200" dirty="0" smtClean="0"/>
              <a:t>на </a:t>
            </a:r>
            <a:r>
              <a:rPr lang="ru-RU" sz="3200" dirty="0" smtClean="0"/>
              <a:t>2 и </a:t>
            </a:r>
            <a:r>
              <a:rPr lang="ru-RU" sz="3200" dirty="0" smtClean="0"/>
              <a:t>на 5</a:t>
            </a:r>
            <a:r>
              <a:rPr lang="ru-RU" sz="3200" dirty="0" smtClean="0"/>
              <a:t>.</a:t>
            </a:r>
          </a:p>
          <a:p>
            <a:pPr>
              <a:buNone/>
            </a:pPr>
            <a:r>
              <a:rPr lang="ru-RU" sz="3200" dirty="0" smtClean="0"/>
              <a:t>  в)</a:t>
            </a:r>
            <a:r>
              <a:rPr lang="ru-RU" sz="3200" dirty="0" smtClean="0"/>
              <a:t> число не делилось ни на 2, ни на 5.</a:t>
            </a:r>
          </a:p>
          <a:p>
            <a:pPr>
              <a:buNone/>
            </a:pPr>
            <a:r>
              <a:rPr lang="ru-RU" sz="3200" dirty="0" smtClean="0"/>
              <a:t> г) число  делилось на </a:t>
            </a:r>
            <a:r>
              <a:rPr lang="ru-RU" sz="3200" dirty="0" smtClean="0"/>
              <a:t>2, </a:t>
            </a:r>
            <a:r>
              <a:rPr lang="ru-RU" sz="3200" dirty="0" smtClean="0"/>
              <a:t>но не делилось  </a:t>
            </a:r>
            <a:r>
              <a:rPr lang="ru-RU" sz="3200" dirty="0" smtClean="0"/>
              <a:t>на 5.</a:t>
            </a:r>
          </a:p>
          <a:p>
            <a:endParaRPr lang="ru-RU" sz="3200" dirty="0" smtClean="0"/>
          </a:p>
          <a:p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</a:rPr>
              <a:t>Признаки делимости: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87375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Выпишите все натуральные числа, кратные 4 и расположенные между числами 623 и 650.	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Вычислить: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/>
              <a:t>а)215+321=</a:t>
            </a:r>
          </a:p>
          <a:p>
            <a:r>
              <a:rPr lang="ru-RU" sz="3200" dirty="0" smtClean="0"/>
              <a:t>б)214+625=</a:t>
            </a:r>
          </a:p>
          <a:p>
            <a:r>
              <a:rPr lang="ru-RU" sz="3200" dirty="0" smtClean="0"/>
              <a:t>в) 38+624=</a:t>
            </a:r>
          </a:p>
          <a:p>
            <a:r>
              <a:rPr lang="ru-RU" sz="3200" dirty="0" smtClean="0"/>
              <a:t>г)402+654=</a:t>
            </a:r>
          </a:p>
          <a:p>
            <a:r>
              <a:rPr lang="ru-RU" sz="3200" dirty="0" err="1" smtClean="0"/>
              <a:t>д</a:t>
            </a:r>
            <a:r>
              <a:rPr lang="ru-RU" sz="3200" dirty="0" smtClean="0"/>
              <a:t>)211+259=</a:t>
            </a:r>
          </a:p>
          <a:p>
            <a:r>
              <a:rPr lang="ru-RU" sz="3200" dirty="0" smtClean="0"/>
              <a:t>е)748+129=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1571612"/>
            <a:ext cx="121444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536</a:t>
            </a:r>
          </a:p>
          <a:p>
            <a:endParaRPr lang="ru-RU" sz="1000" dirty="0" smtClean="0"/>
          </a:p>
          <a:p>
            <a:r>
              <a:rPr lang="ru-RU" sz="2800" dirty="0" smtClean="0"/>
              <a:t>839</a:t>
            </a:r>
          </a:p>
          <a:p>
            <a:endParaRPr lang="ru-RU" sz="1200" dirty="0" smtClean="0"/>
          </a:p>
          <a:p>
            <a:r>
              <a:rPr lang="ru-RU" sz="2800" dirty="0" smtClean="0"/>
              <a:t>662</a:t>
            </a:r>
          </a:p>
          <a:p>
            <a:endParaRPr lang="ru-RU" sz="1000" dirty="0" smtClean="0"/>
          </a:p>
          <a:p>
            <a:r>
              <a:rPr lang="ru-RU" sz="2800" dirty="0" smtClean="0"/>
              <a:t>1056</a:t>
            </a:r>
          </a:p>
          <a:p>
            <a:endParaRPr lang="ru-RU" sz="1000" dirty="0" smtClean="0"/>
          </a:p>
          <a:p>
            <a:r>
              <a:rPr lang="ru-RU" sz="2800" dirty="0" smtClean="0"/>
              <a:t>470</a:t>
            </a:r>
          </a:p>
          <a:p>
            <a:endParaRPr lang="ru-RU" sz="1000" dirty="0" smtClean="0"/>
          </a:p>
          <a:p>
            <a:r>
              <a:rPr lang="ru-RU" sz="2800" dirty="0" smtClean="0"/>
              <a:t>877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C3300"/>
                </a:solidFill>
                <a:latin typeface="Times New Roman" pitchFamily="18" charset="0"/>
              </a:rPr>
              <a:t>Признаки делимости: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Выпиши все натуральные числа, которые делятся на 8 и расположены между числами   2000 и 2 030.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C3300"/>
                </a:solidFill>
                <a:latin typeface="Times New Roman" pitchFamily="18" charset="0"/>
              </a:rPr>
              <a:t>Признаки делимости: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Из чисел</a:t>
            </a:r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dirty="0" smtClean="0"/>
              <a:t> 97</a:t>
            </a:r>
            <a:r>
              <a:rPr lang="ru-RU" sz="3600" dirty="0" smtClean="0"/>
              <a:t>, 65, 72, 125, 138, 1 923, 651, 132, 972, 780, 207, 912, </a:t>
            </a:r>
            <a:r>
              <a:rPr lang="ru-RU" sz="3600" dirty="0" smtClean="0"/>
              <a:t>108</a:t>
            </a:r>
            <a:r>
              <a:rPr lang="ru-RU" sz="3600" dirty="0" smtClean="0"/>
              <a:t>, 361, 954, 549, 3333</a:t>
            </a:r>
          </a:p>
          <a:p>
            <a:pPr>
              <a:buNone/>
            </a:pPr>
            <a:r>
              <a:rPr lang="ru-RU" sz="3600" dirty="0" smtClean="0"/>
              <a:t> выпишите  числа, которые делятся на  3, но не делятся на 9, и расположите  их в порядке возрастания.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Угадайте число, если оно начинается на 1, делится на 9 и на 5, но не делится на 2.</a:t>
            </a:r>
          </a:p>
          <a:p>
            <a:r>
              <a:rPr lang="ru-RU" dirty="0" smtClean="0"/>
              <a:t>Трехзначное число с первой цифрой 8 делится на 9, на 5 и на 2. Какое это число?</a:t>
            </a:r>
          </a:p>
          <a:p>
            <a:r>
              <a:rPr lang="ru-RU" dirty="0" smtClean="0"/>
              <a:t>Запиши множество решений неравенства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3600" dirty="0" smtClean="0">
                <a:solidFill>
                  <a:srgbClr val="006600"/>
                </a:solidFill>
              </a:rPr>
              <a:t>361 </a:t>
            </a:r>
            <a:r>
              <a:rPr lang="en-US" sz="3600" dirty="0" smtClean="0">
                <a:solidFill>
                  <a:srgbClr val="006600"/>
                </a:solidFill>
              </a:rPr>
              <a:t>&lt;</a:t>
            </a:r>
            <a:r>
              <a:rPr lang="ru-RU" sz="3600" dirty="0" smtClean="0">
                <a:solidFill>
                  <a:srgbClr val="006600"/>
                </a:solidFill>
              </a:rPr>
              <a:t> </a:t>
            </a:r>
            <a:r>
              <a:rPr lang="ru-RU" sz="3600" dirty="0" err="1" smtClean="0">
                <a:solidFill>
                  <a:srgbClr val="006600"/>
                </a:solidFill>
              </a:rPr>
              <a:t>х</a:t>
            </a:r>
            <a:r>
              <a:rPr lang="ru-RU" sz="3600" dirty="0" smtClean="0">
                <a:solidFill>
                  <a:srgbClr val="006600"/>
                </a:solidFill>
              </a:rPr>
              <a:t> </a:t>
            </a:r>
            <a:r>
              <a:rPr lang="en-US" sz="3600" dirty="0" smtClean="0">
                <a:solidFill>
                  <a:srgbClr val="006600"/>
                </a:solidFill>
              </a:rPr>
              <a:t>&lt;</a:t>
            </a:r>
            <a:r>
              <a:rPr lang="ru-RU" sz="3600" dirty="0" smtClean="0">
                <a:solidFill>
                  <a:srgbClr val="006600"/>
                </a:solidFill>
              </a:rPr>
              <a:t> 395</a:t>
            </a:r>
            <a:r>
              <a:rPr lang="ru-RU" dirty="0" smtClean="0"/>
              <a:t>, делителями которых являются числа 2 и 3.</a:t>
            </a:r>
          </a:p>
          <a:p>
            <a:r>
              <a:rPr lang="ru-RU" dirty="0" smtClean="0"/>
              <a:t>Запиши множество чисел, делящихся на  11, которые являются решениями неравенства: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</a:t>
            </a:r>
            <a:r>
              <a:rPr lang="ru-RU" sz="3600" dirty="0" smtClean="0">
                <a:solidFill>
                  <a:srgbClr val="006600"/>
                </a:solidFill>
              </a:rPr>
              <a:t>321 </a:t>
            </a:r>
            <a:r>
              <a:rPr lang="en-US" sz="3600" dirty="0" smtClean="0">
                <a:solidFill>
                  <a:srgbClr val="006600"/>
                </a:solidFill>
              </a:rPr>
              <a:t>&lt;</a:t>
            </a:r>
            <a:r>
              <a:rPr lang="ru-RU" sz="3600" dirty="0" smtClean="0">
                <a:solidFill>
                  <a:srgbClr val="006600"/>
                </a:solidFill>
              </a:rPr>
              <a:t> </a:t>
            </a:r>
            <a:r>
              <a:rPr lang="ru-RU" sz="3600" dirty="0" err="1" smtClean="0">
                <a:solidFill>
                  <a:srgbClr val="006600"/>
                </a:solidFill>
              </a:rPr>
              <a:t>х</a:t>
            </a:r>
            <a:r>
              <a:rPr lang="ru-RU" sz="3600" dirty="0" smtClean="0">
                <a:solidFill>
                  <a:srgbClr val="006600"/>
                </a:solidFill>
              </a:rPr>
              <a:t> </a:t>
            </a:r>
            <a:r>
              <a:rPr lang="en-US" sz="3600" dirty="0" smtClean="0">
                <a:solidFill>
                  <a:srgbClr val="006600"/>
                </a:solidFill>
              </a:rPr>
              <a:t>&lt;</a:t>
            </a:r>
            <a:r>
              <a:rPr lang="ru-RU" sz="3600" dirty="0" smtClean="0">
                <a:solidFill>
                  <a:srgbClr val="006600"/>
                </a:solidFill>
              </a:rPr>
              <a:t> 352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П.3.1</a:t>
            </a:r>
          </a:p>
          <a:p>
            <a:r>
              <a:rPr lang="ru-RU" dirty="0" smtClean="0"/>
              <a:t>№604</a:t>
            </a:r>
          </a:p>
          <a:p>
            <a:r>
              <a:rPr lang="ru-RU" dirty="0" smtClean="0"/>
              <a:t>№605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Представить данное число в виде произведения  двух чисел: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а)36:</a:t>
            </a:r>
            <a:endParaRPr lang="ru-RU" sz="3200" dirty="0" smtClean="0"/>
          </a:p>
          <a:p>
            <a:r>
              <a:rPr lang="ru-RU" sz="3200" dirty="0" smtClean="0"/>
              <a:t>б)48:</a:t>
            </a:r>
            <a:endParaRPr lang="ru-RU" sz="3200" dirty="0" smtClean="0"/>
          </a:p>
          <a:p>
            <a:r>
              <a:rPr lang="ru-RU" sz="3200" dirty="0" smtClean="0"/>
              <a:t>в)250:</a:t>
            </a:r>
            <a:endParaRPr lang="ru-RU" sz="3200" dirty="0" smtClean="0"/>
          </a:p>
          <a:p>
            <a:r>
              <a:rPr lang="ru-RU" sz="3200" dirty="0" smtClean="0"/>
              <a:t>г)100:</a:t>
            </a:r>
            <a:endParaRPr lang="ru-RU" sz="3200" dirty="0" smtClean="0"/>
          </a:p>
          <a:p>
            <a:r>
              <a:rPr lang="ru-RU" sz="3200" dirty="0" err="1" smtClean="0"/>
              <a:t>д</a:t>
            </a:r>
            <a:r>
              <a:rPr lang="ru-RU" sz="3200" dirty="0" smtClean="0"/>
              <a:t>)63: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1643050"/>
            <a:ext cx="4786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36=6* </a:t>
            </a:r>
            <a:r>
              <a:rPr lang="ru-RU" sz="2400" dirty="0" smtClean="0"/>
              <a:t>6=4 </a:t>
            </a:r>
            <a:r>
              <a:rPr lang="ru-RU" sz="2400" dirty="0" smtClean="0"/>
              <a:t>*</a:t>
            </a:r>
            <a:r>
              <a:rPr lang="ru-RU" sz="2400" dirty="0" smtClean="0"/>
              <a:t> 9=2*18=1*36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2285992"/>
            <a:ext cx="3773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48=6*8=4*12=3*16=1*48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786058"/>
            <a:ext cx="4642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250=25*10=5*50=125*2=250*1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3357562"/>
            <a:ext cx="3433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100=2*50=4*25=1*100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71670" y="3857628"/>
            <a:ext cx="29193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63=7*9=3*21=1*63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C3300"/>
                </a:solidFill>
                <a:latin typeface="Times New Roman" pitchFamily="18" charset="0"/>
              </a:rPr>
              <a:t>Признак делимости на 2: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Натуральное число делится на 2 тогда и только тогда, когда последняя цифра в записи </a:t>
            </a:r>
            <a:r>
              <a:rPr lang="ru-RU" sz="3200" dirty="0" smtClean="0"/>
              <a:t>числа чётная:  </a:t>
            </a:r>
            <a:r>
              <a:rPr lang="ru-RU" sz="3200" dirty="0" smtClean="0"/>
              <a:t>0, 2, 4, 6 или 8.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Например: </a:t>
            </a:r>
          </a:p>
          <a:p>
            <a:pPr>
              <a:buNone/>
            </a:pPr>
            <a:r>
              <a:rPr lang="ru-RU" sz="3200" dirty="0" smtClean="0"/>
              <a:t>1) </a:t>
            </a:r>
            <a:r>
              <a:rPr lang="ru-RU" sz="3200" dirty="0" smtClean="0"/>
              <a:t>число 1589</a:t>
            </a:r>
            <a:r>
              <a:rPr lang="ru-RU" sz="3200" u="sng" dirty="0" smtClean="0">
                <a:solidFill>
                  <a:srgbClr val="FF0000"/>
                </a:solidFill>
              </a:rPr>
              <a:t>3</a:t>
            </a:r>
            <a:r>
              <a:rPr lang="ru-RU" sz="3200" dirty="0" smtClean="0"/>
              <a:t> не делится на </a:t>
            </a:r>
            <a:r>
              <a:rPr lang="ru-RU" sz="3200" dirty="0" smtClean="0"/>
              <a:t>2,т.к. 3-нечетное число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2)число </a:t>
            </a:r>
            <a:r>
              <a:rPr lang="ru-RU" sz="3200" dirty="0" smtClean="0"/>
              <a:t>45 32</a:t>
            </a:r>
            <a:r>
              <a:rPr lang="ru-RU" sz="3200" u="sng" dirty="0" smtClean="0">
                <a:solidFill>
                  <a:srgbClr val="FF0000"/>
                </a:solidFill>
              </a:rPr>
              <a:t>6</a:t>
            </a:r>
            <a:r>
              <a:rPr lang="ru-RU" sz="3200" dirty="0" smtClean="0"/>
              <a:t> делится на </a:t>
            </a:r>
            <a:r>
              <a:rPr lang="ru-RU" sz="3200" dirty="0" smtClean="0"/>
              <a:t>2, т.к. 6 четное число</a:t>
            </a:r>
            <a:endParaRPr lang="ru-RU" sz="3200" dirty="0" smtClean="0"/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C3300"/>
                </a:solidFill>
                <a:latin typeface="Times New Roman" pitchFamily="18" charset="0"/>
              </a:rPr>
              <a:t>Признак делимости на 2: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229600" cy="56436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Выпишите числа ,которые делятся на 2:</a:t>
            </a:r>
          </a:p>
          <a:p>
            <a:pPr>
              <a:buNone/>
            </a:pPr>
            <a:r>
              <a:rPr lang="ru-RU" dirty="0" smtClean="0"/>
              <a:t> 4756</a:t>
            </a:r>
          </a:p>
          <a:p>
            <a:pPr>
              <a:buNone/>
            </a:pPr>
            <a:r>
              <a:rPr lang="ru-RU" dirty="0" smtClean="0"/>
              <a:t>180 861</a:t>
            </a:r>
          </a:p>
          <a:p>
            <a:pPr>
              <a:buNone/>
            </a:pPr>
            <a:r>
              <a:rPr lang="ru-RU" dirty="0" smtClean="0"/>
              <a:t> 217525</a:t>
            </a:r>
          </a:p>
          <a:p>
            <a:pPr>
              <a:buNone/>
            </a:pPr>
            <a:r>
              <a:rPr lang="ru-RU" dirty="0" smtClean="0"/>
              <a:t> 82 385</a:t>
            </a:r>
          </a:p>
          <a:p>
            <a:pPr>
              <a:buNone/>
            </a:pPr>
            <a:r>
              <a:rPr lang="ru-RU" dirty="0" smtClean="0"/>
              <a:t>100 000</a:t>
            </a:r>
          </a:p>
          <a:p>
            <a:pPr>
              <a:buNone/>
            </a:pPr>
            <a:r>
              <a:rPr lang="ru-RU" dirty="0" smtClean="0"/>
              <a:t>1583</a:t>
            </a:r>
          </a:p>
          <a:p>
            <a:pPr>
              <a:buNone/>
            </a:pPr>
            <a:r>
              <a:rPr lang="ru-RU" dirty="0" smtClean="0"/>
              <a:t>41 9817</a:t>
            </a:r>
          </a:p>
          <a:p>
            <a:pPr>
              <a:buNone/>
            </a:pPr>
            <a:r>
              <a:rPr lang="ru-RU" dirty="0" smtClean="0"/>
              <a:t>6112448</a:t>
            </a:r>
          </a:p>
          <a:p>
            <a:pPr>
              <a:buNone/>
            </a:pPr>
            <a:r>
              <a:rPr lang="ru-RU" dirty="0" smtClean="0"/>
              <a:t>10287126</a:t>
            </a:r>
          </a:p>
          <a:p>
            <a:pPr>
              <a:buNone/>
            </a:pPr>
            <a:r>
              <a:rPr lang="ru-RU" dirty="0" smtClean="0"/>
              <a:t>28727</a:t>
            </a:r>
          </a:p>
          <a:p>
            <a:pPr>
              <a:buNone/>
            </a:pPr>
            <a:r>
              <a:rPr lang="ru-RU" dirty="0" smtClean="0"/>
              <a:t>597154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43504" y="2143116"/>
            <a:ext cx="34289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4756</a:t>
            </a:r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100000</a:t>
            </a:r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6112448</a:t>
            </a:r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10287126</a:t>
            </a:r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597154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C3300"/>
                </a:solidFill>
                <a:latin typeface="Times New Roman" pitchFamily="18" charset="0"/>
              </a:rPr>
              <a:t>Признак делимости на 2: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Какую цифру можно вставить вместо </a:t>
            </a:r>
            <a:r>
              <a:rPr lang="ru-RU" dirty="0" smtClean="0">
                <a:solidFill>
                  <a:srgbClr val="006600"/>
                </a:solidFill>
              </a:rPr>
              <a:t>* в </a:t>
            </a:r>
            <a:r>
              <a:rPr lang="ru-RU" dirty="0" smtClean="0"/>
              <a:t> число </a:t>
            </a:r>
            <a:r>
              <a:rPr lang="ru-RU" sz="4400" dirty="0" smtClean="0">
                <a:solidFill>
                  <a:srgbClr val="006600"/>
                </a:solidFill>
              </a:rPr>
              <a:t>512*</a:t>
            </a:r>
            <a:r>
              <a:rPr lang="ru-RU" dirty="0" smtClean="0"/>
              <a:t> так, чтобы число делилось на 2?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690336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b="1" dirty="0" smtClean="0"/>
              <a:t>512</a:t>
            </a:r>
            <a:r>
              <a:rPr lang="ru-RU" sz="4000" b="1" u="sng" dirty="0" smtClean="0">
                <a:solidFill>
                  <a:srgbClr val="FF0000"/>
                </a:solidFill>
              </a:rPr>
              <a:t>0</a:t>
            </a:r>
          </a:p>
          <a:p>
            <a:r>
              <a:rPr lang="ru-RU" sz="4000" b="1" dirty="0" smtClean="0"/>
              <a:t>512</a:t>
            </a:r>
            <a:r>
              <a:rPr lang="ru-RU" sz="4000" b="1" u="sng" dirty="0" smtClean="0">
                <a:solidFill>
                  <a:srgbClr val="FF0000"/>
                </a:solidFill>
              </a:rPr>
              <a:t>2</a:t>
            </a:r>
          </a:p>
          <a:p>
            <a:r>
              <a:rPr lang="ru-RU" sz="4000" b="1" dirty="0" smtClean="0"/>
              <a:t>512</a:t>
            </a:r>
            <a:r>
              <a:rPr lang="ru-RU" sz="4000" b="1" u="sng" dirty="0" smtClean="0">
                <a:solidFill>
                  <a:srgbClr val="FF0000"/>
                </a:solidFill>
              </a:rPr>
              <a:t>4</a:t>
            </a:r>
          </a:p>
          <a:p>
            <a:r>
              <a:rPr lang="ru-RU" sz="4000" b="1" dirty="0" smtClean="0"/>
              <a:t>512</a:t>
            </a:r>
            <a:r>
              <a:rPr lang="ru-RU" sz="4000" b="1" u="sng" dirty="0" smtClean="0">
                <a:solidFill>
                  <a:srgbClr val="FF0000"/>
                </a:solidFill>
              </a:rPr>
              <a:t>6</a:t>
            </a:r>
          </a:p>
          <a:p>
            <a:r>
              <a:rPr lang="ru-RU" sz="4000" b="1" dirty="0" smtClean="0"/>
              <a:t>512</a:t>
            </a:r>
            <a:r>
              <a:rPr lang="ru-RU" sz="4000" b="1" u="sng" dirty="0" smtClean="0">
                <a:solidFill>
                  <a:srgbClr val="FF0000"/>
                </a:solidFill>
              </a:rPr>
              <a:t>8</a:t>
            </a:r>
            <a:endParaRPr lang="ru-RU" sz="40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C3300"/>
                </a:solidFill>
                <a:latin typeface="Times New Roman" pitchFamily="18" charset="0"/>
              </a:rPr>
              <a:t>Признак делимости на 3: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Натуральное число делится на 3 тогда и только тогда, когда сумма его цифр делится на 3.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Например</a:t>
            </a:r>
            <a:r>
              <a:rPr lang="ru-RU" sz="3200" dirty="0" smtClean="0">
                <a:solidFill>
                  <a:srgbClr val="FF0000"/>
                </a:solidFill>
              </a:rPr>
              <a:t>: </a:t>
            </a:r>
          </a:p>
          <a:p>
            <a:pPr algn="ctr">
              <a:buNone/>
            </a:pPr>
            <a:r>
              <a:rPr lang="ru-RU" sz="3200" dirty="0" smtClean="0"/>
              <a:t> 1)число 21 543 делится на 3, т.к. 1+2+3+4+5=15, а 15 делится на 3,</a:t>
            </a:r>
          </a:p>
          <a:p>
            <a:pPr algn="ctr">
              <a:buNone/>
            </a:pPr>
            <a:r>
              <a:rPr lang="ru-RU" sz="3200" dirty="0" smtClean="0"/>
              <a:t>2) число 9 034 не делится на 3, т.к. 3+4+9+0=16, а 16 не делится на 3.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233</TotalTime>
  <Words>1526</Words>
  <Application>Microsoft Office PowerPoint</Application>
  <PresentationFormat>Экран (4:3)</PresentationFormat>
  <Paragraphs>301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Эркер</vt:lpstr>
      <vt:lpstr>ТЕМА УРОКА: Признаки делимости</vt:lpstr>
      <vt:lpstr>Цель урока:</vt:lpstr>
      <vt:lpstr>Устная работа:</vt:lpstr>
      <vt:lpstr>Вычислить:</vt:lpstr>
      <vt:lpstr>Представить данное число в виде произведения  двух чисел:</vt:lpstr>
      <vt:lpstr>Признак делимости на 2:</vt:lpstr>
      <vt:lpstr>Признак делимости на 2:</vt:lpstr>
      <vt:lpstr>Признак делимости на 2:</vt:lpstr>
      <vt:lpstr>Признак делимости на 3:</vt:lpstr>
      <vt:lpstr>Признак делимости на 3:</vt:lpstr>
      <vt:lpstr>Признак делимости на 3:</vt:lpstr>
      <vt:lpstr>Признак делимости на 4:</vt:lpstr>
      <vt:lpstr>Признак делимости на 4:</vt:lpstr>
      <vt:lpstr>Признак делимости на 4:</vt:lpstr>
      <vt:lpstr>Признак делимости на 5:</vt:lpstr>
      <vt:lpstr>Признак делимости на 5:</vt:lpstr>
      <vt:lpstr>Признак делимости на 5:</vt:lpstr>
      <vt:lpstr>Признак делимости на 6:</vt:lpstr>
      <vt:lpstr>Признак делимости на 6:</vt:lpstr>
      <vt:lpstr>Признак делимости на 6:</vt:lpstr>
      <vt:lpstr>Признак делимости на 8:</vt:lpstr>
      <vt:lpstr>Признак делимости на 8:</vt:lpstr>
      <vt:lpstr>Признак делимости на 9:</vt:lpstr>
      <vt:lpstr>Признак делимости на 9:</vt:lpstr>
      <vt:lpstr>Признак делимости на 9:</vt:lpstr>
      <vt:lpstr>Признак делимости на 10:</vt:lpstr>
      <vt:lpstr>Признак делимости на 10:</vt:lpstr>
      <vt:lpstr>Признак делимости на 10:</vt:lpstr>
      <vt:lpstr>Признак делимости на 11:</vt:lpstr>
      <vt:lpstr>Признак делимости на 11:</vt:lpstr>
      <vt:lpstr>Признак делимости на 11:</vt:lpstr>
      <vt:lpstr>Признак делимости на 12:</vt:lpstr>
      <vt:lpstr>Признак делимости на 12:</vt:lpstr>
      <vt:lpstr>Признак делимости на 12:</vt:lpstr>
      <vt:lpstr>Признаки делимости:</vt:lpstr>
      <vt:lpstr>Признаки делимости:</vt:lpstr>
      <vt:lpstr>Признаки делимости:</vt:lpstr>
      <vt:lpstr>Признаки делимости:</vt:lpstr>
      <vt:lpstr>Признаки делимости:</vt:lpstr>
      <vt:lpstr>Признаки делимости:</vt:lpstr>
      <vt:lpstr>Признаки делимости:</vt:lpstr>
      <vt:lpstr>Самостоятельная работа: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Признаки делимости</dc:title>
  <dc:creator>Школа; Гагиева А.О.</dc:creator>
  <cp:lastModifiedBy>Школа</cp:lastModifiedBy>
  <cp:revision>32</cp:revision>
  <dcterms:created xsi:type="dcterms:W3CDTF">2015-01-11T08:49:19Z</dcterms:created>
  <dcterms:modified xsi:type="dcterms:W3CDTF">2015-01-11T14:44:29Z</dcterms:modified>
</cp:coreProperties>
</file>