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ACE8B4-BBA8-4711-A781-8E06ECA8CB65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C4E5F1-14F1-4E36-AD2F-A84372FAB0C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3058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</a:rPr>
              <a:t>Село </a:t>
            </a:r>
            <a:r>
              <a:rPr lang="ru-RU" sz="5400" dirty="0" err="1" smtClean="0">
                <a:solidFill>
                  <a:srgbClr val="C00000"/>
                </a:solidFill>
              </a:rPr>
              <a:t>Сергеевское</a:t>
            </a:r>
            <a:r>
              <a:rPr lang="ru-RU" sz="5400" dirty="0" smtClean="0">
                <a:solidFill>
                  <a:srgbClr val="C00000"/>
                </a:solidFill>
              </a:rPr>
              <a:t> -  Город Плавск</a:t>
            </a:r>
          </a:p>
          <a:p>
            <a:r>
              <a:rPr lang="ru-RU" sz="5400" dirty="0" smtClean="0">
                <a:solidFill>
                  <a:srgbClr val="C00000"/>
                </a:solidFill>
              </a:rPr>
              <a:t>(1670 – 1926)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24744"/>
            <a:ext cx="8363272" cy="1152128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Из истории родного края</a:t>
            </a:r>
            <a:endParaRPr lang="ru-RU" sz="6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село </a:t>
            </a:r>
            <a:r>
              <a:rPr lang="ru-RU" sz="24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СЕРГЕЕВСКОЕ  ПЛАВСК</a:t>
            </a:r>
            <a:r>
              <a:rPr lang="ru-RU" sz="2400" b="1" i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endParaRPr lang="ru-RU" sz="2400" i="1" u="sng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1670 году по указу царя Алексея Михайловича межевик Кобяков отмерил и отмежевал 370 четей земли "в диком поле по реке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в поместье - окольничему Александру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Савостьяновичу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Хитрово , 230 четей - Якову Семеновичу Колюпанову и Прохору Дмитриевичу Щербачеву . В этой межевой книге 1670 года сказано , что земля жалуемая в поместье Хитрово , Колюпанову и Щербачеву , является "пустошью и диким полем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означает , что в 1670 году территория где ныне расположен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г.Плавск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не заселена . Это еще раз доказывает , что основателем села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ныне Плавск) можно считать -- окольничего (думного дворянина) Александра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Савостьяновича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Хитрово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Колюпанова.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(Межевая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границ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уездов - 1670 -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907452" cy="328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802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Первый документ в котором указано село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Сергеевское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относится к 1708 году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этом документе упомянуто село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Сергеевское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, помещицей которого была вдова Федора Александровича Хитрово --- Мария Хитрово . В дальнейшем село переходит к дочери Федора Александровича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Хиртово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-- Анне Федоровне в замужестве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Ягужинской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, а затем к ее дочери Прасковье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Ягужинской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(в замужестве княгини Гагариной) . Таким образом село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Сергеевское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Крапивенского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уезда перешло к князю Сергею Васильевичу Гагарину во второй пол. XVIII века из рода Хитрово 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74063"/>
            <a:ext cx="3718180" cy="306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04" y="548680"/>
            <a:ext cx="351601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79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57092"/>
            <a:ext cx="4824536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336667" cy="130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1" y="260648"/>
            <a:ext cx="231280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6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72" y="1412776"/>
            <a:ext cx="62484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latin typeface="Monotype Corsiva" panose="03010101010201010101" pitchFamily="66" charset="0"/>
              </a:rPr>
              <a:t>1790 -</a:t>
            </a:r>
            <a:r>
              <a:rPr lang="ru-RU" sz="3600" b="1" dirty="0" err="1">
                <a:solidFill>
                  <a:srgbClr val="006600"/>
                </a:solidFill>
                <a:latin typeface="Monotype Corsiva" panose="03010101010201010101" pitchFamily="66" charset="0"/>
              </a:rPr>
              <a:t>ые</a:t>
            </a:r>
            <a:r>
              <a:rPr lang="ru-RU" sz="3600" b="1" dirty="0">
                <a:solidFill>
                  <a:srgbClr val="006600"/>
                </a:solidFill>
                <a:latin typeface="Monotype Corsiva" panose="03010101010201010101" pitchFamily="66" charset="0"/>
              </a:rPr>
              <a:t> годы </a:t>
            </a:r>
            <a:r>
              <a:rPr lang="ru-RU" sz="3600" b="1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село </a:t>
            </a:r>
            <a:r>
              <a:rPr lang="ru-RU" sz="3600" b="1" dirty="0">
                <a:solidFill>
                  <a:srgbClr val="006600"/>
                </a:solidFill>
                <a:latin typeface="Monotype Corsiva" panose="03010101010201010101" pitchFamily="66" charset="0"/>
              </a:rPr>
              <a:t>и деревня </a:t>
            </a:r>
            <a:r>
              <a:rPr lang="ru-RU" sz="4000" b="1" dirty="0" err="1">
                <a:solidFill>
                  <a:srgbClr val="006600"/>
                </a:solidFill>
                <a:latin typeface="Monotype Corsiva" panose="03010101010201010101" pitchFamily="66" charset="0"/>
              </a:rPr>
              <a:t>Сергеевское</a:t>
            </a:r>
            <a:r>
              <a:rPr lang="ru-RU" b="1" dirty="0">
                <a:solidFill>
                  <a:srgbClr val="00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3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031242"/>
            <a:ext cx="2814073" cy="335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7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В 1840- </a:t>
            </a:r>
            <a:r>
              <a:rPr lang="ru-RU" sz="2000" b="1" dirty="0" err="1">
                <a:solidFill>
                  <a:srgbClr val="002060"/>
                </a:solidFill>
              </a:rPr>
              <a:t>ые</a:t>
            </a:r>
            <a:r>
              <a:rPr lang="ru-RU" sz="2000" b="1" dirty="0">
                <a:solidFill>
                  <a:srgbClr val="002060"/>
                </a:solidFill>
              </a:rPr>
              <a:t> годы селом </a:t>
            </a:r>
            <a:r>
              <a:rPr lang="ru-RU" sz="2000" b="1" dirty="0" err="1">
                <a:solidFill>
                  <a:srgbClr val="002060"/>
                </a:solidFill>
              </a:rPr>
              <a:t>Сергеевским</a:t>
            </a:r>
            <a:r>
              <a:rPr lang="ru-RU" sz="2000" b="1" dirty="0">
                <a:solidFill>
                  <a:srgbClr val="002060"/>
                </a:solidFill>
              </a:rPr>
              <a:t> ( ныне город Плавск) владели помещики 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князь </a:t>
            </a:r>
            <a:r>
              <a:rPr lang="ru-RU" sz="2000" b="1" dirty="0">
                <a:solidFill>
                  <a:srgbClr val="002060"/>
                </a:solidFill>
              </a:rPr>
              <a:t>Сергей </a:t>
            </a:r>
            <a:r>
              <a:rPr lang="ru-RU" sz="2000" b="1" dirty="0" err="1">
                <a:solidFill>
                  <a:srgbClr val="002060"/>
                </a:solidFill>
              </a:rPr>
              <a:t>Сергеевиич</a:t>
            </a:r>
            <a:r>
              <a:rPr lang="ru-RU" sz="2000" b="1" dirty="0">
                <a:solidFill>
                  <a:srgbClr val="002060"/>
                </a:solidFill>
              </a:rPr>
              <a:t> Гагарин </a:t>
            </a:r>
            <a:r>
              <a:rPr lang="ru-RU" sz="2000" b="1" dirty="0" smtClean="0">
                <a:solidFill>
                  <a:srgbClr val="002060"/>
                </a:solidFill>
              </a:rPr>
              <a:t>и</a:t>
            </a:r>
            <a:endParaRPr lang="ru-RU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47"/>
            <a:ext cx="1891655" cy="23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3140968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Варвара Петровна Колюпанова (которая в 1846 году вышла замуж за поручика - артиллерии Ивана Ивановича </a:t>
            </a:r>
            <a:r>
              <a:rPr lang="ru-RU" sz="2000" b="1" dirty="0" err="1">
                <a:solidFill>
                  <a:srgbClr val="002060"/>
                </a:solidFill>
              </a:rPr>
              <a:t>Сорохтина</a:t>
            </a:r>
            <a:r>
              <a:rPr lang="ru-RU" sz="2000" b="1" dirty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 </a:t>
            </a:r>
            <a:r>
              <a:rPr lang="ru-RU" sz="2400" dirty="0" smtClean="0">
                <a:solidFill>
                  <a:schemeClr val="bg1"/>
                </a:solidFill>
              </a:rPr>
              <a:t>концу </a:t>
            </a:r>
            <a:r>
              <a:rPr lang="en-US" sz="2400" dirty="0" smtClean="0">
                <a:solidFill>
                  <a:schemeClr val="bg1"/>
                </a:solidFill>
              </a:rPr>
              <a:t>XIX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век</a:t>
            </a:r>
            <a:r>
              <a:rPr lang="ru-RU" sz="2400" dirty="0">
                <a:solidFill>
                  <a:schemeClr val="bg1"/>
                </a:solidFill>
              </a:rPr>
              <a:t>а</a:t>
            </a:r>
            <a:r>
              <a:rPr lang="ru-RU" sz="2400" dirty="0">
                <a:solidFill>
                  <a:schemeClr val="bg1"/>
                </a:solidFill>
              </a:rPr>
              <a:t> в </a:t>
            </a:r>
            <a:r>
              <a:rPr lang="ru-RU" sz="2400" i="1" dirty="0">
                <a:solidFill>
                  <a:schemeClr val="bg1"/>
                </a:solidFill>
              </a:rPr>
              <a:t>Сергиевском</a:t>
            </a:r>
            <a:r>
              <a:rPr lang="ru-RU" sz="2400" dirty="0">
                <a:solidFill>
                  <a:schemeClr val="bg1"/>
                </a:solidFill>
              </a:rPr>
              <a:t> начинает развиваться промышленность. На реке </a:t>
            </a:r>
            <a:r>
              <a:rPr lang="ru-RU" sz="2400" dirty="0" err="1">
                <a:solidFill>
                  <a:schemeClr val="bg1"/>
                </a:solidFill>
              </a:rPr>
              <a:t>Локне</a:t>
            </a:r>
            <a:r>
              <a:rPr lang="ru-RU" sz="2400" dirty="0">
                <a:solidFill>
                  <a:schemeClr val="bg1"/>
                </a:solidFill>
              </a:rPr>
              <a:t> князья </a:t>
            </a:r>
            <a:r>
              <a:rPr lang="ru-RU" sz="2400" dirty="0" smtClean="0">
                <a:solidFill>
                  <a:schemeClr val="bg1"/>
                </a:solidFill>
              </a:rPr>
              <a:t>Гагарины строят </a:t>
            </a:r>
            <a:r>
              <a:rPr lang="ru-RU" sz="2400" dirty="0">
                <a:solidFill>
                  <a:schemeClr val="bg1"/>
                </a:solidFill>
              </a:rPr>
              <a:t>крахмальный завод, </a:t>
            </a:r>
            <a:r>
              <a:rPr lang="ru-RU" sz="2400" dirty="0" smtClean="0">
                <a:solidFill>
                  <a:schemeClr val="bg1"/>
                </a:solidFill>
              </a:rPr>
              <a:t>около 1885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северном берегу реки </a:t>
            </a:r>
            <a:r>
              <a:rPr lang="ru-RU" sz="2400" dirty="0" err="1">
                <a:solidFill>
                  <a:schemeClr val="bg1"/>
                </a:solidFill>
              </a:rPr>
              <a:t>Плавы</a:t>
            </a:r>
            <a:r>
              <a:rPr lang="ru-RU" sz="2400" dirty="0">
                <a:solidFill>
                  <a:schemeClr val="bg1"/>
                </a:solidFill>
              </a:rPr>
              <a:t> возводится железоделательный завод </a:t>
            </a:r>
            <a:r>
              <a:rPr lang="ru-RU" sz="2400" dirty="0" err="1">
                <a:solidFill>
                  <a:schemeClr val="bg1"/>
                </a:solidFill>
              </a:rPr>
              <a:t>Мингардта</a:t>
            </a:r>
            <a:r>
              <a:rPr lang="ru-RU" sz="2400" dirty="0">
                <a:solidFill>
                  <a:schemeClr val="bg1"/>
                </a:solidFill>
              </a:rPr>
              <a:t>, который в советский период значительно расширил свое производство и стал ведущим предприятием района — ОАО «</a:t>
            </a:r>
            <a:r>
              <a:rPr lang="ru-RU" sz="2400" dirty="0" err="1">
                <a:solidFill>
                  <a:schemeClr val="bg1"/>
                </a:solidFill>
              </a:rPr>
              <a:t>Плавский</a:t>
            </a:r>
            <a:r>
              <a:rPr lang="ru-RU" sz="2400" dirty="0">
                <a:solidFill>
                  <a:schemeClr val="bg1"/>
                </a:solidFill>
              </a:rPr>
              <a:t> машиностроительный завод „Смычка“», ныне завод «</a:t>
            </a:r>
            <a:r>
              <a:rPr lang="ru-RU" sz="2400" dirty="0" err="1">
                <a:solidFill>
                  <a:schemeClr val="bg1"/>
                </a:solidFill>
              </a:rPr>
              <a:t>Плава</a:t>
            </a:r>
            <a:r>
              <a:rPr lang="ru-RU" sz="2400" dirty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64" y="419821"/>
            <a:ext cx="2049931" cy="272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247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13176"/>
            <a:ext cx="2247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07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мая 1924 года село становится центром Сергиевского района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Крапивенского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уезда Тульской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февраля 1926 года село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Сергиевское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переименовано в город Плавск, а Сергиевский район —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однако уже 6 сентября этого же года город Плавск вновь преобразован в сельское поселение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Плавское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августа 1935 года село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Плавское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преобразовано в рабочий посёлок Плавск.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мая 1949 года Плавску возвращен статус города.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94411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16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муниципального образования </a:t>
            </a:r>
            <a:r>
              <a:rPr lang="ru-RU" dirty="0" err="1"/>
              <a:t>Плавский</a:t>
            </a:r>
            <a:r>
              <a:rPr lang="ru-RU" dirty="0"/>
              <a:t> район</a:t>
            </a:r>
          </a:p>
          <a:p>
            <a:pPr algn="ctr"/>
            <a:r>
              <a:rPr lang="ru-RU" dirty="0"/>
              <a:t>«</a:t>
            </a:r>
            <a:r>
              <a:rPr lang="ru-RU" dirty="0" err="1"/>
              <a:t>Плавская</a:t>
            </a:r>
            <a:r>
              <a:rPr lang="ru-RU" dirty="0"/>
              <a:t> средняя общеобразовательная школа №1 </a:t>
            </a:r>
            <a:endParaRPr lang="ru-RU" dirty="0" smtClean="0"/>
          </a:p>
          <a:p>
            <a:pPr algn="ctr"/>
            <a:r>
              <a:rPr lang="ru-RU" dirty="0" smtClean="0"/>
              <a:t>им. дважды </a:t>
            </a:r>
            <a:r>
              <a:rPr lang="ru-RU" dirty="0"/>
              <a:t>Героя Советского Союза </a:t>
            </a:r>
            <a:r>
              <a:rPr lang="ru-RU" dirty="0" err="1"/>
              <a:t>Б.Ф.Сафонова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65313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руководитель кружка:</a:t>
            </a:r>
          </a:p>
          <a:p>
            <a:r>
              <a:rPr lang="ru-RU" dirty="0"/>
              <a:t>учитель </a:t>
            </a:r>
          </a:p>
          <a:p>
            <a:r>
              <a:rPr lang="ru-RU" dirty="0"/>
              <a:t>истории </a:t>
            </a:r>
            <a:r>
              <a:rPr lang="ru-RU" dirty="0" smtClean="0"/>
              <a:t>и обществознания </a:t>
            </a:r>
            <a:endParaRPr lang="ru-RU" dirty="0"/>
          </a:p>
          <a:p>
            <a:r>
              <a:rPr lang="ru-RU" dirty="0" smtClean="0"/>
              <a:t>Воронина Е.Н.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кружок</a:t>
            </a:r>
            <a:endParaRPr lang="ru-RU" sz="2400" dirty="0"/>
          </a:p>
          <a:p>
            <a:pPr algn="ctr"/>
            <a:r>
              <a:rPr lang="ru-RU" sz="2400" dirty="0"/>
              <a:t>«Юные историки»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5853465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Плавск</a:t>
            </a:r>
          </a:p>
          <a:p>
            <a:pPr algn="ctr"/>
            <a:r>
              <a:rPr lang="ru-RU" dirty="0"/>
              <a:t>2013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51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382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Из истории родного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родного края</dc:title>
  <dc:creator>Пользователь</dc:creator>
  <cp:lastModifiedBy>Екатерина</cp:lastModifiedBy>
  <cp:revision>13</cp:revision>
  <dcterms:created xsi:type="dcterms:W3CDTF">2013-03-15T12:27:32Z</dcterms:created>
  <dcterms:modified xsi:type="dcterms:W3CDTF">2013-11-11T17:45:13Z</dcterms:modified>
</cp:coreProperties>
</file>