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0B501-A3C6-4891-92D1-DDE9FDA8785D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59800-F111-41C0-9DD8-93FD7B189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7 </a:t>
            </a:r>
            <a:r>
              <a:rPr lang="ru-RU" sz="2400" dirty="0" smtClean="0"/>
              <a:t>класс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1900" dirty="0" smtClean="0"/>
              <a:t>Автор – составитель: </a:t>
            </a:r>
          </a:p>
          <a:p>
            <a:r>
              <a:rPr lang="ru-RU" sz="1900" dirty="0" smtClean="0"/>
              <a:t>учитель высшей категории</a:t>
            </a:r>
          </a:p>
          <a:p>
            <a:r>
              <a:rPr lang="ru-RU" sz="1900" dirty="0" smtClean="0"/>
              <a:t>                Омёта Е.А.</a:t>
            </a:r>
          </a:p>
          <a:p>
            <a:r>
              <a:rPr lang="ru-RU" sz="1900" dirty="0" smtClean="0"/>
              <a:t>        г. Энгельс,      </a:t>
            </a:r>
            <a:r>
              <a:rPr lang="ru-RU" sz="1900" dirty="0" smtClean="0"/>
              <a:t>2010 </a:t>
            </a:r>
            <a:endParaRPr lang="ru-RU" sz="19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Круглые </a:t>
            </a:r>
            <a:r>
              <a:rPr lang="ru-RU" sz="6000" dirty="0" smtClean="0"/>
              <a:t>черви.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Признаки круглых червей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трехслойные  организмы</a:t>
            </a:r>
          </a:p>
          <a:p>
            <a:r>
              <a:rPr lang="ru-RU" dirty="0" smtClean="0"/>
              <a:t>двусторонне симметричные </a:t>
            </a:r>
          </a:p>
          <a:p>
            <a:r>
              <a:rPr lang="ru-RU" dirty="0" smtClean="0"/>
              <a:t>нечленистые, округлые в поперечном сечении, обычно нитевидно удлиненные черви</a:t>
            </a:r>
          </a:p>
          <a:p>
            <a:r>
              <a:rPr lang="ru-RU" dirty="0" smtClean="0"/>
              <a:t>первичная полость тела (пространство между стенкой тела и внутренними органами) заполнено жидкостью. Жидкость полости тела служит </a:t>
            </a:r>
            <a:r>
              <a:rPr lang="ru-RU" dirty="0" err="1" smtClean="0"/>
              <a:t>гидроскелетом</a:t>
            </a:r>
            <a:r>
              <a:rPr lang="ru-RU" dirty="0" smtClean="0"/>
              <a:t> для сокращающихся продольных мышц</a:t>
            </a:r>
          </a:p>
          <a:p>
            <a:r>
              <a:rPr lang="ru-RU" dirty="0" smtClean="0"/>
              <a:t>есть сквозной кишечный тракт.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Признаки круглых червей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Тело нечленистое, снаружи покрытое плотной белковой оболочкой — кутикулой. </a:t>
            </a:r>
          </a:p>
          <a:p>
            <a:r>
              <a:rPr lang="ru-RU" dirty="0" smtClean="0"/>
              <a:t>Мускулатура располагается вдоль тела четырьмя тяжами и осуществляет движение</a:t>
            </a:r>
          </a:p>
          <a:p>
            <a:r>
              <a:rPr lang="ru-RU" dirty="0" smtClean="0"/>
              <a:t>Кишечник состоит из передней, средней и задней кишки. </a:t>
            </a:r>
          </a:p>
          <a:p>
            <a:r>
              <a:rPr lang="ru-RU" dirty="0" smtClean="0"/>
              <a:t>Выделительная система — </a:t>
            </a:r>
            <a:r>
              <a:rPr lang="ru-RU" dirty="0" err="1" smtClean="0"/>
              <a:t>протонефридии</a:t>
            </a:r>
            <a:r>
              <a:rPr lang="ru-RU" dirty="0" smtClean="0"/>
              <a:t> или кожная железа. </a:t>
            </a:r>
          </a:p>
          <a:p>
            <a:r>
              <a:rPr lang="ru-RU" dirty="0" smtClean="0"/>
              <a:t>Кровеносной и дыхательной систем нет. </a:t>
            </a:r>
          </a:p>
          <a:p>
            <a:r>
              <a:rPr lang="ru-RU" dirty="0" smtClean="0"/>
              <a:t>Нервная система состоит из одного или нескольких продольных нервных стволов и окологлоточного нервного кольца. </a:t>
            </a:r>
          </a:p>
          <a:p>
            <a:r>
              <a:rPr lang="ru-RU" dirty="0" smtClean="0"/>
              <a:t>Эти черви раздельнополые, реже гермафродиты.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Оплодотворение чаще внутреннее. Развитие прямое.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Строение круглого червя</a:t>
            </a:r>
            <a:endParaRPr lang="ru-RU" sz="4800" dirty="0"/>
          </a:p>
        </p:txBody>
      </p:sp>
      <p:pic>
        <p:nvPicPr>
          <p:cNvPr id="1026" name="Picture 2" descr="C:\Users\Владимир\Pictures\строение кругл червя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27174"/>
            <a:ext cx="4786345" cy="4830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Цикл развития аскариды</a:t>
            </a:r>
            <a:endParaRPr lang="ru-RU" sz="4800" dirty="0"/>
          </a:p>
        </p:txBody>
      </p:sp>
      <p:pic>
        <p:nvPicPr>
          <p:cNvPr id="2050" name="Picture 2" descr="C:\Users\Владимир\Pictures\аскарида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8234" y="1527175"/>
            <a:ext cx="793102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/>
              <a:t>Конский волос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Взрослые волосатики живут в морях и пресных водоемах, а их личинки паразитируют в насекомых и ракообразных. Их длина 30–150 см.</a:t>
            </a:r>
            <a:endParaRPr lang="ru-RU" sz="1600" dirty="0"/>
          </a:p>
        </p:txBody>
      </p:sp>
      <p:pic>
        <p:nvPicPr>
          <p:cNvPr id="3074" name="Picture 2" descr="C:\Users\Владимир\Pictures\конский волос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6143668" cy="4973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752" y="1214422"/>
            <a:ext cx="4040188" cy="1143008"/>
          </a:xfrm>
        </p:spPr>
        <p:txBody>
          <a:bodyPr/>
          <a:lstStyle/>
          <a:p>
            <a:r>
              <a:rPr lang="ru-RU" dirty="0" err="1"/>
              <a:t>Парафанолаймус</a:t>
            </a:r>
            <a:r>
              <a:rPr lang="ru-RU" dirty="0"/>
              <a:t>, 0,9–1,4 мм. Обитает в наших пресных водах.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330" y="1285860"/>
            <a:ext cx="4041775" cy="1071570"/>
          </a:xfrm>
        </p:spPr>
        <p:txBody>
          <a:bodyPr/>
          <a:lstStyle/>
          <a:p>
            <a:r>
              <a:rPr lang="ru-RU" dirty="0" smtClean="0"/>
              <a:t>Удивительная </a:t>
            </a:r>
            <a:r>
              <a:rPr lang="ru-RU" dirty="0" err="1" smtClean="0"/>
              <a:t>стейнерия</a:t>
            </a:r>
            <a:r>
              <a:rPr lang="ru-RU" dirty="0" smtClean="0"/>
              <a:t> — свободноживущая морская нематода.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Представители типа.</a:t>
            </a:r>
            <a:endParaRPr lang="ru-RU" dirty="0"/>
          </a:p>
        </p:txBody>
      </p:sp>
      <p:pic>
        <p:nvPicPr>
          <p:cNvPr id="5122" name="Picture 2" descr="C:\Users\Владимир\Pictures\нем.bm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1625" y="2571744"/>
            <a:ext cx="4041775" cy="3429024"/>
          </a:xfrm>
          <a:prstGeom prst="rect">
            <a:avLst/>
          </a:prstGeom>
          <a:noFill/>
        </p:spPr>
      </p:pic>
      <p:pic>
        <p:nvPicPr>
          <p:cNvPr id="5123" name="Picture 3" descr="C:\Users\Владимир\Pictures\морская нематода.bm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571744"/>
            <a:ext cx="403860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4287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При составлении презентации использованы материалы</a:t>
            </a:r>
          </a:p>
          <a:p>
            <a:pPr algn="ctr"/>
            <a:r>
              <a:rPr lang="ru-RU" dirty="0" smtClean="0"/>
              <a:t>Электронного атласа школьника. Зоология 7 – 8.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118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Круглые черви.</vt:lpstr>
      <vt:lpstr>Признаки круглых червей</vt:lpstr>
      <vt:lpstr>Признаки круглых червей</vt:lpstr>
      <vt:lpstr>Строение круглого червя</vt:lpstr>
      <vt:lpstr>Цикл развития аскариды</vt:lpstr>
      <vt:lpstr> Конский волос  Взрослые волосатики живут в морях и пресных водоемах, а их личинки паразитируют в насекомых и ракообразных. Их длина 30–150 см.</vt:lpstr>
      <vt:lpstr>Представители типа.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Круглые черви</dc:title>
  <dc:creator>Владимир</dc:creator>
  <cp:lastModifiedBy>Елена</cp:lastModifiedBy>
  <cp:revision>5</cp:revision>
  <dcterms:created xsi:type="dcterms:W3CDTF">2010-09-21T16:01:29Z</dcterms:created>
  <dcterms:modified xsi:type="dcterms:W3CDTF">2011-02-08T10:30:45Z</dcterms:modified>
</cp:coreProperties>
</file>