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92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E942-DD14-4DFA-B773-A2CAC8A474EC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26F8-5F38-47D1-BD1E-5F83C9CF7D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E942-DD14-4DFA-B773-A2CAC8A474EC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26F8-5F38-47D1-BD1E-5F83C9CF7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E942-DD14-4DFA-B773-A2CAC8A474EC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26F8-5F38-47D1-BD1E-5F83C9CF7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E942-DD14-4DFA-B773-A2CAC8A474EC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26F8-5F38-47D1-BD1E-5F83C9CF7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E942-DD14-4DFA-B773-A2CAC8A474EC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6E826F8-5F38-47D1-BD1E-5F83C9CF7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E942-DD14-4DFA-B773-A2CAC8A474EC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26F8-5F38-47D1-BD1E-5F83C9CF7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E942-DD14-4DFA-B773-A2CAC8A474EC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26F8-5F38-47D1-BD1E-5F83C9CF7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E942-DD14-4DFA-B773-A2CAC8A474EC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26F8-5F38-47D1-BD1E-5F83C9CF7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E942-DD14-4DFA-B773-A2CAC8A474EC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26F8-5F38-47D1-BD1E-5F83C9CF7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E942-DD14-4DFA-B773-A2CAC8A474EC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26F8-5F38-47D1-BD1E-5F83C9CF7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E942-DD14-4DFA-B773-A2CAC8A474EC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26F8-5F38-47D1-BD1E-5F83C9CF7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1E1E942-DD14-4DFA-B773-A2CAC8A474EC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6E826F8-5F38-47D1-BD1E-5F83C9CF7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470450" cy="29214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Методические рекомендации</a:t>
            </a:r>
            <a:br>
              <a:rPr lang="ru-RU" dirty="0" smtClean="0"/>
            </a:br>
            <a:r>
              <a:rPr lang="ru-RU" dirty="0" smtClean="0"/>
              <a:t>для педагогов дополнительного 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4581128"/>
            <a:ext cx="6408712" cy="1728192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Сысолякина</a:t>
            </a:r>
            <a:r>
              <a:rPr lang="ru-RU" dirty="0" smtClean="0"/>
              <a:t> Надежда </a:t>
            </a:r>
            <a:r>
              <a:rPr lang="ru-RU" dirty="0" err="1" smtClean="0"/>
              <a:t>ВасильевнаПедагог</a:t>
            </a:r>
            <a:r>
              <a:rPr lang="ru-RU" dirty="0" smtClean="0"/>
              <a:t> дополнительного образования1 категории МОУ </a:t>
            </a:r>
            <a:r>
              <a:rPr lang="ru-RU" dirty="0" err="1" smtClean="0"/>
              <a:t>ДОдД</a:t>
            </a:r>
            <a:r>
              <a:rPr lang="ru-RU" dirty="0" smtClean="0"/>
              <a:t> «ЦДОДД» </a:t>
            </a:r>
            <a:r>
              <a:rPr lang="ru-RU" dirty="0" err="1" smtClean="0"/>
              <a:t>г.Южноуральска</a:t>
            </a:r>
            <a:r>
              <a:rPr lang="ru-RU" dirty="0" smtClean="0"/>
              <a:t> Челябинской области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354162"/>
          </a:xfrm>
        </p:spPr>
        <p:txBody>
          <a:bodyPr/>
          <a:lstStyle/>
          <a:p>
            <a:r>
              <a:rPr lang="ru-RU" i="1" dirty="0" smtClean="0"/>
              <a:t>Методы воспитания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это способы педагогической работы, с помощью которых осуществляется целенаправленное формирование духовных, этических, эстетических и физических качеств личности.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- </a:t>
            </a:r>
            <a:r>
              <a:rPr lang="ru-RU" dirty="0" smtClean="0"/>
              <a:t>это способы взаимодействия педагога и ребенка, в процессе которого происходит воздействие на сознание, чувства, волю, поведение и систему отношений воспитанника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• </a:t>
            </a:r>
            <a:r>
              <a:rPr lang="ru-RU" i="1" dirty="0" smtClean="0"/>
              <a:t>Метод убеждения и </a:t>
            </a:r>
            <a:r>
              <a:rPr lang="ru-RU" i="1" dirty="0" err="1" smtClean="0"/>
              <a:t>самоубеждения</a:t>
            </a:r>
            <a:r>
              <a:rPr lang="ru-RU" i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разумное доказательство какого-то понятия, нравственной позиции, оценки происходящего. Логические выводы, сделанные самим ребенком, формируют его собственный комплекс взглядов.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Беседа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обмен знаниями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Диспут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спор по определенной теме, к которому участники приготовили свои доказательства </a:t>
            </a:r>
            <a:br>
              <a:rPr lang="ru-RU" dirty="0" smtClean="0"/>
            </a:br>
            <a:r>
              <a:rPr lang="ru-RU" dirty="0" smtClean="0"/>
              <a:t>и аргументы.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Притча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краткий иносказательный поучительный рассказ.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Метод внушения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воздействует на эмоциональную сферу и предполагает формирование у человека необходимых навыков в управлении своими чувствами, понимание своих эмоциональных состояний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Метод требования </a:t>
            </a:r>
            <a:r>
              <a:rPr lang="ru-RU" dirty="0" smtClean="0"/>
              <a:t>формирует волевую сферу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формирует волевую сферу. По форме предъявления различают прямые </a:t>
            </a:r>
            <a:br>
              <a:rPr lang="ru-RU" dirty="0" smtClean="0"/>
            </a:br>
            <a:r>
              <a:rPr lang="ru-RU" dirty="0" smtClean="0"/>
              <a:t>и косвенные требования. Для прямого требования характерны конкретность, понятные воспитанникам формулировки, не допускающие двоякого толкования. Предъявляется требование в решительном тоне, причем возможна целая гамма оттенков, которые выражаются интонацией, силой голоса, мимикой.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Косвенное требование (совет, просьба, намек, выражение доверия и т.д.) отличается от прямого тем, что стимулом действия становится уже не само требование, а вызванные им психологические факторы: переживания, интересы, стремления воспитанников. Требование-игра доставляет детям </a:t>
            </a:r>
          </a:p>
          <a:p>
            <a:r>
              <a:rPr lang="ru-RU" dirty="0" smtClean="0"/>
              <a:t>удовольствие, при этом дети незаметно для себя выполняют требование педагога.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Упражнение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многократное выполнение требуемых действий: доведение их до автоматизма.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Методические рекомендации включают в себя;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88840"/>
            <a:ext cx="8291264" cy="4320520"/>
          </a:xfrm>
        </p:spPr>
        <p:txBody>
          <a:bodyPr/>
          <a:lstStyle/>
          <a:p>
            <a:r>
              <a:rPr lang="ru-RU" dirty="0" smtClean="0"/>
              <a:t>- проблему понимания методов воспитания;</a:t>
            </a:r>
          </a:p>
          <a:p>
            <a:r>
              <a:rPr lang="ru-RU" dirty="0" smtClean="0"/>
              <a:t>- классификацию методов воспитания;</a:t>
            </a:r>
          </a:p>
          <a:p>
            <a:r>
              <a:rPr lang="ru-RU" dirty="0" smtClean="0"/>
              <a:t>- раскрытие некоторых методов воспитания (формы и приём реализации методов)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Стимулирование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- метод, в основе которого лежит формирование у воспитанников осознанных побуждений их жизнедеятельности. В педагогике в качестве стимулирования распространены такие компоненты, как поощрение и наказание. Поощрением выражается положительная оценка действий воспитанников. Оно закрепляет положительные навыки </a:t>
            </a:r>
            <a:br>
              <a:rPr lang="ru-RU" dirty="0" smtClean="0"/>
            </a:br>
            <a:r>
              <a:rPr lang="ru-RU" dirty="0" smtClean="0"/>
              <a:t>и привычки. Поощрение может проявляться в различных формах.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Наказание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это компонент педагогического стимулирования, применение которого должно предуп­реждать нежелательные поступки детей.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Метод мотивации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способствует созданию ситуации успеха воспитанников. Презентация, просмотр и анализ также мотивируют детей на лучшее выполнение работ, танца, исполнение номера.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Метод коррекции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поведения направлен на формирование у воспитанников навыков психических и физических </a:t>
            </a:r>
            <a:r>
              <a:rPr lang="ru-RU" dirty="0" err="1" smtClean="0"/>
              <a:t>саморегуляции</a:t>
            </a:r>
            <a:r>
              <a:rPr lang="ru-RU" dirty="0" smtClean="0"/>
              <a:t>, развитие навыков анализа жизненных ситуаций, обучение детей навыкам осознания своего поведения и состояния других людей. При использовании метода коррекции поведения создаются условия, при которых ребенок внесет изменения в свое поведение, в отношение к людям. Такая коррекция может происходить на основе сопоставления поступка ребенка с общепринятыми нормами, самоанализа последствий поступка.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Анализ деятельности </a:t>
            </a:r>
            <a:r>
              <a:rPr lang="ru-RU" dirty="0" smtClean="0"/>
              <a:t>и общения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способствует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воспитанников и проводится</a:t>
            </a:r>
            <a:br>
              <a:rPr lang="ru-RU" dirty="0" smtClean="0"/>
            </a:br>
            <a:r>
              <a:rPr lang="ru-RU" dirty="0" smtClean="0"/>
              <a:t>в форме КТД, коллективного анализа, рефлексии и презентации.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Метод организации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деятельности и поведения воспитанников в специально созданных условиях еще называют методом воспитывающих ситуаций. Это те ситуации, в процессе которых ребенок ставится перед необходимостью решить какую-либо проблему. Это может быть проблема нравственного выбора, проблема способа организации деятельности, проблема выбора социальной роли и др. Этому способствуют формы реализации метода.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Метод дилемм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заключается в совместном обсуждении воспитанниками моральных проблем. К каждой дилемме разрабатываются вопросы, в соответствии с которыми строится обсуждение. </a:t>
            </a:r>
            <a:br>
              <a:rPr lang="ru-RU" dirty="0" smtClean="0"/>
            </a:br>
            <a:r>
              <a:rPr lang="ru-RU" dirty="0" smtClean="0"/>
              <a:t>Во время дискуссии по каждому вопросу дети должны привести убедительные доводы «за» и «против». Анализ ответов полезно провести по следующим признакам: выбор, ценность, социальные роли </a:t>
            </a:r>
            <a:br>
              <a:rPr lang="ru-RU" dirty="0" smtClean="0"/>
            </a:br>
            <a:r>
              <a:rPr lang="ru-RU" dirty="0" smtClean="0"/>
              <a:t>и справедливость.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процесс размышления воспитанника о происходящем в его собственном сознании предполагает не только познание человеком самого себя в определенной ситуации или в определенный период, но и выяснение отношения к нему окружающих, а также выработку представлений </a:t>
            </a:r>
            <a:br>
              <a:rPr lang="ru-RU" dirty="0" smtClean="0"/>
            </a:br>
            <a:r>
              <a:rPr lang="ru-RU" dirty="0" smtClean="0"/>
              <a:t>об изменениях, которые могут произойти с ним.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воспитания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КОНФЕРЕНЦИЯ ПО ТЕМЕ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«СПИД - СМЕРТЕЛЬНАЯ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УГРОЗА ЧЕЛОВЕЧЕСТВУ</a:t>
            </a:r>
            <a:endParaRPr lang="en-US" b="1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F:\Выступление на ГМО\научная конференция спид-смертельная угроза жизни\PB29004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00430" y="3000347"/>
            <a:ext cx="5143536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F:\Выступление на ГМО\научная конференция спид-смертельная угроза жизни\PB29004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18878" y="2714621"/>
            <a:ext cx="5939402" cy="4454552"/>
          </a:xfrm>
          <a:prstGeom prst="rect">
            <a:avLst/>
          </a:prstGeom>
          <a:noFill/>
        </p:spPr>
      </p:pic>
      <p:pic>
        <p:nvPicPr>
          <p:cNvPr id="2051" name="Picture 3" descr="F:\Выступление на ГМО\научная конференция спид-смертельная угроза жизни\PB29004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0972" y="285728"/>
            <a:ext cx="3690963" cy="2768223"/>
          </a:xfrm>
          <a:prstGeom prst="rect">
            <a:avLst/>
          </a:prstGeom>
          <a:noFill/>
        </p:spPr>
      </p:pic>
      <p:pic>
        <p:nvPicPr>
          <p:cNvPr id="2052" name="Picture 4" descr="F:\Выступление на ГМО\научная конференция спид-смертельная угроза жизни\PB29003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" y="4232677"/>
            <a:ext cx="3500429" cy="2625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учить? Как воспитывать?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Весьма продуктивной для понимания сущности изучаемой проблемы является идея М.В. Кларина</a:t>
            </a:r>
            <a:br>
              <a:rPr lang="ru-RU" dirty="0" smtClean="0"/>
            </a:br>
            <a:r>
              <a:rPr lang="ru-RU" dirty="0" smtClean="0"/>
              <a:t> о стержневой деятельности учащихся, которую стро­ит учитель и которая выступает метафорой 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«Дорожные происшествия»</a:t>
            </a:r>
            <a:br>
              <a:rPr lang="ru-RU" dirty="0" smtClean="0"/>
            </a:br>
            <a:r>
              <a:rPr lang="ru-RU" dirty="0" smtClean="0"/>
              <a:t>( по правилам дорожного движения)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F:\Выступление на ГМО\Дорожное происшествие\PA02000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18875" y="2852936"/>
            <a:ext cx="6125649" cy="4248472"/>
          </a:xfrm>
          <a:prstGeom prst="rect">
            <a:avLst/>
          </a:prstGeom>
          <a:noFill/>
        </p:spPr>
      </p:pic>
      <p:pic>
        <p:nvPicPr>
          <p:cNvPr id="3075" name="Picture 3" descr="F:\Выступление на ГМО\Дорожное происшествие\PA02001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708920"/>
            <a:ext cx="4214810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F:\Выступление на ГМО\Дорожное происшествие\PA0200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19647" y="285729"/>
            <a:ext cx="5606027" cy="3929090"/>
          </a:xfrm>
          <a:prstGeom prst="rect">
            <a:avLst/>
          </a:prstGeom>
          <a:noFill/>
        </p:spPr>
      </p:pic>
      <p:pic>
        <p:nvPicPr>
          <p:cNvPr id="4099" name="Picture 3" descr="F:\Выступление на ГМО\Дорожное происшествие\PA02000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57620" y="2893214"/>
            <a:ext cx="5286380" cy="39647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«День финансовой грамотности»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Деловая игра для старшеклассников. Предоставляется возможность поработать над составлением бизнес плана для открытия собственного предприятия. Предприятие выбирают команды методом жребия.</a:t>
            </a:r>
            <a:endParaRPr lang="ru-RU" dirty="0" smtClean="0"/>
          </a:p>
          <a:p>
            <a:r>
              <a:rPr lang="ru-RU" b="1" dirty="0" smtClean="0"/>
              <a:t>Через 15 минут, работая с  предоставленным материалом, проходит защита своего проекта бизнес плана. Затем,  открытым голосованием, выбирается самый перспективный план.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«День финансовой грамотности»</a:t>
            </a:r>
            <a:endParaRPr lang="ru-RU" dirty="0"/>
          </a:p>
        </p:txBody>
      </p:sp>
      <p:pic>
        <p:nvPicPr>
          <p:cNvPr id="5122" name="Picture 2" descr="F:\Выступление на ГМО\День финанслвой грвмотности\P906018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86182" y="3429000"/>
            <a:ext cx="5319370" cy="3576963"/>
          </a:xfrm>
          <a:prstGeom prst="rect">
            <a:avLst/>
          </a:prstGeom>
          <a:noFill/>
        </p:spPr>
      </p:pic>
      <p:pic>
        <p:nvPicPr>
          <p:cNvPr id="5123" name="Picture 3" descr="F:\Выступление на ГМО\День финанслвой грвмотности\P906019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71469" y="1357298"/>
            <a:ext cx="4429155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F:\Выступление на ГМО\День финанслвой грвмотности\P906019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6607" y="642918"/>
            <a:ext cx="5272649" cy="3954487"/>
          </a:xfrm>
          <a:prstGeom prst="rect">
            <a:avLst/>
          </a:prstGeom>
          <a:noFill/>
        </p:spPr>
      </p:pic>
      <p:pic>
        <p:nvPicPr>
          <p:cNvPr id="6147" name="Picture 3" descr="F:\Выступление на ГМО\День финанслвой грвмотности\P906019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43372" y="3107528"/>
            <a:ext cx="5000628" cy="3750471"/>
          </a:xfrm>
          <a:prstGeom prst="rect">
            <a:avLst/>
          </a:prstGeom>
          <a:noFill/>
        </p:spPr>
      </p:pic>
      <p:pic>
        <p:nvPicPr>
          <p:cNvPr id="6148" name="Picture 4" descr="F:\Выступление на ГМО\День финанслвой грвмотности\P906018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00100" y="4357694"/>
            <a:ext cx="3500462" cy="25003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ЗОЖ</a:t>
            </a:r>
            <a:br>
              <a:rPr lang="ru-RU" dirty="0" smtClean="0"/>
            </a:br>
            <a:r>
              <a:rPr lang="ru-RU" dirty="0" smtClean="0"/>
              <a:t>(здоровый образ жизни)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Диспуты</a:t>
            </a:r>
          </a:p>
          <a:p>
            <a:r>
              <a:rPr lang="ru-RU" dirty="0" smtClean="0"/>
              <a:t>Беседы</a:t>
            </a:r>
          </a:p>
          <a:p>
            <a:r>
              <a:rPr lang="ru-RU" dirty="0" smtClean="0"/>
              <a:t>Просмотр фильмов с обсуждением</a:t>
            </a:r>
          </a:p>
          <a:p>
            <a:r>
              <a:rPr lang="ru-RU" dirty="0" smtClean="0"/>
              <a:t>Конкурсы рисунков и плакатов</a:t>
            </a:r>
          </a:p>
          <a:p>
            <a:r>
              <a:rPr lang="ru-RU" dirty="0" smtClean="0"/>
              <a:t>Подготовка </a:t>
            </a:r>
            <a:r>
              <a:rPr lang="ru-RU" dirty="0" smtClean="0"/>
              <a:t>аги</a:t>
            </a:r>
            <a:r>
              <a:rPr lang="ru-RU" dirty="0" smtClean="0"/>
              <a:t>т</a:t>
            </a:r>
            <a:r>
              <a:rPr lang="ru-RU" dirty="0" smtClean="0"/>
              <a:t>бригад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Автор также говорит о характере взаимодействия (соотношение и характер ролей учителя и учащих­ся) и принципах реагирования (характеристика ре­акций учителя на типичные действия учащихся), ожидаемых результатах (педагогическая направлен­ность модели), среди которых: усвоение четко за­данного образца; учебно-поисковая деятельность в ее основных разновидностях; систематический по­знавательный поиск по типу научного исследования; игровая деятельность, дискуссионная (диалоговая, коммуникативная) деятельность. Таким образом, ученик может исследовать, вступать в диалог, играть, искать, усваивать образец.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27223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Аналогичные идеи можно найти у </a:t>
            </a:r>
            <a:r>
              <a:rPr lang="en-US" dirty="0" smtClean="0"/>
              <a:t>B</a:t>
            </a:r>
            <a:r>
              <a:rPr lang="ru-RU" dirty="0" smtClean="0"/>
              <a:t>.</a:t>
            </a:r>
            <a:r>
              <a:rPr lang="en-US" dirty="0" smtClean="0"/>
              <a:t>C</a:t>
            </a:r>
            <a:r>
              <a:rPr lang="ru-RU" dirty="0" smtClean="0"/>
              <a:t>. Безруковой, которая предложила несколько классификаций методов воспитания: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068960"/>
            <a:ext cx="8219256" cy="3240400"/>
          </a:xfrm>
        </p:spPr>
        <p:txBody>
          <a:bodyPr>
            <a:normAutofit/>
          </a:bodyPr>
          <a:lstStyle/>
          <a:p>
            <a:r>
              <a:rPr lang="ru-RU" i="1" dirty="0" smtClean="0"/>
              <a:t>по источникам познания - </a:t>
            </a:r>
            <a:r>
              <a:rPr lang="ru-RU" dirty="0" smtClean="0"/>
              <a:t>словесные, практические, наглядные</a:t>
            </a:r>
          </a:p>
          <a:p>
            <a:r>
              <a:rPr lang="ru-RU" i="1" dirty="0" smtClean="0"/>
              <a:t>на основе структуры личности - </a:t>
            </a:r>
            <a:r>
              <a:rPr lang="ru-RU" dirty="0" smtClean="0"/>
              <a:t>методы формирования сознания, поведения, чувств, стимулирования;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57466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В.А. </a:t>
            </a:r>
            <a:r>
              <a:rPr lang="ru-RU" dirty="0" err="1" smtClean="0"/>
              <a:t>Сластенин</a:t>
            </a:r>
            <a:r>
              <a:rPr lang="ru-RU" dirty="0" smtClean="0"/>
              <a:t> предлагает систему общих методов воспитания, которая включает в себя: формирование сознания личности, организацию деятельности и опыта ее общественного поведения, стимулирование и мотивацию деятельности и по­ведения, контроля, самоконтроля и самооценки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524259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8686800" cy="5904696"/>
          </a:xfrm>
        </p:spPr>
        <p:txBody>
          <a:bodyPr/>
          <a:lstStyle/>
          <a:p>
            <a:r>
              <a:rPr lang="ru-RU" dirty="0" smtClean="0"/>
              <a:t>Весьма значимыми представляются мысли М.И. Рожкова о том, что методы воспитания связаны с семью сущностными сферами личности, и его же идея </a:t>
            </a:r>
            <a:r>
              <a:rPr lang="ru-RU" dirty="0" err="1" smtClean="0"/>
              <a:t>бинарности</a:t>
            </a:r>
            <a:r>
              <a:rPr lang="ru-RU" dirty="0" smtClean="0"/>
              <a:t> методов воспитания (способ управления для воспитателя и способ самовоспитания для ребенка).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35864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 Придерживаясь научной школы М.И. Рожкова, мы считаем также весьма важными основные положения концепции социального закаливания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344239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4709160"/>
          </a:xfrm>
        </p:spPr>
        <p:txBody>
          <a:bodyPr/>
          <a:lstStyle/>
          <a:p>
            <a:r>
              <a:rPr lang="ru-RU" dirty="0" smtClean="0"/>
              <a:t>В переложении непосредственно к ребенку внешнее закаливание может  рассматриваться как преодоление.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120</TotalTime>
  <Words>819</Words>
  <Application>Microsoft Office PowerPoint</Application>
  <PresentationFormat>Экран (4:3)</PresentationFormat>
  <Paragraphs>68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Апекс</vt:lpstr>
      <vt:lpstr>Методические рекомендации для педагогов дополнительного образования</vt:lpstr>
      <vt:lpstr>Методические рекомендации включают в себя;</vt:lpstr>
      <vt:lpstr>Как учить? Как воспитывать?</vt:lpstr>
      <vt:lpstr>Слайд 4</vt:lpstr>
      <vt:lpstr>Аналогичные идеи можно найти у B.C. Безруковой, которая предложила несколько классификаций методов воспитания:</vt:lpstr>
      <vt:lpstr>В.А. Сластенин предлагает систему общих методов воспитания, которая включает в себя: формирование сознания личности, организацию деятельности и опыта ее общественного поведения, стимулирование и мотивацию деятельности и по­ведения, контроля, самоконтроля и самооценки </vt:lpstr>
      <vt:lpstr>Слайд 7</vt:lpstr>
      <vt:lpstr>. Придерживаясь научной школы М.И. Рожкова, мы считаем также весьма важными основные положения концепции социального закаливания </vt:lpstr>
      <vt:lpstr>Слайд 9</vt:lpstr>
      <vt:lpstr>Методы воспитания </vt:lpstr>
      <vt:lpstr>Слайд 11</vt:lpstr>
      <vt:lpstr>• Метод убеждения и самоубеждения </vt:lpstr>
      <vt:lpstr>Беседа </vt:lpstr>
      <vt:lpstr>Диспут </vt:lpstr>
      <vt:lpstr>Притча </vt:lpstr>
      <vt:lpstr>Метод внушения </vt:lpstr>
      <vt:lpstr>Метод требования формирует волевую сферу</vt:lpstr>
      <vt:lpstr>Слайд 18</vt:lpstr>
      <vt:lpstr>Упражнение </vt:lpstr>
      <vt:lpstr>Стимулирование</vt:lpstr>
      <vt:lpstr>Наказание</vt:lpstr>
      <vt:lpstr>Метод мотивации </vt:lpstr>
      <vt:lpstr>Метод коррекции </vt:lpstr>
      <vt:lpstr>Анализ деятельности и общения </vt:lpstr>
      <vt:lpstr>Метод организации </vt:lpstr>
      <vt:lpstr>Метод дилемм </vt:lpstr>
      <vt:lpstr>Рефлексия</vt:lpstr>
      <vt:lpstr>Формы воспитания </vt:lpstr>
      <vt:lpstr>Слайд 29</vt:lpstr>
      <vt:lpstr>«Дорожные происшествия» ( по правилам дорожного движения) </vt:lpstr>
      <vt:lpstr>Слайд 31</vt:lpstr>
      <vt:lpstr>«День финансовой грамотности»</vt:lpstr>
      <vt:lpstr>«День финансовой грамотности»</vt:lpstr>
      <vt:lpstr>Слайд 34</vt:lpstr>
      <vt:lpstr>ЗОЖ (здоровый образ жизни)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для педагогов дополнительного образования</dc:title>
  <dc:creator>Пользователь</dc:creator>
  <cp:lastModifiedBy>METODIST</cp:lastModifiedBy>
  <cp:revision>19</cp:revision>
  <dcterms:created xsi:type="dcterms:W3CDTF">2013-10-30T05:01:09Z</dcterms:created>
  <dcterms:modified xsi:type="dcterms:W3CDTF">2013-11-13T07:37:14Z</dcterms:modified>
</cp:coreProperties>
</file>