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56" r:id="rId4"/>
    <p:sldId id="291" r:id="rId5"/>
    <p:sldId id="294" r:id="rId6"/>
    <p:sldId id="261" r:id="rId7"/>
    <p:sldId id="285" r:id="rId8"/>
    <p:sldId id="259" r:id="rId9"/>
    <p:sldId id="263" r:id="rId10"/>
    <p:sldId id="264" r:id="rId11"/>
    <p:sldId id="258" r:id="rId12"/>
    <p:sldId id="292" r:id="rId13"/>
    <p:sldId id="260" r:id="rId14"/>
    <p:sldId id="265" r:id="rId15"/>
    <p:sldId id="295" r:id="rId16"/>
    <p:sldId id="296" r:id="rId17"/>
    <p:sldId id="293" r:id="rId18"/>
    <p:sldId id="29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CC6600"/>
    <a:srgbClr val="FF0000"/>
    <a:srgbClr val="66FFFF"/>
    <a:srgbClr val="FFFFCC"/>
    <a:srgbClr val="CCFFFF"/>
    <a:srgbClr val="CCEC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85EB10-096A-499F-A212-F2B685F6D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951AF-D6DC-4C45-81BD-EA3EA8311652}" type="slidenum">
              <a:rPr lang="ru-RU"/>
              <a:pPr/>
              <a:t>1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AD6A1-4651-42D3-9F68-CF0D392689BC}" type="slidenum">
              <a:rPr lang="ru-RU"/>
              <a:pPr/>
              <a:t>14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B7F40-C656-4DDC-AF40-9EC742521FAE}" type="slidenum">
              <a:rPr lang="ru-RU"/>
              <a:pPr/>
              <a:t>3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BE21B-7A3D-41DB-BAE3-00C1372B49BB}" type="slidenum">
              <a:rPr lang="ru-RU"/>
              <a:pPr/>
              <a:t>6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F6C73-EB8F-4330-952E-284F179B8D4E}" type="slidenum">
              <a:rPr lang="ru-RU"/>
              <a:pPr/>
              <a:t>7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Решение уравнений на доске, с объяснением учащихся, записываем в тетрадях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23228-AA85-4EA8-8D23-960FA3B0D02E}" type="slidenum">
              <a:rPr lang="ru-RU"/>
              <a:pPr/>
              <a:t>8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3BFD9-03EC-4D76-9427-2DE61679FD2D}" type="slidenum">
              <a:rPr lang="ru-RU"/>
              <a:pPr/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F6E4A-A22C-494B-B02C-C4249C27315B}" type="slidenum">
              <a:rPr lang="ru-RU"/>
              <a:pPr/>
              <a:t>10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управляющую кнопку нажать 3 раза.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3EF27-E732-4810-8031-2F520CD46739}" type="slidenum">
              <a:rPr lang="ru-RU"/>
              <a:pPr/>
              <a:t>11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C286A-EFFA-434A-BBDE-CC719A5319F2}" type="slidenum">
              <a:rPr lang="ru-RU"/>
              <a:pPr/>
              <a:t>13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B85F-8398-4C11-95FB-3CCF75045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116A-4831-43F3-B9EB-8963C587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6DEE-E9D4-480C-A1CB-F272295B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0E2A-BA62-4B40-B042-B907DB13B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C787-A241-4BE6-A43E-ACCAEB87A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5501-9F05-4E34-AE4F-E2E341767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358F5-7919-4464-A0CA-2CA8B006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0184-13C3-4668-9436-96A58EC74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9437-80C3-495D-BE0A-CFF1C9155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5AE4-A073-4F6A-A3A9-5D033B01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DB6F-635E-4BC9-9E26-E4097F85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6027A95-23F6-4983-93F3-FF1470AB3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gif.ru/" TargetMode="External"/><Relationship Id="rId2" Type="http://schemas.openxmlformats.org/officeDocument/2006/relationships/hyperlink" Target="http://www.tutoronline.ru/blog/zadachi-po-matematike-ot-lva-tolstogo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b-web.ru/feb/tolstoy/texts/-str478.html?cmd=1&amp;dscr=1" TargetMode="External"/><Relationship Id="rId4" Type="http://schemas.openxmlformats.org/officeDocument/2006/relationships/hyperlink" Target="http://www.mircitaty.com/o_seb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27075" y="5805488"/>
            <a:ext cx="5621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Афонина Лариса Владимировна,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МОУ СОШ №20, г.Щекино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6049963" cy="489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Арифметика Л.Н.Толстого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447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428875" y="214313"/>
            <a:ext cx="6588125" cy="2060575"/>
          </a:xfrm>
          <a:prstGeom prst="cloudCallout">
            <a:avLst>
              <a:gd name="adj1" fmla="val -61347"/>
              <a:gd name="adj2" fmla="val 502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Проверь, правильно ли решено. Исправь ошибки, если они есть.</a:t>
            </a:r>
          </a:p>
          <a:p>
            <a:pPr algn="ctr"/>
            <a:endParaRPr lang="ru-RU" sz="2400" b="1" i="1" dirty="0">
              <a:latin typeface="Georgia" pitchFamily="18" charset="0"/>
            </a:endParaRPr>
          </a:p>
          <a:p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775575" y="500063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2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555875" y="2924175"/>
            <a:ext cx="55451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14*16=214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580063" y="3141663"/>
            <a:ext cx="792162" cy="7191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6300788" y="2924175"/>
            <a:ext cx="1798637" cy="1154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224</a:t>
            </a:r>
          </a:p>
        </p:txBody>
      </p:sp>
      <p:sp>
        <p:nvSpPr>
          <p:cNvPr id="1537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1582738" cy="431800"/>
          </a:xfrm>
          <a:prstGeom prst="actionButtonBlank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Ошибка</a:t>
            </a:r>
          </a:p>
        </p:txBody>
      </p:sp>
      <p:sp>
        <p:nvSpPr>
          <p:cNvPr id="1537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695204">
            <a:off x="6948488" y="5445125"/>
            <a:ext cx="1871662" cy="9128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>
                <a:hlinkClick r:id="rId4" action="ppaction://hlinksldjump"/>
              </a:rPr>
              <a:t>начало</a:t>
            </a:r>
            <a:endParaRPr lang="ru-RU"/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1274" name="Прямоугольник 11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5" grpId="1" animBg="1"/>
      <p:bldP spid="15368" grpId="0" animBg="1"/>
      <p:bldP spid="15370" grpId="0" animBg="1"/>
      <p:bldP spid="15371" grpId="0" animBg="1"/>
      <p:bldP spid="153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620713"/>
            <a:ext cx="27257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395288" y="1052513"/>
            <a:ext cx="5891224" cy="4248150"/>
          </a:xfrm>
          <a:prstGeom prst="wedgeRoundRectCallout">
            <a:avLst>
              <a:gd name="adj1" fmla="val 78097"/>
              <a:gd name="adj2" fmla="val -24065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Гениальные люди гениальны почти во всех своих начинаниях. Великий русский писатель и философ Лев Николаевич Толстой имел оригинальные педагогические воззрения. Его деятельности в области народного образования посвящена обширная литература. Однако не все заслуги Толстого еще получили должного освещения и признания. Например, мало кто знает методику преподавания математики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по-толстому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кто держал в руках его «Арифметику». В истории известны настоящие жемчужины математического творчества – «Задачи Л.Н. Толстого».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8720138" y="0"/>
            <a:ext cx="42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dd36efffaa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2773362" cy="4525963"/>
          </a:xfrm>
          <a:noFill/>
        </p:spPr>
      </p:pic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843213" y="214290"/>
            <a:ext cx="6300787" cy="3744912"/>
          </a:xfrm>
          <a:prstGeom prst="cloudCallout">
            <a:avLst>
              <a:gd name="adj1" fmla="val -58514"/>
              <a:gd name="adj2" fmla="val 3419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 b="1" dirty="0"/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Л.Н.Толстого из книги «Азбука» раздела «Арифметика».</a:t>
            </a:r>
            <a:endParaRPr lang="ru-RU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8688388" y="0"/>
            <a:ext cx="455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1484313"/>
            <a:ext cx="27257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900113" y="692150"/>
            <a:ext cx="5903912" cy="719138"/>
          </a:xfrm>
          <a:prstGeom prst="wedgeRoundRectCallout">
            <a:avLst>
              <a:gd name="adj1" fmla="val 65407"/>
              <a:gd name="adj2" fmla="val 256181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Давайте решим задачу: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50825" y="1700213"/>
            <a:ext cx="6408738" cy="4608512"/>
          </a:xfrm>
          <a:prstGeom prst="wedgeRoundRectCallout">
            <a:avLst>
              <a:gd name="adj1" fmla="val 66375"/>
              <a:gd name="adj2" fmla="val -2092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Продавец продает шапку. Стоит 10 р. Подходит покупатель, меряет и согласен взять, но у него есть только 25 р. Продавец отсылает мальчика с этими 25 р. к соседке разменять. Мальчик прибегает и отдает 10+10+5. Продавец отдает шапку и сдачу в 15 руб. Через какое то время приходит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соседкаи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говорит, что 25 р. фальшивые, требует отдать ей деньги. Ну что делать. Продавец лезет в кассу и возвращает ей деньги. На сколько обманули продавца?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6227763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</a:t>
            </a: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8" grpId="0" animBg="1"/>
      <p:bldP spid="112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87675" y="260350"/>
            <a:ext cx="4824413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6389" name="Picture 5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50825" y="3429000"/>
            <a:ext cx="6049963" cy="2736850"/>
          </a:xfrm>
          <a:prstGeom prst="wedgeRoundRectCallout">
            <a:avLst>
              <a:gd name="adj1" fmla="val 77843"/>
              <a:gd name="adj2" fmla="val -25523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Можно рассуждать так: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соседка осталась при своих деньгах (25р отдала на размен, потом 25р забрала у торговца), т.е. ее можно не учитывать.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Покупатель ушел с 15р сдачи и шапкой за 10р, т.е. убыток торговца составил как раз 25р (15р сдачи + 10р шапка)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35375" y="538163"/>
            <a:ext cx="4465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 как решать эту задачу?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308850" y="9080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</a:t>
            </a:r>
          </a:p>
        </p:txBody>
      </p:sp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0" grpId="0" animBg="1"/>
      <p:bldP spid="16393" grpId="0"/>
      <p:bldP spid="16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3206750" cy="5184775"/>
          </a:xfr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851275" y="1557338"/>
            <a:ext cx="496887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2400" b="1" i="1" dirty="0">
                <a:latin typeface="Times New Roman" pitchFamily="18" charset="0"/>
                <a:cs typeface="Times New Roman" pitchFamily="18" charset="0"/>
              </a:rPr>
              <a:t>Артели косцов надо было скосить два луга, один вдвое больше другого. Половину дня артель косила большой луг. После этого артель разделилась пополам: первая половина осталась на большом лугу и докосила его к вечеру до конца; вторая же половина косила малый луг, на котором к вечеру еще остался участок, скошенный на другой день одним косцом за один день работы. Сколько косцов было в артели?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4932363" y="333375"/>
            <a:ext cx="1655762" cy="12684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2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276600" y="404813"/>
            <a:ext cx="2879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0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835150" y="2060575"/>
            <a:ext cx="3024188" cy="38877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292725" y="4005263"/>
            <a:ext cx="3024188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>
            <a:off x="1835150" y="45815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1835150" y="3284538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5292725" y="45815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051050" y="2205038"/>
            <a:ext cx="2663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выполнила первая половина артели за первые пол дня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051050" y="3500438"/>
            <a:ext cx="2663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выполнила вторая половина артели за первые пол дня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979613" y="4797425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выполнила первая половина артели за вторые пол дня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5435600" y="4797425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выполнила вторая половина артели за вторые пол дня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555875" y="16287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 поле</a:t>
            </a: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5867400" y="357346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940425" y="36337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Второе поле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1835150" y="40052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H="1">
            <a:off x="1835150" y="52292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 flipH="1">
            <a:off x="1857355" y="2708274"/>
            <a:ext cx="3001982" cy="6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H="1">
            <a:off x="5292724" y="5214950"/>
            <a:ext cx="2994052" cy="1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5292725" y="4005263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делает один за день</a:t>
            </a:r>
          </a:p>
        </p:txBody>
      </p:sp>
      <p:sp>
        <p:nvSpPr>
          <p:cNvPr id="89113" name="AutoShape 25"/>
          <p:cNvSpPr>
            <a:spLocks noChangeArrowheads="1"/>
          </p:cNvSpPr>
          <p:nvPr/>
        </p:nvSpPr>
        <p:spPr bwMode="auto">
          <a:xfrm>
            <a:off x="6804025" y="333375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2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2771775" y="60213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: 8 косцов.</a:t>
            </a:r>
          </a:p>
        </p:txBody>
      </p:sp>
      <p:pic>
        <p:nvPicPr>
          <p:cNvPr id="89116" name="Picture 28" descr="dd36efffaa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741488" cy="3068638"/>
          </a:xfrm>
          <a:noFill/>
        </p:spPr>
      </p:pic>
      <p:sp>
        <p:nvSpPr>
          <p:cNvPr id="89117" name="AutoShape 29"/>
          <p:cNvSpPr>
            <a:spLocks noChangeArrowheads="1"/>
          </p:cNvSpPr>
          <p:nvPr/>
        </p:nvSpPr>
        <p:spPr bwMode="auto">
          <a:xfrm>
            <a:off x="2124075" y="188913"/>
            <a:ext cx="4895850" cy="1223962"/>
          </a:xfrm>
          <a:prstGeom prst="cloudCallout">
            <a:avLst>
              <a:gd name="adj1" fmla="val -68384"/>
              <a:gd name="adj2" fmla="val 5739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Вот решение задачи:</a:t>
            </a:r>
          </a:p>
          <a:p>
            <a:pPr algn="ctr"/>
            <a:endParaRPr lang="ru-RU" sz="28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89119" name="AutoShape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695204">
            <a:off x="7451725" y="5876925"/>
            <a:ext cx="1692275" cy="76517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>
                <a:hlinkClick r:id="rId3" action="ppaction://hlinksldjump"/>
              </a:rPr>
              <a:t>начало</a:t>
            </a:r>
            <a:endParaRPr lang="ru-RU"/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7432" name="Прямоугольник 25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/>
      <p:bldP spid="89097" grpId="1"/>
      <p:bldP spid="89098" grpId="0"/>
      <p:bldP spid="89098" grpId="1"/>
      <p:bldP spid="89100" grpId="0"/>
      <p:bldP spid="89100" grpId="1"/>
      <p:bldP spid="89101" grpId="0"/>
      <p:bldP spid="89101" grpId="1"/>
      <p:bldP spid="89102" grpId="0"/>
      <p:bldP spid="89105" grpId="0"/>
      <p:bldP spid="89108" grpId="0" animBg="1"/>
      <p:bldP spid="89109" grpId="0" animBg="1"/>
      <p:bldP spid="89110" grpId="0" animBg="1"/>
      <p:bldP spid="89111" grpId="0" animBg="1"/>
      <p:bldP spid="89112" grpId="0"/>
      <p:bldP spid="89113" grpId="0" animBg="1"/>
      <p:bldP spid="89115" grpId="0"/>
      <p:bldP spid="89117" grpId="0" animBg="1"/>
      <p:bldP spid="89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64399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Л.Н.Толстой сделал интересное и меткое « арифметическое» сравнение, что человек подобен дроби, числитель которой есть то, что человек представляет собой, а знаменатель – то, что он думает о себе. Чем большего мнения о себе человек, тем больше знаменатель, а значит тем меньше дробь.</a:t>
            </a:r>
          </a:p>
        </p:txBody>
      </p:sp>
      <p:sp>
        <p:nvSpPr>
          <p:cNvPr id="860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695204">
            <a:off x="7002053" y="5766525"/>
            <a:ext cx="1871662" cy="9128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начало</a:t>
            </a:r>
            <a:endParaRPr lang="ru-RU"/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8702675" y="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и Интернет-ресурсов: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http://www.tutoronline.ru/blog/zadachi-po-matematike-ot-lva-tolstogo.aspx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http://www.livegif.ru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http://www.mircitaty.com/o_sebe.html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http://feb-web.ru/feb/tolstoy/texts/-str478.html?cmd=1&amp;dscr=1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М.Б. Организация и содержание внеклассных занятий по математике: пособие для учителей. – М 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1956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Занимательная математика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Немного из истории создания «Арифметики».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Таблица умножения.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Умножение чисел до двадцати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Задачи Л.Н.Толстого из «Арифметики».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Заключение.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858250" y="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4" name="Picture 76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25209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2319338" y="13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146" name="AutoShape 98"/>
          <p:cNvSpPr>
            <a:spLocks noChangeArrowheads="1"/>
          </p:cNvSpPr>
          <p:nvPr/>
        </p:nvSpPr>
        <p:spPr bwMode="auto">
          <a:xfrm>
            <a:off x="2987675" y="1412875"/>
            <a:ext cx="6156325" cy="4464050"/>
          </a:xfrm>
          <a:prstGeom prst="cloudCallout">
            <a:avLst>
              <a:gd name="adj1" fmla="val -54565"/>
              <a:gd name="adj2" fmla="val -2151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Ученый тот, кто знает очень много из всяких книг; образованный тот, кто знает все то, что теперь в ходу между людьми; просвещенный тот, кто знает, зачем он живет и что ему надо делать. Не старайся быть ни ученым, ни образованным, старайся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просвещенным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" grpId="0"/>
      <p:bldP spid="2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Из истории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    Как известно, в 1859 году Л.Н.Толстой открыл в Ясной Поляне школу для крестьянских детей (кстати, в 2009 году исполнилось 150 лет этой школе) – одну из первых народных школ. Сам Толстой преподавал в своей школе математику и историю, проводил физические эксперименты. Лев Николаевич написал и опубликовал несколько выпусков оригинальной «Азбуки». Эти книги содержали и сведения из арифметики. Он систематизировал их и издал в 1874 году в книге «Арифметика». В ней Л.Н. Толстой дал и ценнейшие методические указания для учителя. Таким образом, изданию этой книги предшествовал его многолетний опыт работы в Яснополянской школе.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переписки Л.Н.Толстого с Н. Н. Страховым.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одном из этих писем (7-го августа 1872 г.) Л. Н-ч пишет: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"Я до одурения занимаюсь эти дни окончанием арифметики. Умножение и деление кончены и кончаю дроби. Вы будете смеяться надо мною, что я взялся не за свое дело, но мне кажется, что арифметика будет лучшее в книге".</a:t>
            </a:r>
          </a:p>
        </p:txBody>
      </p:sp>
      <p:sp>
        <p:nvSpPr>
          <p:cNvPr id="8704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32588" y="5516563"/>
            <a:ext cx="1871662" cy="91281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756497">
            <a:off x="7380288" y="5805488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2" action="ppaction://hlinksldjump"/>
              </a:rPr>
              <a:t>начало</a:t>
            </a:r>
            <a:endParaRPr lang="ru-RU" sz="1400"/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  <p:bldP spid="87045" grpId="0" animBg="1"/>
      <p:bldP spid="870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714612" y="0"/>
            <a:ext cx="6121400" cy="3141663"/>
          </a:xfrm>
          <a:prstGeom prst="cloudCallout">
            <a:avLst>
              <a:gd name="adj1" fmla="val -63898"/>
              <a:gd name="adj2" fmla="val 199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Знаете ли вы таблицу умножения? А умеете ли вы умножать на пальцах? Давайте попробуем вместе.</a:t>
            </a: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57158" y="3429000"/>
            <a:ext cx="6196042" cy="2665413"/>
          </a:xfrm>
          <a:prstGeom prst="wedgeRoundRectCallout">
            <a:avLst>
              <a:gd name="adj1" fmla="val 66907"/>
              <a:gd name="adj2" fmla="val -248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Выберем любые два числа, например 7 и 8. 7 больше 5 на 2, на левой руке загнем 2 пальца. 8 больше 5 на 3, на правой руке загнем 3 пальца. Загнутые пальцы сложим, это десятки. Разогнутые пальцы перемножим, это единицы. Получим 5 десятков и 6 единиц, т.е. 56.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8843963" y="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2995613"/>
            <a:ext cx="217328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14282" y="5357826"/>
            <a:ext cx="6913562" cy="522287"/>
          </a:xfrm>
          <a:prstGeom prst="wedgeRoundRectCallout">
            <a:avLst>
              <a:gd name="adj1" fmla="val 60954"/>
              <a:gd name="adj2" fmla="val -304713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Выполните умножение чисел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71625" y="2286000"/>
            <a:ext cx="3168650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latin typeface="Times New Roman" pitchFamily="18" charset="0"/>
              </a:rPr>
              <a:t>6*8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148263" y="2060575"/>
            <a:ext cx="2808287" cy="201612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>
                <a:latin typeface="Times New Roman" pitchFamily="18" charset="0"/>
              </a:rPr>
              <a:t> = 48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7158" y="642918"/>
            <a:ext cx="3457575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latin typeface="Times New Roman" pitchFamily="18" charset="0"/>
              </a:rPr>
              <a:t>6*9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4140200" y="188913"/>
            <a:ext cx="3059113" cy="201612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>
                <a:latin typeface="Times New Roman" pitchFamily="18" charset="0"/>
              </a:rPr>
              <a:t>= 54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95288" y="4076700"/>
            <a:ext cx="3168650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latin typeface="Times New Roman" pitchFamily="18" charset="0"/>
              </a:rPr>
              <a:t>8*9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3779838" y="3573463"/>
            <a:ext cx="3059112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>
                <a:latin typeface="Times New Roman" pitchFamily="18" charset="0"/>
              </a:rPr>
              <a:t>= 72</a:t>
            </a:r>
          </a:p>
        </p:txBody>
      </p:sp>
      <p:sp>
        <p:nvSpPr>
          <p:cNvPr id="8202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695204">
            <a:off x="7272338" y="260350"/>
            <a:ext cx="1871662" cy="9128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>
                <a:hlinkClick r:id="rId4" action="ppaction://hlinksldjump"/>
              </a:rPr>
              <a:t>начало</a:t>
            </a:r>
            <a:endParaRPr lang="ru-RU"/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8203" name="Прямоугольник 12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971550" y="2133600"/>
            <a:ext cx="41052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Например,</a:t>
            </a:r>
          </a:p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13*14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55650" y="765175"/>
            <a:ext cx="6480175" cy="1008063"/>
          </a:xfrm>
          <a:prstGeom prst="wedgeRoundRectCallout">
            <a:avLst>
              <a:gd name="adj1" fmla="val 58231"/>
              <a:gd name="adj2" fmla="val 2592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вижу, что вы успешно справились с заданием, за это я вас научу умножать числа больше 10, но меньше 20.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14282" y="4581525"/>
            <a:ext cx="6662768" cy="1727200"/>
          </a:xfrm>
          <a:prstGeom prst="wedgeRoundRectCallout">
            <a:avLst>
              <a:gd name="adj1" fmla="val 65051"/>
              <a:gd name="adj2" fmla="val -77940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Умножим 10 на 10, 100 держим в уме. 13 больше 10 на 3 на правой руке  загнем 3 пальца, а на правой 4, т.к. 14 больше 10 на 4.Затем сложим 3 и 4,это десятки, а потом 3 умножим на 4, это единицы. В итоге складываем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70 и 12 и получаем 182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6" grpId="1" animBg="1"/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5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555875" y="333375"/>
            <a:ext cx="6588125" cy="2060575"/>
          </a:xfrm>
          <a:prstGeom prst="cloudCallout">
            <a:avLst>
              <a:gd name="adj1" fmla="val -61255"/>
              <a:gd name="adj2" fmla="val 3844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Проверь, правильно ли решено. Исправь ошибки, если они есть.</a:t>
            </a:r>
          </a:p>
          <a:p>
            <a:pPr algn="ctr"/>
            <a:endParaRPr lang="ru-RU" sz="2400" b="1" i="1" dirty="0">
              <a:latin typeface="Georgia" pitchFamily="18" charset="0"/>
            </a:endParaRPr>
          </a:p>
          <a:p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987675" y="3357563"/>
            <a:ext cx="58324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12*15=180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</a:t>
            </a:r>
          </a:p>
        </p:txBody>
      </p:sp>
      <p:sp>
        <p:nvSpPr>
          <p:cNvPr id="143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1582738" cy="431800"/>
          </a:xfrm>
          <a:prstGeom prst="actionButtonBlank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Ошибка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2339975" y="5734050"/>
            <a:ext cx="1728788" cy="576263"/>
          </a:xfrm>
          <a:prstGeom prst="wedgeRoundRectCallout">
            <a:avLst>
              <a:gd name="adj1" fmla="val -71579"/>
              <a:gd name="adj2" fmla="val 21903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Georgia" pitchFamily="18" charset="0"/>
              </a:rPr>
              <a:t>НЕТ!</a:t>
            </a: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1006</Words>
  <Application>Microsoft Office PowerPoint</Application>
  <PresentationFormat>Экран (4:3)</PresentationFormat>
  <Paragraphs>111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Занимательная математика</vt:lpstr>
      <vt:lpstr>Слайд 3</vt:lpstr>
      <vt:lpstr>Из истории</vt:lpstr>
      <vt:lpstr>Из переписки Л.Н.Толстого с Н. Н. Страховым.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Заключение</vt:lpstr>
      <vt:lpstr>Список использованной литературы и Интернет-ресурсов: 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user</cp:lastModifiedBy>
  <cp:revision>37</cp:revision>
  <dcterms:created xsi:type="dcterms:W3CDTF">2009-07-14T05:24:55Z</dcterms:created>
  <dcterms:modified xsi:type="dcterms:W3CDTF">2013-08-28T19:52:25Z</dcterms:modified>
</cp:coreProperties>
</file>