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75" r:id="rId11"/>
    <p:sldId id="276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88F6DC"/>
    <a:srgbClr val="4BFF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E97BD-8DA4-4B25-9969-2AB2072A5775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FD9F-0CF8-411B-A999-B95397E760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8FD9F-0CF8-411B-A999-B95397E760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 – наука о взаимоотношениях организмов между собой и с окружающей средой. Экологические факторы.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s3-2.4pda.to/1693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810000" cy="2828925"/>
          </a:xfrm>
          <a:prstGeom prst="rect">
            <a:avLst/>
          </a:prstGeom>
          <a:noFill/>
        </p:spPr>
      </p:pic>
      <p:pic>
        <p:nvPicPr>
          <p:cNvPr id="34820" name="Picture 4" descr="&amp;Vcy;&amp;iecy;&amp;rcy;&amp;bcy;&amp;lcy;&amp;yucy;&amp;zhcy;&amp;softcy;&amp;yacy; &amp;kcy;&amp;ocy;&amp;lcy;&amp;yucy;&amp;ch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52"/>
            <a:ext cx="2886075" cy="3724276"/>
          </a:xfrm>
          <a:prstGeom prst="rect">
            <a:avLst/>
          </a:prstGeom>
          <a:noFill/>
        </p:spPr>
      </p:pic>
      <p:pic>
        <p:nvPicPr>
          <p:cNvPr id="34824" name="Picture 8" descr="http://www.drugmetal.ru/uploads/images/5/a/4/9/1006/e674ac04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3714776" cy="2786083"/>
          </a:xfrm>
          <a:prstGeom prst="rect">
            <a:avLst/>
          </a:prstGeom>
          <a:noFill/>
        </p:spPr>
      </p:pic>
      <p:pic>
        <p:nvPicPr>
          <p:cNvPr id="34826" name="Picture 10" descr="http://shot.photo.qip.ru/1046B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857628"/>
            <a:ext cx="3830083" cy="287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ankoboev.ru/images/MzU4OTc3/Bankoboev.Ru_otdyhayuschie_susl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4114829" cy="2571768"/>
          </a:xfrm>
          <a:prstGeom prst="rect">
            <a:avLst/>
          </a:prstGeom>
          <a:noFill/>
        </p:spPr>
      </p:pic>
      <p:pic>
        <p:nvPicPr>
          <p:cNvPr id="36870" name="Picture 6" descr="http://tambov-zoo.ru/alfaident/data/D/Dvugorbyi-verblyud/adFotoBig/Dvugorbyi-verblyu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71480"/>
            <a:ext cx="3964808" cy="2643206"/>
          </a:xfrm>
          <a:prstGeom prst="rect">
            <a:avLst/>
          </a:prstGeom>
          <a:noFill/>
        </p:spPr>
      </p:pic>
      <p:pic>
        <p:nvPicPr>
          <p:cNvPr id="36872" name="Picture 8" descr="http://lifeglobe.net/media/entry/1432/WonderGek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857628"/>
            <a:ext cx="3643338" cy="272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Биотические факторы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взаимоотношений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Краткая 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Конкуренция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внутривидовая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Хищничество (+/-)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Паразитизм (+/-)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Мутуализм: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Симбиоз (+/+)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err="1" smtClean="0"/>
                        <a:t>Протокооперация</a:t>
                      </a:r>
                      <a:r>
                        <a:rPr lang="ru-RU" dirty="0" smtClean="0"/>
                        <a:t> (+/+)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Комменсализм (+/0)</a:t>
                      </a:r>
                    </a:p>
                    <a:p>
                      <a:pPr marL="342900" indent="-342900">
                        <a:buNone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Конкуренция внутривидовая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Является наиболее острой, т.к. у организмов одного вида сходные потребности.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chembios.ucoz.ru/_ph/1/583188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572032" cy="2999595"/>
          </a:xfrm>
          <a:prstGeom prst="rect">
            <a:avLst/>
          </a:prstGeom>
          <a:noFill/>
        </p:spPr>
      </p:pic>
      <p:pic>
        <p:nvPicPr>
          <p:cNvPr id="10244" name="Picture 4" descr="http://vb2.userdocs.ru/pars_docs/refs/3/2388/2388_html_5522f9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668486" cy="333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Хищничество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Особи одних видов преследуют, убивают и поедают особей других видов.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static.diary.ru/userdir/4/2/0/8/420809/21445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286148" cy="2460883"/>
          </a:xfrm>
          <a:prstGeom prst="rect">
            <a:avLst/>
          </a:prstGeom>
          <a:noFill/>
        </p:spPr>
      </p:pic>
      <p:pic>
        <p:nvPicPr>
          <p:cNvPr id="8196" name="Picture 4" descr="http://big5.fmprc.gov.cn/gate/big5/www.fmprc.gov.cn/zflt/eng/mlsj/W020100409504679226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357694"/>
            <a:ext cx="3571900" cy="2339595"/>
          </a:xfrm>
          <a:prstGeom prst="rect">
            <a:avLst/>
          </a:prstGeom>
          <a:noFill/>
        </p:spPr>
      </p:pic>
      <p:pic>
        <p:nvPicPr>
          <p:cNvPr id="8198" name="Picture 6" descr="http://wohnideen.minimalisti.com/wp-content/uploads/2013/08/drosera-fleischfressende-pflanze-fliege-gefang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3312113" cy="2384722"/>
          </a:xfrm>
          <a:prstGeom prst="rect">
            <a:avLst/>
          </a:prstGeom>
          <a:noFill/>
        </p:spPr>
      </p:pic>
      <p:sp>
        <p:nvSpPr>
          <p:cNvPr id="8200" name="AutoShape 8" descr="http://up.graaam.com/img/2586b5840b7193065b59a289440c231d.jpg"/>
          <p:cNvSpPr>
            <a:spLocks noChangeAspect="1" noChangeArrowheads="1"/>
          </p:cNvSpPr>
          <p:nvPr/>
        </p:nvSpPr>
        <p:spPr bwMode="auto">
          <a:xfrm>
            <a:off x="155575" y="-2125663"/>
            <a:ext cx="6667500" cy="443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up.graaam.com/img/2586b5840b7193065b59a289440c231d.jpg"/>
          <p:cNvSpPr>
            <a:spLocks noChangeAspect="1" noChangeArrowheads="1"/>
          </p:cNvSpPr>
          <p:nvPr/>
        </p:nvSpPr>
        <p:spPr bwMode="auto">
          <a:xfrm>
            <a:off x="155575" y="-2125663"/>
            <a:ext cx="6667500" cy="443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://up.graaam.com/img/2586b5840b7193065b59a289440c231d.jpg"/>
          <p:cNvSpPr>
            <a:spLocks noChangeAspect="1" noChangeArrowheads="1"/>
          </p:cNvSpPr>
          <p:nvPr/>
        </p:nvSpPr>
        <p:spPr bwMode="auto">
          <a:xfrm>
            <a:off x="155575" y="-2125663"/>
            <a:ext cx="6667500" cy="443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6" name="Picture 14" descr="http://www.floriculture.ru/album/albums/userpics/10002/Dionaea_muscipula_insec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238160"/>
            <a:ext cx="2916226" cy="261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135732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Форма взаимоотношений, когда паразит получает необходимые питательные вещества организма хозяина.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gold.e-gloryon.com/userdata/images/tapew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40680" y="1402536"/>
            <a:ext cx="1733550" cy="3643338"/>
          </a:xfrm>
          <a:prstGeom prst="rect">
            <a:avLst/>
          </a:prstGeom>
          <a:noFill/>
        </p:spPr>
      </p:pic>
      <p:pic>
        <p:nvPicPr>
          <p:cNvPr id="5" name="Picture 8" descr="http://900igr.net/datai/biologija/Tip-Ploskie-chervi/0002-002-Obschaja-kharakteristika-tip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97546" y="3731686"/>
            <a:ext cx="1772165" cy="3452810"/>
          </a:xfrm>
          <a:prstGeom prst="rect">
            <a:avLst/>
          </a:prstGeom>
          <a:noFill/>
        </p:spPr>
      </p:pic>
      <p:pic>
        <p:nvPicPr>
          <p:cNvPr id="6" name="Picture 2" descr="http://www.modernmom.com/sites/default/files/imagecache/size800x600/media/articles/head-l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3048000" cy="2286001"/>
          </a:xfrm>
          <a:prstGeom prst="rect">
            <a:avLst/>
          </a:prstGeom>
          <a:noFill/>
        </p:spPr>
      </p:pic>
      <p:pic>
        <p:nvPicPr>
          <p:cNvPr id="7" name="Picture 12" descr="http://mpmo.ru/content/2012/05/%D0%BA%D0%BB%D0%B5%D1%89-%D0%B2-%D0%BA%D0%BE%D0%B6%D0%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357694"/>
            <a:ext cx="2928958" cy="2280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Мутуализм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785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Симбиоз – взаимовыгодное сожительство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ati.com.ua/photo/bb/04/60/big/12688097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1785926"/>
            <a:ext cx="355466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Мутуализм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9"/>
            <a:ext cx="8329642" cy="107157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Протокооперация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взаимная выгода от совместного обитания не очень значительна.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&amp;Pcy;&amp;rcy;&amp;ocy;&amp;tcy;&amp;ocy;&amp;kcy;&amp;ocy;&amp;ocy;&amp;pcy;&amp;iecy;&amp;rcy;&amp;acy;&amp;t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917088"/>
            <a:ext cx="3857652" cy="3440870"/>
          </a:xfrm>
          <a:prstGeom prst="rect">
            <a:avLst/>
          </a:prstGeom>
          <a:noFill/>
        </p:spPr>
      </p:pic>
      <p:pic>
        <p:nvPicPr>
          <p:cNvPr id="5124" name="Picture 4" descr="&amp;Pcy;&amp;rcy;&amp;ocy;&amp;tcy;&amp;ocy;&amp;kcy;&amp;ocy;&amp;ocy;&amp;pcy;&amp;iecy;&amp;rcy;&amp;acy;&amp;t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3214686"/>
            <a:ext cx="4379103" cy="27955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607220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Краб и актиния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Мутуализм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Комменсализм – жизнедеятельность одного организма представляет пищу и убежище другому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&amp;Kcy;&amp;ocy;&amp;mcy;&amp;mcy;&amp;iecy;&amp;ncy;&amp;scy;&amp;acy;&amp;lcy;&amp;icy;&amp;zcy;&amp;mcy; &amp;icy;&amp;lcy;&amp;icy; &amp;ncy;&amp;acy;&amp;khcy;&amp;lcy;&amp;iecy;&amp;b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3257550" cy="2857500"/>
          </a:xfrm>
          <a:prstGeom prst="rect">
            <a:avLst/>
          </a:prstGeom>
          <a:noFill/>
        </p:spPr>
      </p:pic>
      <p:pic>
        <p:nvPicPr>
          <p:cNvPr id="4100" name="Picture 4" descr="&amp;Kcy;&amp;ocy;&amp;mcy;&amp;mcy;&amp;iecy;&amp;ncy;&amp;scy;&amp;acy;&amp;lcy;&amp;icy;&amp;zcy;&amp;mcy; &amp;icy;&amp;lcy;&amp;icy; &amp;ncy;&amp;acy;&amp;khcy;&amp;lcy;&amp;iecy;&amp;bcy;&amp;ncy;&amp;icy;&amp;chcy;&amp;iecy;&amp;s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171825" cy="1838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628652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 и </a:t>
            </a:r>
            <a:r>
              <a:rPr lang="ru-RU" dirty="0" err="1" smtClean="0"/>
              <a:t>птицы-падльщики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5572140"/>
            <a:ext cx="26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Акула и рыба-прилипала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Антропогенные факторы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Загрязнение атмосферы, гидросферы и почвы</a:t>
            </a:r>
          </a:p>
          <a:p>
            <a:r>
              <a:rPr lang="ru-RU" dirty="0" smtClean="0"/>
              <a:t>Браконьерство</a:t>
            </a:r>
          </a:p>
          <a:p>
            <a:r>
              <a:rPr lang="ru-RU" dirty="0" smtClean="0"/>
              <a:t>Строительство плотин</a:t>
            </a:r>
          </a:p>
          <a:p>
            <a:r>
              <a:rPr lang="ru-RU" dirty="0" smtClean="0"/>
              <a:t>Вырубка лесов</a:t>
            </a:r>
          </a:p>
          <a:p>
            <a:r>
              <a:rPr lang="ru-RU" dirty="0" smtClean="0"/>
              <a:t>Осушение болот</a:t>
            </a:r>
          </a:p>
          <a:p>
            <a:r>
              <a:rPr lang="ru-RU" dirty="0" smtClean="0"/>
              <a:t>И многое другое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Экология – наука, изучающая закономерности взаимоотношений живых организмов между собой и с окружающей их средой.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5" y="1785927"/>
            <a:ext cx="8715436" cy="10156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Экология» – от двух греческих слов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ойкос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– дом, жилище и «логос» - учение.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Впервые термин предложен в 1866 году нем учёным Э. Геккелем.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3071810"/>
            <a:ext cx="1500198" cy="400110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356352">
            <a:off x="3680670" y="3586496"/>
            <a:ext cx="285752" cy="671429"/>
          </a:xfrm>
          <a:prstGeom prst="down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 rot="18964843">
            <a:off x="5261492" y="3581686"/>
            <a:ext cx="296751" cy="665831"/>
          </a:xfrm>
          <a:prstGeom prst="downArrow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4286256"/>
            <a:ext cx="3151568" cy="1938992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Аутэкология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(изучает отдельные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организмы и их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приспособленность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 условиям окружающей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286256"/>
            <a:ext cx="3739229" cy="1015663"/>
          </a:xfrm>
          <a:prstGeom prst="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Синэкология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(экология сообществ,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исследует группы организмов)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Взаимодействие факторов. Закон ограничивающего фактора. Закон оптимума.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2572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ограничивающего фактора – наиболее значим тот фактор, который больше всего отклоняется от оптимальных для организма значений.</a:t>
            </a:r>
          </a:p>
        </p:txBody>
      </p:sp>
      <p:pic>
        <p:nvPicPr>
          <p:cNvPr id="2052" name="Picture 4" descr="http://ekolog.org/books/3/img/image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04424"/>
            <a:ext cx="4786346" cy="425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714512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 оптимума – любой экологический фактор имеет определённые пределы положительного влияния на живые организмы. При отклонении от этих пределов знак воздействия меняется на противоположный.</a:t>
            </a:r>
          </a:p>
          <a:p>
            <a:endParaRPr lang="ru-RU" dirty="0"/>
          </a:p>
        </p:txBody>
      </p:sp>
      <p:pic>
        <p:nvPicPr>
          <p:cNvPr id="4" name="Picture 2" descr="http://bios1.my1.ru/img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60592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«Среда обитания» – комплекс окружающих условий, влияющих а организмы.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643050"/>
            <a:ext cx="76756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Среда обитания = совокупность экологических факторов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428868"/>
            <a:ext cx="363721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Экологические факторы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857488" y="300037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322761" y="324961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43570" y="300037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3429000"/>
            <a:ext cx="2696379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Абиотические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(это элементы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неживой природы,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влияющие на живой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организм: свет,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температура,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влажность, химический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состав воды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643314"/>
            <a:ext cx="305442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Биотические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(совокупность влияний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жизнедеятельности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одних организмов на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жизнедеятельность других)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6512" y="3500438"/>
            <a:ext cx="2643174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Антропогенные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 воздействия на природу,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которые являются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следствием деятельности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человека)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714488"/>
            <a:ext cx="4040188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способные существовать способные существовать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разнобразных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условиях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внешней среды, называются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эврибионтными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(Пример: бурый медведь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обитает от полярного круга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субтропиков)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2071678"/>
            <a:ext cx="4041775" cy="39512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способные существовать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узком диапазоне условий среды, называются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стенобионтными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(Пример: форель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обитает в горных реках с высоким содержанием кислорода в воде)</a:t>
            </a:r>
          </a:p>
          <a:p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505918">
            <a:off x="3360264" y="1427254"/>
            <a:ext cx="285752" cy="760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40887">
            <a:off x="5618179" y="1442474"/>
            <a:ext cx="285752" cy="7358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Абиотические факторы среды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Солнечный свет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newreal.com.ua/files/images/articles/far-i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000792" cy="323119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715274" y="4999842"/>
            <a:ext cx="7135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7001686" y="499984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 rot="5400000">
            <a:off x="4178206" y="3394166"/>
            <a:ext cx="452059" cy="2950619"/>
          </a:xfrm>
          <a:prstGeom prst="rightBrace">
            <a:avLst>
              <a:gd name="adj1" fmla="val 8333"/>
              <a:gd name="adj2" fmla="val 436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282" y="5380672"/>
            <a:ext cx="263989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Способствует синтезу</a:t>
            </a:r>
          </a:p>
          <a:p>
            <a:r>
              <a:rPr lang="ru-RU" dirty="0" smtClean="0"/>
              <a:t> витамина Д, обладает</a:t>
            </a:r>
          </a:p>
          <a:p>
            <a:r>
              <a:rPr lang="ru-RU" dirty="0" smtClean="0"/>
              <a:t> мутагенным действием,</a:t>
            </a:r>
          </a:p>
          <a:p>
            <a:r>
              <a:rPr lang="ru-RU" dirty="0" smtClean="0"/>
              <a:t> вызывая  нарушения в </a:t>
            </a:r>
          </a:p>
          <a:p>
            <a:r>
              <a:rPr lang="ru-RU" dirty="0" smtClean="0"/>
              <a:t>структуре молекулы ДНК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28926" y="5103674"/>
            <a:ext cx="348274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Используются растениями и</a:t>
            </a:r>
          </a:p>
          <a:p>
            <a:r>
              <a:rPr lang="ru-RU" dirty="0" smtClean="0"/>
              <a:t> фотосинтезирующими</a:t>
            </a:r>
          </a:p>
          <a:p>
            <a:r>
              <a:rPr lang="ru-RU" dirty="0" smtClean="0"/>
              <a:t> бактериями в процессе</a:t>
            </a:r>
          </a:p>
          <a:p>
            <a:r>
              <a:rPr lang="ru-RU" dirty="0" smtClean="0"/>
              <a:t> фотосинтеза. У животных</a:t>
            </a:r>
          </a:p>
          <a:p>
            <a:r>
              <a:rPr lang="ru-RU" dirty="0" smtClean="0"/>
              <a:t> обеспечивает пространственную</a:t>
            </a:r>
          </a:p>
          <a:p>
            <a:r>
              <a:rPr lang="ru-RU" dirty="0" smtClean="0"/>
              <a:t> ориентацию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5429264"/>
            <a:ext cx="229941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Обеспечивает живые</a:t>
            </a:r>
          </a:p>
          <a:p>
            <a:r>
              <a:rPr lang="ru-RU" dirty="0" smtClean="0"/>
              <a:t> организмы тепловой</a:t>
            </a:r>
          </a:p>
          <a:p>
            <a:r>
              <a:rPr lang="ru-RU" dirty="0" smtClean="0"/>
              <a:t> энергией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5614998" cy="50006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Организмы по отношению к интенсивности света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857488" y="1000108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3438" y="1000108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728" y="1571612"/>
            <a:ext cx="162441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светолюбивые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1571612"/>
            <a:ext cx="185614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теневыносливые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2214554"/>
            <a:ext cx="3536481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Живут на открытых</a:t>
            </a:r>
          </a:p>
          <a:p>
            <a:r>
              <a:rPr lang="ru-RU" dirty="0" smtClean="0"/>
              <a:t> пространствах – растения степей,</a:t>
            </a:r>
          </a:p>
          <a:p>
            <a:r>
              <a:rPr lang="ru-RU" dirty="0" smtClean="0"/>
              <a:t> берёза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214554"/>
            <a:ext cx="14584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Кислица, ель</a:t>
            </a:r>
            <a:endParaRPr lang="ru-RU" dirty="0"/>
          </a:p>
        </p:txBody>
      </p:sp>
      <p:pic>
        <p:nvPicPr>
          <p:cNvPr id="32770" name="Picture 2" descr="http://www.kalugabio.ru/modules/picofday/images/1076_kislic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071678"/>
            <a:ext cx="1857388" cy="1237306"/>
          </a:xfrm>
          <a:prstGeom prst="rect">
            <a:avLst/>
          </a:prstGeom>
          <a:noFill/>
        </p:spPr>
      </p:pic>
      <p:pic>
        <p:nvPicPr>
          <p:cNvPr id="32772" name="Picture 4" descr="http://i31.fastpic.ru/big/2012/0330/07/58a26ea566c69f5ad5d491fcab50c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429000"/>
            <a:ext cx="2544198" cy="1908149"/>
          </a:xfrm>
          <a:prstGeom prst="rect">
            <a:avLst/>
          </a:prstGeom>
          <a:noFill/>
        </p:spPr>
      </p:pic>
      <p:pic>
        <p:nvPicPr>
          <p:cNvPr id="32774" name="Picture 6" descr="http://stat21.privet.ru/lr/0c338c61fce5206b9ab5bb5ff81e71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1770555" cy="2143141"/>
          </a:xfrm>
          <a:prstGeom prst="rect">
            <a:avLst/>
          </a:prstGeom>
          <a:noFill/>
        </p:spPr>
      </p:pic>
      <p:pic>
        <p:nvPicPr>
          <p:cNvPr id="32776" name="Picture 8" descr="http://tadahii.ru/img/trip/201208_Sakhalin/201208_0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286124"/>
            <a:ext cx="2683628" cy="1789086"/>
          </a:xfrm>
          <a:prstGeom prst="rect">
            <a:avLst/>
          </a:prstGeom>
          <a:noFill/>
        </p:spPr>
      </p:pic>
      <p:pic>
        <p:nvPicPr>
          <p:cNvPr id="32778" name="Picture 10" descr="http://pervonah.org.ua/wp-content/uploads/pix/47_C9AC/90968174_35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111773"/>
            <a:ext cx="2198374" cy="174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Растения по отношению к длительности светового периода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Растения длинного дня – требуют более 12 часов светлого времени суток – в северных широтах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Растения короткого дня – требуют не менее 12 часов тёмного времени суток – в южных широтах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kray.ck.ua/media/k2/items/cache/605a90aec1a26928af43382abcbef6e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2095514" cy="1571636"/>
          </a:xfrm>
          <a:prstGeom prst="rect">
            <a:avLst/>
          </a:prstGeom>
          <a:noFill/>
        </p:spPr>
      </p:pic>
      <p:pic>
        <p:nvPicPr>
          <p:cNvPr id="33796" name="Picture 4" descr="http://chem-polezno.ru/sites/default/files/3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71678"/>
            <a:ext cx="1857388" cy="1625214"/>
          </a:xfrm>
          <a:prstGeom prst="rect">
            <a:avLst/>
          </a:prstGeom>
          <a:noFill/>
        </p:spPr>
      </p:pic>
      <p:pic>
        <p:nvPicPr>
          <p:cNvPr id="33798" name="Picture 6" descr="http://sedek.ru/info/images/vzr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071678"/>
            <a:ext cx="1685900" cy="1685900"/>
          </a:xfrm>
          <a:prstGeom prst="rect">
            <a:avLst/>
          </a:prstGeom>
          <a:noFill/>
        </p:spPr>
      </p:pic>
      <p:pic>
        <p:nvPicPr>
          <p:cNvPr id="33800" name="Picture 8" descr="http://www.dubininsergey.ru/ideas/vesna_f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929198"/>
            <a:ext cx="2143140" cy="1773448"/>
          </a:xfrm>
          <a:prstGeom prst="rect">
            <a:avLst/>
          </a:prstGeom>
          <a:noFill/>
        </p:spPr>
      </p:pic>
      <p:pic>
        <p:nvPicPr>
          <p:cNvPr id="33802" name="Picture 10" descr="http://lol54.ru/uploads/posts/2010-05/thumbs/1274496795_52680352_toma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072074"/>
            <a:ext cx="2098716" cy="1571612"/>
          </a:xfrm>
          <a:prstGeom prst="rect">
            <a:avLst/>
          </a:prstGeom>
          <a:noFill/>
        </p:spPr>
      </p:pic>
      <p:pic>
        <p:nvPicPr>
          <p:cNvPr id="33804" name="Picture 12" descr="http://banana.by/uploads/posts/2012-08/1345278835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929198"/>
            <a:ext cx="2357454" cy="1768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Абиотические факторы среды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Влияет на скорость биохимических реакций, протекающих в организме. Температурный диапазон от 0 до 50 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ᵒ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 есть исключения – бактерии и водоросли в горячих источниках обитают при температуре 90с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ᵒ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выше.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механизму поддержания температуры живые организмы подразделяются на: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Холоднокровных (пойкилотермных) – температура тела зависит от температуры окружающей среды (рыбы, лягушки, змеи, ящерицы)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Теплокровных (гомойотермных) – температура тела поддерживается на постоянном уровне благодаря интенсивному обмену веществ и различным адаптациям (волосяной покров, плотное оперение, толстый слой подкожного жира). К теплокровным относятся птицы и млекопитающие.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Абиотические факторы среды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57916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Влажность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Вода играет исключительно важную роль в жизнедеятельности клетки и организма в целом.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Приспособления живых организмов к засухе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786050" y="2643182"/>
            <a:ext cx="357190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857884" y="2643182"/>
            <a:ext cx="357190" cy="3571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8794" y="3071810"/>
            <a:ext cx="175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3071810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3571876"/>
            <a:ext cx="47650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длинные корни (у верблюжьей колючки</a:t>
            </a:r>
          </a:p>
          <a:p>
            <a:r>
              <a:rPr lang="ru-RU" dirty="0" smtClean="0"/>
              <a:t>- 16 метров)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строение листа (наличие кутикулы,</a:t>
            </a:r>
          </a:p>
          <a:p>
            <a:r>
              <a:rPr lang="ru-RU" dirty="0" smtClean="0"/>
              <a:t>густое </a:t>
            </a:r>
            <a:r>
              <a:rPr lang="ru-RU" dirty="0" err="1" smtClean="0"/>
              <a:t>опушение</a:t>
            </a:r>
            <a:r>
              <a:rPr lang="ru-RU" dirty="0" smtClean="0"/>
              <a:t>, уменьшающее испарение)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видоизменение листа (колючки у кактуса)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суккуленты (запас воды в стеблях и листьях)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3571876"/>
            <a:ext cx="43931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жировые отложения (вода образуется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организме при окислении жира)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ночной образ жизни (ночью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воздуха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ниже и влажность выше)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способность к быстрому продолжите-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бегу (антилопы, сайгаки добегают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пастбища до водопоя)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 покоя, спячка (суслик,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обитающий в условиях периодической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засухи)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742</Words>
  <PresentationFormat>Экран (4:3)</PresentationFormat>
  <Paragraphs>145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Экология – наука о взаимоотношениях организмов между собой и с окружающей средой. Экологические факторы.</vt:lpstr>
      <vt:lpstr>Экология – наука, изучающая закономерности взаимоотношений живых организмов между собой и с окружающей их средой.</vt:lpstr>
      <vt:lpstr>«Среда обитания» – комплекс окружающих условий, влияющих а организмы.</vt:lpstr>
      <vt:lpstr>Организмы</vt:lpstr>
      <vt:lpstr>Абиотические факторы среды</vt:lpstr>
      <vt:lpstr>Слайд 6</vt:lpstr>
      <vt:lpstr>Растения по отношению к длительности светового периода</vt:lpstr>
      <vt:lpstr>Абиотические факторы среды</vt:lpstr>
      <vt:lpstr>Абиотические факторы среды</vt:lpstr>
      <vt:lpstr>Слайд 10</vt:lpstr>
      <vt:lpstr>Слайд 11</vt:lpstr>
      <vt:lpstr>Биотические факторы</vt:lpstr>
      <vt:lpstr>Конкуренция внутривидовая</vt:lpstr>
      <vt:lpstr>Хищничество</vt:lpstr>
      <vt:lpstr>Паразитизм</vt:lpstr>
      <vt:lpstr>Мутуализм</vt:lpstr>
      <vt:lpstr>Мутуализм</vt:lpstr>
      <vt:lpstr>Мутуализм</vt:lpstr>
      <vt:lpstr>Антропогенные факторы</vt:lpstr>
      <vt:lpstr>Взаимодействие факторов. Закон ограничивающего фактора. Закон оптимума.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– наука о взаимоотношениях организмов между собой и с окружающей средой. Экологические факторы.</dc:title>
  <dc:creator>Юля</dc:creator>
  <cp:lastModifiedBy>Юля</cp:lastModifiedBy>
  <cp:revision>38</cp:revision>
  <dcterms:created xsi:type="dcterms:W3CDTF">2014-05-06T11:13:08Z</dcterms:created>
  <dcterms:modified xsi:type="dcterms:W3CDTF">2014-06-02T10:55:11Z</dcterms:modified>
</cp:coreProperties>
</file>