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смехатворец" initials="с"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a:p>
        </p:txBody>
      </p:sp>
      <p:sp>
        <p:nvSpPr>
          <p:cNvPr id="4" name="Date Placeholder 3"/>
          <p:cNvSpPr>
            <a:spLocks noGrp="1"/>
          </p:cNvSpPr>
          <p:nvPr>
            <p:ph type="dt" sz="half" idx="10"/>
          </p:nvPr>
        </p:nvSpPr>
        <p:spPr/>
        <p:txBody>
          <a:bodyPr/>
          <a:lstStyle/>
          <a:p>
            <a:fld id="{98AFB68A-FF38-4337-B029-C2BAD16DF626}" type="datetimeFigureOut">
              <a:rPr lang="ru-RU" smtClean="0"/>
              <a:t>20.02.2013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8AFB68A-FF38-4337-B029-C2BAD16DF626}" type="datetimeFigureOut">
              <a:rPr lang="ru-RU" smtClean="0"/>
              <a:t>20.02.2013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8AFB68A-FF38-4337-B029-C2BAD16DF626}" type="datetimeFigureOut">
              <a:rPr lang="ru-RU" smtClean="0"/>
              <a:t>20.02.2013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98AFB68A-FF38-4337-B029-C2BAD16DF626}" type="datetimeFigureOut">
              <a:rPr lang="ru-RU" smtClean="0"/>
              <a:t>20.02.2013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8AFB68A-FF38-4337-B029-C2BAD16DF626}" type="datetimeFigureOut">
              <a:rPr lang="ru-RU" smtClean="0"/>
              <a:t>20.02.2013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8AFB68A-FF38-4337-B029-C2BAD16DF626}" type="datetimeFigureOut">
              <a:rPr lang="ru-RU" smtClean="0"/>
              <a:t>20.02.2013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98AFB68A-FF38-4337-B029-C2BAD16DF626}" type="datetimeFigureOut">
              <a:rPr lang="ru-RU" smtClean="0"/>
              <a:t>20.02.2013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98AFB68A-FF38-4337-B029-C2BAD16DF626}" type="datetimeFigureOut">
              <a:rPr lang="ru-RU" smtClean="0"/>
              <a:t>20.02.2013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AFB68A-FF38-4337-B029-C2BAD16DF626}" type="datetimeFigureOut">
              <a:rPr lang="ru-RU" smtClean="0"/>
              <a:t>20.02.2013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AFB68A-FF38-4337-B029-C2BAD16DF626}" type="datetimeFigureOut">
              <a:rPr lang="ru-RU" smtClean="0"/>
              <a:t>20.02.2013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C97FB2-2586-4F38-8489-B50B0AA846B5}"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8AFB68A-FF38-4337-B029-C2BAD16DF626}" type="datetimeFigureOut">
              <a:rPr lang="ru-RU" smtClean="0"/>
              <a:t>20.02.2013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C97FB2-2586-4F38-8489-B50B0AA846B5}" type="slidenum">
              <a:rPr lang="ru-RU" smtClean="0"/>
              <a:t>‹#›</a:t>
            </a:fld>
            <a:endParaRPr lang="ru-RU"/>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ru-RU" smtClean="0"/>
              <a:t>Вставка рисунка</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98AFB68A-FF38-4337-B029-C2BAD16DF626}" type="datetimeFigureOut">
              <a:rPr lang="ru-RU" smtClean="0"/>
              <a:t>20.02.2013</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29C97FB2-2586-4F38-8489-B50B0AA846B5}"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63688" y="404664"/>
            <a:ext cx="6325092" cy="2088233"/>
          </a:xfrm>
        </p:spPr>
        <p:txBody>
          <a:bodyPr>
            <a:noAutofit/>
          </a:bodyPr>
          <a:lstStyle/>
          <a:p>
            <a:r>
              <a:rPr lang="ru-RU" sz="4800" dirty="0" smtClean="0">
                <a:latin typeface="Times New Roman" pitchFamily="18" charset="0"/>
                <a:cs typeface="Times New Roman" pitchFamily="18" charset="0"/>
              </a:rPr>
              <a:t>Синдром дефицита внимания и </a:t>
            </a:r>
            <a:r>
              <a:rPr lang="ru-RU" sz="4800" dirty="0" err="1" smtClean="0">
                <a:latin typeface="Times New Roman" pitchFamily="18" charset="0"/>
                <a:cs typeface="Times New Roman" pitchFamily="18" charset="0"/>
              </a:rPr>
              <a:t>гиперактивности</a:t>
            </a:r>
            <a:endParaRPr lang="ru-RU" sz="48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932040" y="4869160"/>
            <a:ext cx="4104456" cy="861420"/>
          </a:xfrm>
        </p:spPr>
        <p:txBody>
          <a:bodyPr>
            <a:normAutofit/>
          </a:bodyPr>
          <a:lstStyle/>
          <a:p>
            <a:r>
              <a:rPr lang="ru-RU" dirty="0" smtClean="0"/>
              <a:t>  Выполнила: </a:t>
            </a:r>
            <a:r>
              <a:rPr lang="en-US" dirty="0" smtClean="0"/>
              <a:t>M</a:t>
            </a:r>
            <a:r>
              <a:rPr lang="ru-RU" dirty="0" err="1" smtClean="0"/>
              <a:t>аслова</a:t>
            </a:r>
            <a:r>
              <a:rPr lang="ru-RU" dirty="0" smtClean="0"/>
              <a:t> О. И.</a:t>
            </a:r>
            <a:endParaRPr lang="ru-RU" dirty="0"/>
          </a:p>
        </p:txBody>
      </p:sp>
      <p:pic>
        <p:nvPicPr>
          <p:cNvPr id="5" name="Рисунок 4"/>
          <p:cNvPicPr/>
          <p:nvPr/>
        </p:nvPicPr>
        <p:blipFill>
          <a:blip r:embed="rId2"/>
          <a:stretch>
            <a:fillRect/>
          </a:stretch>
        </p:blipFill>
        <p:spPr>
          <a:xfrm>
            <a:off x="395536" y="2659487"/>
            <a:ext cx="4752528" cy="3649833"/>
          </a:xfrm>
          <a:prstGeom prst="rect">
            <a:avLst/>
          </a:prstGeom>
        </p:spPr>
      </p:pic>
    </p:spTree>
    <p:extLst>
      <p:ext uri="{BB962C8B-B14F-4D97-AF65-F5344CB8AC3E}">
        <p14:creationId xmlns:p14="http://schemas.microsoft.com/office/powerpoint/2010/main" val="3839716468"/>
      </p:ext>
    </p:extLst>
  </p:cSld>
  <p:clrMapOvr>
    <a:masterClrMapping/>
  </p:clrMapOvr>
  <p:transition spd="slow" advTm="3000">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283967" y="404664"/>
            <a:ext cx="4392489" cy="5976663"/>
          </a:xfrm>
        </p:spPr>
        <p:txBody>
          <a:bodyPr>
            <a:normAutofit/>
          </a:bodyPr>
          <a:lstStyle/>
          <a:p>
            <a:r>
              <a:rPr lang="ru-RU" b="1" dirty="0">
                <a:latin typeface="Times New Roman" pitchFamily="18" charset="0"/>
                <a:cs typeface="Times New Roman" pitchFamily="18" charset="0"/>
              </a:rPr>
              <a:t>СДВГ</a:t>
            </a:r>
            <a:r>
              <a:rPr lang="ru-RU" dirty="0">
                <a:latin typeface="Times New Roman" pitchFamily="18" charset="0"/>
                <a:cs typeface="Times New Roman" pitchFamily="18" charset="0"/>
              </a:rPr>
              <a:t> – это одна из форм проявления </a:t>
            </a:r>
            <a:r>
              <a:rPr lang="ru-RU" b="1" dirty="0">
                <a:latin typeface="Times New Roman" pitchFamily="18" charset="0"/>
                <a:cs typeface="Times New Roman" pitchFamily="18" charset="0"/>
              </a:rPr>
              <a:t>минимально-мозговой дисфункции (ММД),</a:t>
            </a:r>
            <a:r>
              <a:rPr lang="ru-RU" dirty="0">
                <a:latin typeface="Times New Roman" pitchFamily="18" charset="0"/>
                <a:cs typeface="Times New Roman" pitchFamily="18" charset="0"/>
              </a:rPr>
              <a:t> то есть очень легкой недостаточности мозга, который проявляется в дефиците определенных структур и нарушении созревания более высших этажей мозговой деятельности. ММД относят к категории функциональных нарушений, обратимых и нормализуемых по мере роста и созревания мозга. ММД не является медицинским диагнозом в прямом смысле этого слова, скорее это только констатация факта наличия легких нарушений в работе мозга, причину и суть которых еще предстоит выяснить для того, чтобы начать лечение. Детей с реактивным типом ММД и называют иначе </a:t>
            </a:r>
            <a:r>
              <a:rPr lang="ru-RU" b="1" dirty="0" err="1">
                <a:latin typeface="Times New Roman" pitchFamily="18" charset="0"/>
                <a:cs typeface="Times New Roman" pitchFamily="18" charset="0"/>
              </a:rPr>
              <a:t>гиперактивными</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a:t>
            </a:r>
          </a:p>
          <a:p>
            <a:endParaRPr lang="ru-RU" sz="2400" dirty="0">
              <a:latin typeface="Times New Roman" pitchFamily="18" charset="0"/>
              <a:cs typeface="Times New Roman" pitchFamily="18" charset="0"/>
            </a:endParaRPr>
          </a:p>
        </p:txBody>
      </p:sp>
      <p:pic>
        <p:nvPicPr>
          <p:cNvPr id="6" name="Рисунок 5"/>
          <p:cNvPicPr/>
          <p:nvPr/>
        </p:nvPicPr>
        <p:blipFill>
          <a:blip r:embed="rId2"/>
          <a:stretch>
            <a:fillRect/>
          </a:stretch>
        </p:blipFill>
        <p:spPr>
          <a:xfrm>
            <a:off x="179512" y="692696"/>
            <a:ext cx="3960440" cy="4896544"/>
          </a:xfrm>
          <a:prstGeom prst="rect">
            <a:avLst/>
          </a:prstGeom>
        </p:spPr>
      </p:pic>
    </p:spTree>
    <p:extLst>
      <p:ext uri="{BB962C8B-B14F-4D97-AF65-F5344CB8AC3E}">
        <p14:creationId xmlns:p14="http://schemas.microsoft.com/office/powerpoint/2010/main" val="74656430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09442" y="404664"/>
            <a:ext cx="7125113" cy="1368152"/>
          </a:xfrm>
        </p:spPr>
        <p:txBody>
          <a:bodyPr>
            <a:normAutofit fontScale="90000"/>
          </a:bodyPr>
          <a:lstStyle/>
          <a:p>
            <a:r>
              <a:rPr lang="ru-RU" sz="2400" b="1" dirty="0"/>
              <a:t>В основе СДВГ</a:t>
            </a:r>
            <a:r>
              <a:rPr lang="ru-RU" sz="2400" dirty="0"/>
              <a:t> лежит нарушение коры и подкорковых структур и характеризуется триадой признаков</a:t>
            </a:r>
            <a:r>
              <a:rPr lang="ru-RU" sz="2400" dirty="0" smtClean="0"/>
              <a:t>:</a:t>
            </a:r>
            <a:r>
              <a:rPr lang="ru-RU" sz="2400" dirty="0"/>
              <a:t/>
            </a:r>
            <a:br>
              <a:rPr lang="ru-RU" sz="2400" dirty="0"/>
            </a:br>
            <a:endParaRPr lang="ru-RU" sz="2400" dirty="0"/>
          </a:p>
        </p:txBody>
      </p:sp>
      <p:sp>
        <p:nvSpPr>
          <p:cNvPr id="5" name="Объект 4"/>
          <p:cNvSpPr>
            <a:spLocks noGrp="1"/>
          </p:cNvSpPr>
          <p:nvPr>
            <p:ph idx="1"/>
          </p:nvPr>
        </p:nvSpPr>
        <p:spPr>
          <a:xfrm>
            <a:off x="3491880" y="1653988"/>
            <a:ext cx="5112568" cy="5204012"/>
          </a:xfrm>
        </p:spPr>
        <p:txBody>
          <a:bodyPr>
            <a:noAutofit/>
          </a:bodyPr>
          <a:lstStyle/>
          <a:p>
            <a:r>
              <a:rPr lang="ru-RU" sz="1600" b="1" dirty="0" smtClean="0">
                <a:latin typeface="Times New Roman" pitchFamily="18" charset="0"/>
                <a:cs typeface="Times New Roman" pitchFamily="18" charset="0"/>
              </a:rPr>
              <a:t>Дефицит </a:t>
            </a:r>
            <a:r>
              <a:rPr lang="ru-RU" sz="1600" b="1" dirty="0">
                <a:latin typeface="Times New Roman" pitchFamily="18" charset="0"/>
                <a:cs typeface="Times New Roman" pitchFamily="18" charset="0"/>
              </a:rPr>
              <a:t>активного внимания</a:t>
            </a:r>
            <a:r>
              <a:rPr lang="ru-RU" sz="1600" dirty="0">
                <a:latin typeface="Times New Roman" pitchFamily="18" charset="0"/>
                <a:cs typeface="Times New Roman" pitchFamily="18" charset="0"/>
              </a:rPr>
              <a:t> – неспособность удерживать внимание на чем-либо в течение определенного отрезка времени. Это произвольное внимание организуется лобными долями. Для него нужна мотивация, понимание необходимости сосредоточиться, то есть, достаточная зрелость личности. </a:t>
            </a:r>
          </a:p>
          <a:p>
            <a:r>
              <a:rPr lang="ru-RU" sz="1600" b="1" dirty="0" err="1" smtClean="0">
                <a:latin typeface="Times New Roman" pitchFamily="18" charset="0"/>
                <a:cs typeface="Times New Roman" pitchFamily="18" charset="0"/>
              </a:rPr>
              <a:t>Гиперактивность</a:t>
            </a:r>
            <a:r>
              <a:rPr lang="ru-RU" sz="1600" dirty="0" smtClean="0">
                <a:latin typeface="Times New Roman" pitchFamily="18" charset="0"/>
                <a:cs typeface="Times New Roman" pitchFamily="18" charset="0"/>
              </a:rPr>
              <a:t>, или чрезмерная двигательная расторможенность, является проявлением утомления. Утомление у ребенка идет не так, как у взрослого, который контролирует это состояние и вовремя отдохнет, а в перевозбуждении (хаотическом подкорковом возбуждении), слабом его контроле. </a:t>
            </a:r>
          </a:p>
          <a:p>
            <a:r>
              <a:rPr lang="ru-RU" sz="1600" b="1" dirty="0" smtClean="0">
                <a:latin typeface="Times New Roman" pitchFamily="18" charset="0"/>
                <a:cs typeface="Times New Roman" pitchFamily="18" charset="0"/>
              </a:rPr>
              <a:t>Импульсивность </a:t>
            </a:r>
            <a:r>
              <a:rPr lang="ru-RU" sz="1600" dirty="0">
                <a:latin typeface="Times New Roman" pitchFamily="18" charset="0"/>
                <a:cs typeface="Times New Roman" pitchFamily="18" charset="0"/>
              </a:rPr>
              <a:t>– неспособность </a:t>
            </a:r>
            <a:r>
              <a:rPr lang="ru-RU" sz="1600" dirty="0" err="1">
                <a:latin typeface="Times New Roman" pitchFamily="18" charset="0"/>
                <a:cs typeface="Times New Roman" pitchFamily="18" charset="0"/>
              </a:rPr>
              <a:t>оттормозить</a:t>
            </a:r>
            <a:r>
              <a:rPr lang="ru-RU" sz="1600" dirty="0">
                <a:latin typeface="Times New Roman" pitchFamily="18" charset="0"/>
                <a:cs typeface="Times New Roman" pitchFamily="18" charset="0"/>
              </a:rPr>
              <a:t> свои непосредственные побуждения. Такие дети часто действуют, не подумав, не умеют подчиняться правилам, ждать. У них часто меняется настроение</a:t>
            </a:r>
            <a:endParaRPr lang="ru-RU" sz="16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246" y="1988840"/>
            <a:ext cx="3168353"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6228205"/>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1000"/>
                                        <p:tgtEl>
                                          <p:spTgt spid="2050"/>
                                        </p:tgtEl>
                                      </p:cBhvr>
                                    </p:animEffect>
                                    <p:anim calcmode="lin" valueType="num">
                                      <p:cBhvr>
                                        <p:cTn id="14" dur="1000" fill="hold"/>
                                        <p:tgtEl>
                                          <p:spTgt spid="2050"/>
                                        </p:tgtEl>
                                        <p:attrNameLst>
                                          <p:attrName>ppt_x</p:attrName>
                                        </p:attrNameLst>
                                      </p:cBhvr>
                                      <p:tavLst>
                                        <p:tav tm="0">
                                          <p:val>
                                            <p:strVal val="#ppt_x"/>
                                          </p:val>
                                        </p:tav>
                                        <p:tav tm="100000">
                                          <p:val>
                                            <p:strVal val="#ppt_x"/>
                                          </p:val>
                                        </p:tav>
                                      </p:tavLst>
                                    </p:anim>
                                    <p:anim calcmode="lin" valueType="num">
                                      <p:cBhvr>
                                        <p:cTn id="1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down)">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down)">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down)">
                                      <p:cBhvr>
                                        <p:cTn id="3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332656"/>
            <a:ext cx="7125113" cy="864096"/>
          </a:xfrm>
        </p:spPr>
        <p:txBody>
          <a:bodyPr>
            <a:normAutofit/>
          </a:bodyPr>
          <a:lstStyle/>
          <a:p>
            <a:r>
              <a:rPr lang="ru-RU" sz="2000" b="1" dirty="0">
                <a:latin typeface="Times New Roman" pitchFamily="18" charset="0"/>
                <a:cs typeface="Times New Roman" pitchFamily="18" charset="0"/>
              </a:rPr>
              <a:t>Какие же нарушения в мозге вызывают синдром </a:t>
            </a:r>
            <a:r>
              <a:rPr lang="ru-RU" sz="2000" b="1" dirty="0" err="1">
                <a:latin typeface="Times New Roman" pitchFamily="18" charset="0"/>
                <a:cs typeface="Times New Roman" pitchFamily="18" charset="0"/>
              </a:rPr>
              <a:t>гиперактивности</a:t>
            </a:r>
            <a:endParaRPr lang="ru-RU" sz="2000" dirty="0">
              <a:latin typeface="Times New Roman" pitchFamily="18" charset="0"/>
              <a:cs typeface="Times New Roman" pitchFamily="18" charset="0"/>
            </a:endParaRPr>
          </a:p>
        </p:txBody>
      </p:sp>
      <p:sp>
        <p:nvSpPr>
          <p:cNvPr id="3" name="Объект 2"/>
          <p:cNvSpPr>
            <a:spLocks noGrp="1"/>
          </p:cNvSpPr>
          <p:nvPr>
            <p:ph idx="1"/>
          </p:nvPr>
        </p:nvSpPr>
        <p:spPr>
          <a:xfrm>
            <a:off x="899592" y="1556792"/>
            <a:ext cx="7125112" cy="4464496"/>
          </a:xfrm>
        </p:spPr>
        <p:txBody>
          <a:bodyPr>
            <a:normAutofit fontScale="25000" lnSpcReduction="20000"/>
          </a:bodyPr>
          <a:lstStyle/>
          <a:p>
            <a:pPr>
              <a:buFontTx/>
              <a:buChar char="-"/>
            </a:pPr>
            <a:endParaRPr lang="ru-RU" dirty="0" smtClean="0"/>
          </a:p>
          <a:p>
            <a:pPr>
              <a:buFontTx/>
              <a:buChar char="-"/>
            </a:pPr>
            <a:endParaRPr lang="ru-RU" dirty="0">
              <a:latin typeface="Times New Roman" pitchFamily="18" charset="0"/>
              <a:cs typeface="Times New Roman" pitchFamily="18" charset="0"/>
            </a:endParaRPr>
          </a:p>
          <a:p>
            <a:pPr>
              <a:buFontTx/>
              <a:buChar char="-"/>
            </a:pPr>
            <a:endParaRPr lang="ru-RU" dirty="0" smtClean="0"/>
          </a:p>
          <a:p>
            <a:pPr>
              <a:buFontTx/>
              <a:buChar char="-"/>
            </a:pPr>
            <a:endParaRPr lang="ru-RU" dirty="0"/>
          </a:p>
          <a:p>
            <a:pPr>
              <a:buFontTx/>
              <a:buChar char="-"/>
            </a:pPr>
            <a:r>
              <a:rPr lang="ru-RU" sz="6400" dirty="0" smtClean="0">
                <a:latin typeface="Times New Roman" pitchFamily="18" charset="0"/>
                <a:cs typeface="Times New Roman" pitchFamily="18" charset="0"/>
              </a:rPr>
              <a:t>Это </a:t>
            </a:r>
            <a:r>
              <a:rPr lang="ru-RU" sz="6400" b="1" dirty="0">
                <a:latin typeface="Times New Roman" pitchFamily="18" charset="0"/>
                <a:cs typeface="Times New Roman" pitchFamily="18" charset="0"/>
              </a:rPr>
              <a:t>дефицит энергетического снабжения</a:t>
            </a:r>
            <a:r>
              <a:rPr lang="ru-RU" sz="6400" dirty="0">
                <a:latin typeface="Times New Roman" pitchFamily="18" charset="0"/>
                <a:cs typeface="Times New Roman" pitchFamily="18" charset="0"/>
              </a:rPr>
              <a:t>, который можно наблюдать при </a:t>
            </a:r>
            <a:r>
              <a:rPr lang="ru-RU" sz="6400" dirty="0" err="1">
                <a:latin typeface="Times New Roman" pitchFamily="18" charset="0"/>
                <a:cs typeface="Times New Roman" pitchFamily="18" charset="0"/>
              </a:rPr>
              <a:t>энцефалографическом</a:t>
            </a:r>
            <a:r>
              <a:rPr lang="ru-RU" sz="6400" dirty="0">
                <a:latin typeface="Times New Roman" pitchFamily="18" charset="0"/>
                <a:cs typeface="Times New Roman" pitchFamily="18" charset="0"/>
              </a:rPr>
              <a:t> обследовании. Ребенок сидит с открытыми глазами, выполняет в соответствии с инструкцией определенную </a:t>
            </a:r>
            <a:r>
              <a:rPr lang="ru-RU" sz="6400" dirty="0" smtClean="0">
                <a:latin typeface="Times New Roman" pitchFamily="18" charset="0"/>
                <a:cs typeface="Times New Roman" pitchFamily="18" charset="0"/>
              </a:rPr>
              <a:t>деятельность</a:t>
            </a:r>
            <a:r>
              <a:rPr lang="ru-RU" sz="6400" dirty="0">
                <a:latin typeface="Times New Roman" pitchFamily="18" charset="0"/>
                <a:cs typeface="Times New Roman" pitchFamily="18" charset="0"/>
              </a:rPr>
              <a:t>. А в электрической </a:t>
            </a:r>
            <a:r>
              <a:rPr lang="ru-RU" sz="6400" dirty="0" smtClean="0">
                <a:latin typeface="Times New Roman" pitchFamily="18" charset="0"/>
                <a:cs typeface="Times New Roman" pitchFamily="18" charset="0"/>
              </a:rPr>
              <a:t>активности его </a:t>
            </a:r>
            <a:r>
              <a:rPr lang="ru-RU" sz="6400" dirty="0">
                <a:latin typeface="Times New Roman" pitchFamily="18" charset="0"/>
                <a:cs typeface="Times New Roman" pitchFamily="18" charset="0"/>
              </a:rPr>
              <a:t>мозга абсолютно доминирует альфа-ритм, то есть мозг «спит». Альфа-ритм в норме возникает в состоянии покоя, когда глаза закрыты, внешняя стимуляция и какое-то реагирование отсутствуют. Естественно, что в таком состоянии качество выполняемой деятельности оказывается исключительно низким. Таким механизмом ребенок компенсирует недостаточность энергоснабжения. </a:t>
            </a:r>
          </a:p>
          <a:p>
            <a:r>
              <a:rPr lang="ru-RU" sz="6400" dirty="0">
                <a:latin typeface="Times New Roman" pitchFamily="18" charset="0"/>
                <a:cs typeface="Times New Roman" pitchFamily="18" charset="0"/>
              </a:rPr>
              <a:t>- Это также </a:t>
            </a:r>
            <a:r>
              <a:rPr lang="ru-RU" sz="6400" b="1" dirty="0">
                <a:latin typeface="Times New Roman" pitchFamily="18" charset="0"/>
                <a:cs typeface="Times New Roman" pitchFamily="18" charset="0"/>
              </a:rPr>
              <a:t>архаичность и незрелость связей</a:t>
            </a:r>
            <a:r>
              <a:rPr lang="ru-RU" sz="6400" dirty="0">
                <a:latin typeface="Times New Roman" pitchFamily="18" charset="0"/>
                <a:cs typeface="Times New Roman" pitchFamily="18" charset="0"/>
              </a:rPr>
              <a:t>, которые имеют в своем развитии сенситивный период. Если сенситивный период пройден и </a:t>
            </a:r>
            <a:r>
              <a:rPr lang="ru-RU" sz="6400" dirty="0" err="1">
                <a:latin typeface="Times New Roman" pitchFamily="18" charset="0"/>
                <a:cs typeface="Times New Roman" pitchFamily="18" charset="0"/>
              </a:rPr>
              <a:t>синкинезии</a:t>
            </a:r>
            <a:r>
              <a:rPr lang="ru-RU" sz="6400" dirty="0">
                <a:latin typeface="Times New Roman" pitchFamily="18" charset="0"/>
                <a:cs typeface="Times New Roman" pitchFamily="18" charset="0"/>
              </a:rPr>
              <a:t> не </a:t>
            </a:r>
            <a:r>
              <a:rPr lang="ru-RU" sz="6400" dirty="0" err="1">
                <a:latin typeface="Times New Roman" pitchFamily="18" charset="0"/>
                <a:cs typeface="Times New Roman" pitchFamily="18" charset="0"/>
              </a:rPr>
              <a:t>растормозятся</a:t>
            </a:r>
            <a:r>
              <a:rPr lang="ru-RU" sz="6400" dirty="0">
                <a:latin typeface="Times New Roman" pitchFamily="18" charset="0"/>
                <a:cs typeface="Times New Roman" pitchFamily="18" charset="0"/>
              </a:rPr>
              <a:t>, то ребенок будет одновременно писать и хаотически двигать языком, что отвлечет внимание и будет неэффективно. Чтобы компенсировать такие архаичные механизмы, нужна опять дополнительная энергия. </a:t>
            </a:r>
          </a:p>
          <a:p>
            <a:r>
              <a:rPr lang="ru-RU" sz="6400" dirty="0">
                <a:latin typeface="Times New Roman" pitchFamily="18" charset="0"/>
                <a:cs typeface="Times New Roman" pitchFamily="18" charset="0"/>
              </a:rPr>
              <a:t>- Это </a:t>
            </a:r>
            <a:r>
              <a:rPr lang="ru-RU" sz="6400" b="1" dirty="0">
                <a:latin typeface="Times New Roman" pitchFamily="18" charset="0"/>
                <a:cs typeface="Times New Roman" pitchFamily="18" charset="0"/>
              </a:rPr>
              <a:t>вопросы личной зрелости</a:t>
            </a:r>
            <a:r>
              <a:rPr lang="ru-RU" sz="6400" dirty="0">
                <a:latin typeface="Times New Roman" pitchFamily="18" charset="0"/>
                <a:cs typeface="Times New Roman" pitchFamily="18" charset="0"/>
              </a:rPr>
              <a:t>. И здесь получается парадокс. Если такой </a:t>
            </a:r>
            <a:r>
              <a:rPr lang="ru-RU" sz="6400" dirty="0" err="1">
                <a:latin typeface="Times New Roman" pitchFamily="18" charset="0"/>
                <a:cs typeface="Times New Roman" pitchFamily="18" charset="0"/>
              </a:rPr>
              <a:t>дефицитарный</a:t>
            </a:r>
            <a:r>
              <a:rPr lang="ru-RU" sz="6400" dirty="0">
                <a:latin typeface="Times New Roman" pitchFamily="18" charset="0"/>
                <a:cs typeface="Times New Roman" pitchFamily="18" charset="0"/>
              </a:rPr>
              <a:t> ребенок личностно зрел. И он заставляет себя ради родителей и учителя сидеть, сложа руки и внимательно смотреть на учителя, пытаться следить за ходом дела и не давать себе дергаться и выкрикивать, то у него возникают различные расстройства, которые связаны с соматической сферой (чаще болеет, возникают аллергии). То есть в каждом болезненном проявлении часто симптомов компенсации больше, чем первоначальной недостаточности</a:t>
            </a:r>
            <a:endParaRPr lang="ru-RU" sz="6400" dirty="0" smtClean="0">
              <a:latin typeface="Times New Roman" pitchFamily="18" charset="0"/>
              <a:cs typeface="Times New Roman" pitchFamily="18" charset="0"/>
            </a:endParaRPr>
          </a:p>
          <a:p>
            <a:pPr>
              <a:buFontTx/>
              <a:buChar char="-"/>
            </a:pPr>
            <a:endParaRPr lang="ru-RU" sz="6400" dirty="0">
              <a:latin typeface="Times New Roman" pitchFamily="18" charset="0"/>
              <a:cs typeface="Times New Roman" pitchFamily="18" charset="0"/>
            </a:endParaRPr>
          </a:p>
          <a:p>
            <a:pPr>
              <a:buFontTx/>
              <a:buChar char="-"/>
            </a:pPr>
            <a:endParaRPr lang="ru-RU" sz="6400" dirty="0" smtClean="0">
              <a:latin typeface="Times New Roman" pitchFamily="18" charset="0"/>
              <a:cs typeface="Times New Roman" pitchFamily="18" charset="0"/>
            </a:endParaRPr>
          </a:p>
          <a:p>
            <a:pPr>
              <a:buFontTx/>
              <a:buChar char="-"/>
            </a:pPr>
            <a:endParaRPr lang="ru-RU" dirty="0"/>
          </a:p>
          <a:p>
            <a:pPr>
              <a:buFontTx/>
              <a:buChar char="-"/>
            </a:pPr>
            <a:endParaRPr lang="ru-RU" dirty="0" smtClean="0"/>
          </a:p>
          <a:p>
            <a:pPr>
              <a:buFontTx/>
              <a:buChar char="-"/>
            </a:pPr>
            <a:endParaRPr lang="ru-RU" dirty="0"/>
          </a:p>
          <a:p>
            <a:pPr>
              <a:buFontTx/>
              <a:buChar char="-"/>
            </a:pPr>
            <a:endParaRPr lang="ru-RU" dirty="0"/>
          </a:p>
        </p:txBody>
      </p:sp>
    </p:spTree>
    <p:extLst>
      <p:ext uri="{BB962C8B-B14F-4D97-AF65-F5344CB8AC3E}">
        <p14:creationId xmlns:p14="http://schemas.microsoft.com/office/powerpoint/2010/main" val="420526443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332656"/>
            <a:ext cx="6336704" cy="648072"/>
          </a:xfrm>
        </p:spPr>
        <p:txBody>
          <a:bodyPr/>
          <a:lstStyle/>
          <a:p>
            <a:r>
              <a:rPr lang="ru-RU" b="1" dirty="0" smtClean="0"/>
              <a:t/>
            </a:r>
            <a:br>
              <a:rPr lang="ru-RU" b="1" dirty="0" smtClean="0"/>
            </a:br>
            <a:r>
              <a:rPr lang="ru-RU" sz="2000" b="1" dirty="0" smtClean="0">
                <a:latin typeface="Times New Roman" pitchFamily="18" charset="0"/>
                <a:cs typeface="Times New Roman" pitchFamily="18" charset="0"/>
              </a:rPr>
              <a:t>Причины </a:t>
            </a:r>
            <a:r>
              <a:rPr lang="ru-RU" sz="2000" b="1" dirty="0">
                <a:latin typeface="Times New Roman" pitchFamily="18" charset="0"/>
                <a:cs typeface="Times New Roman" pitchFamily="18" charset="0"/>
              </a:rPr>
              <a:t>возникновения органических нарушений</a:t>
            </a:r>
            <a:r>
              <a:rPr lang="ru-RU" dirty="0"/>
              <a:t/>
            </a:r>
            <a:br>
              <a:rPr lang="ru-RU" dirty="0"/>
            </a:br>
            <a:endParaRPr lang="ru-RU" dirty="0"/>
          </a:p>
        </p:txBody>
      </p:sp>
      <p:sp>
        <p:nvSpPr>
          <p:cNvPr id="3" name="Объект 2"/>
          <p:cNvSpPr>
            <a:spLocks noGrp="1"/>
          </p:cNvSpPr>
          <p:nvPr>
            <p:ph idx="1"/>
          </p:nvPr>
        </p:nvSpPr>
        <p:spPr>
          <a:xfrm>
            <a:off x="3734512" y="1268760"/>
            <a:ext cx="5157968" cy="5184575"/>
          </a:xfrm>
        </p:spPr>
        <p:txBody>
          <a:bodyPr>
            <a:normAutofit fontScale="92500" lnSpcReduction="20000"/>
          </a:bodyPr>
          <a:lstStyle/>
          <a:p>
            <a:pPr lvl="0"/>
            <a:r>
              <a:rPr lang="ru-RU" sz="1300" dirty="0">
                <a:latin typeface="Times New Roman" pitchFamily="18" charset="0"/>
                <a:cs typeface="Times New Roman" pitchFamily="18" charset="0"/>
              </a:rPr>
              <a:t>Общее ухудшение экологической ситуации. </a:t>
            </a:r>
          </a:p>
          <a:p>
            <a:pPr lvl="0"/>
            <a:r>
              <a:rPr lang="ru-RU" sz="1300" dirty="0">
                <a:latin typeface="Times New Roman" pitchFamily="18" charset="0"/>
                <a:cs typeface="Times New Roman" pitchFamily="18" charset="0"/>
              </a:rPr>
              <a:t>Инфекции матери во время беременности и действие лекарств в этот период. </a:t>
            </a:r>
          </a:p>
          <a:p>
            <a:pPr lvl="0"/>
            <a:r>
              <a:rPr lang="ru-RU" sz="1300" dirty="0">
                <a:latin typeface="Times New Roman" pitchFamily="18" charset="0"/>
                <a:cs typeface="Times New Roman" pitchFamily="18" charset="0"/>
              </a:rPr>
              <a:t>Пищевые отравления будущей матери. Принятие ею алкоголя, наркотиков, курение, травмы, ушибы в области живота. </a:t>
            </a:r>
          </a:p>
          <a:p>
            <a:pPr lvl="0"/>
            <a:r>
              <a:rPr lang="ru-RU" sz="1300" dirty="0">
                <a:latin typeface="Times New Roman" pitchFamily="18" charset="0"/>
                <a:cs typeface="Times New Roman" pitchFamily="18" charset="0"/>
              </a:rPr>
              <a:t>Иммунологическая несовместимость (по резус-фактору). </a:t>
            </a:r>
          </a:p>
          <a:p>
            <a:pPr lvl="0"/>
            <a:r>
              <a:rPr lang="ru-RU" sz="1300" dirty="0">
                <a:latin typeface="Times New Roman" pitchFamily="18" charset="0"/>
                <a:cs typeface="Times New Roman" pitchFamily="18" charset="0"/>
              </a:rPr>
              <a:t>Угрозы выкидыша. </a:t>
            </a:r>
          </a:p>
          <a:p>
            <a:pPr lvl="0"/>
            <a:r>
              <a:rPr lang="ru-RU" sz="1300" dirty="0">
                <a:latin typeface="Times New Roman" pitchFamily="18" charset="0"/>
                <a:cs typeface="Times New Roman" pitchFamily="18" charset="0"/>
              </a:rPr>
              <a:t>Хронические заболевания матери. </a:t>
            </a:r>
          </a:p>
          <a:p>
            <a:pPr lvl="0"/>
            <a:r>
              <a:rPr lang="ru-RU" sz="1300" dirty="0">
                <a:latin typeface="Times New Roman" pitchFamily="18" charset="0"/>
                <a:cs typeface="Times New Roman" pitchFamily="18" charset="0"/>
              </a:rPr>
              <a:t>Преждевременные, скоротечные или затяжные роды, стимуляция родовой деятельности, отравление наркозом, кесарево сечение. </a:t>
            </a:r>
          </a:p>
          <a:p>
            <a:pPr lvl="0"/>
            <a:r>
              <a:rPr lang="ru-RU" sz="1300" dirty="0">
                <a:latin typeface="Times New Roman" pitchFamily="18" charset="0"/>
                <a:cs typeface="Times New Roman" pitchFamily="18" charset="0"/>
              </a:rPr>
              <a:t>Родовые осложнения (неправильное </a:t>
            </a:r>
            <a:r>
              <a:rPr lang="ru-RU" sz="1300" dirty="0" err="1">
                <a:latin typeface="Times New Roman" pitchFamily="18" charset="0"/>
                <a:cs typeface="Times New Roman" pitchFamily="18" charset="0"/>
              </a:rPr>
              <a:t>предлежание</a:t>
            </a:r>
            <a:r>
              <a:rPr lang="ru-RU" sz="1300" dirty="0">
                <a:latin typeface="Times New Roman" pitchFamily="18" charset="0"/>
                <a:cs typeface="Times New Roman" pitchFamily="18" charset="0"/>
              </a:rPr>
              <a:t> плода, обвитие его пуповиной) ведут к травмам позвоночника плода, асфиксиям, внутренним мозговым кровоизлияниям. </a:t>
            </a:r>
          </a:p>
          <a:p>
            <a:pPr lvl="0"/>
            <a:r>
              <a:rPr lang="ru-RU" sz="1300" dirty="0">
                <a:latin typeface="Times New Roman" pitchFamily="18" charset="0"/>
                <a:cs typeface="Times New Roman" pitchFamily="18" charset="0"/>
              </a:rPr>
              <a:t>Травмы позвоночника при современных технологиях кесарева сечения. Если их не убрать, то явления, осложняющие рост и развитие ребенка, сохраняются сколь угодно долго. </a:t>
            </a:r>
          </a:p>
          <a:p>
            <a:pPr lvl="0"/>
            <a:r>
              <a:rPr lang="ru-RU" sz="1300" dirty="0">
                <a:latin typeface="Times New Roman" pitchFamily="18" charset="0"/>
                <a:cs typeface="Times New Roman" pitchFamily="18" charset="0"/>
              </a:rPr>
              <a:t>Позвоночник младенца может быть травмирован, когда его приучают сидеть до того, как он сам начинает садиться, когда ребенок еще мало ползал, и мышцы спины еще не окрепли. Также к этим травмам приводит ношение в «рюкзачке». </a:t>
            </a:r>
          </a:p>
          <a:p>
            <a:pPr lvl="0"/>
            <a:r>
              <a:rPr lang="ru-RU" sz="1300" dirty="0">
                <a:latin typeface="Times New Roman" pitchFamily="18" charset="0"/>
                <a:cs typeface="Times New Roman" pitchFamily="18" charset="0"/>
              </a:rPr>
              <a:t>Любые заболевания младенцев с высокой температурой и приемом сильнодействующих лекарств. </a:t>
            </a:r>
          </a:p>
          <a:p>
            <a:pPr lvl="0"/>
            <a:r>
              <a:rPr lang="ru-RU" sz="1300" dirty="0">
                <a:latin typeface="Times New Roman" pitchFamily="18" charset="0"/>
                <a:cs typeface="Times New Roman" pitchFamily="18" charset="0"/>
              </a:rPr>
              <a:t>Астма, пневмонии, сердечная недостаточность, диабет, заболевания почек могут выступать, как факторы, нарушающие нормальную работу </a:t>
            </a:r>
            <a:r>
              <a:rPr lang="ru-RU" sz="1300" dirty="0" smtClean="0">
                <a:latin typeface="Times New Roman" pitchFamily="18" charset="0"/>
                <a:cs typeface="Times New Roman" pitchFamily="18" charset="0"/>
              </a:rPr>
              <a:t>мозга.</a:t>
            </a:r>
            <a:endParaRPr lang="ru-RU" sz="1300" dirty="0">
              <a:latin typeface="Times New Roman" pitchFamily="18" charset="0"/>
              <a:cs typeface="Times New Roman" pitchFamily="18" charset="0"/>
            </a:endParaRPr>
          </a:p>
          <a:p>
            <a:pPr marL="0" indent="0">
              <a:buNone/>
            </a:pPr>
            <a:endParaRPr lang="ru-RU" sz="1100" dirty="0">
              <a:latin typeface="Times New Roman" pitchFamily="18" charset="0"/>
              <a:cs typeface="Times New Roman" pitchFamily="18" charset="0"/>
            </a:endParaRPr>
          </a:p>
        </p:txBody>
      </p:sp>
      <p:pic>
        <p:nvPicPr>
          <p:cNvPr id="4" name="Рисунок 3"/>
          <p:cNvPicPr/>
          <p:nvPr/>
        </p:nvPicPr>
        <p:blipFill>
          <a:blip r:embed="rId2"/>
          <a:stretch>
            <a:fillRect/>
          </a:stretch>
        </p:blipFill>
        <p:spPr>
          <a:xfrm>
            <a:off x="251520" y="1268760"/>
            <a:ext cx="3240360" cy="4860032"/>
          </a:xfrm>
          <a:prstGeom prst="rect">
            <a:avLst/>
          </a:prstGeom>
        </p:spPr>
      </p:pic>
    </p:spTree>
    <p:extLst>
      <p:ext uri="{BB962C8B-B14F-4D97-AF65-F5344CB8AC3E}">
        <p14:creationId xmlns:p14="http://schemas.microsoft.com/office/powerpoint/2010/main" val="3164501867"/>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9" dur="500"/>
                                        <p:tgtEl>
                                          <p:spTgt spid="3">
                                            <p:txEl>
                                              <p:pRg st="5" end="5"/>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 calcmode="lin" valueType="num">
                                      <p:cBhvr>
                                        <p:cTn id="54"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6" dur="5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 calcmode="lin" valueType="num">
                                      <p:cBhvr>
                                        <p:cTn id="61"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2"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3" dur="500"/>
                                        <p:tgtEl>
                                          <p:spTgt spid="3">
                                            <p:txEl>
                                              <p:pRg st="7" end="7"/>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p:cTn id="68"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9"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70" dur="500"/>
                                        <p:tgtEl>
                                          <p:spTgt spid="3">
                                            <p:txEl>
                                              <p:pRg st="8" end="8"/>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3">
                                            <p:txEl>
                                              <p:pRg st="9" end="9"/>
                                            </p:txEl>
                                          </p:spTgt>
                                        </p:tgtEl>
                                        <p:attrNameLst>
                                          <p:attrName>style.visibility</p:attrName>
                                        </p:attrNameLst>
                                      </p:cBhvr>
                                      <p:to>
                                        <p:strVal val="visible"/>
                                      </p:to>
                                    </p:set>
                                    <p:anim calcmode="lin" valueType="num">
                                      <p:cBhvr>
                                        <p:cTn id="75"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6"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7" dur="500"/>
                                        <p:tgtEl>
                                          <p:spTgt spid="3">
                                            <p:txEl>
                                              <p:pRg st="9" end="9"/>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3">
                                            <p:txEl>
                                              <p:pRg st="10" end="10"/>
                                            </p:txEl>
                                          </p:spTgt>
                                        </p:tgtEl>
                                        <p:attrNameLst>
                                          <p:attrName>style.visibility</p:attrName>
                                        </p:attrNameLst>
                                      </p:cBhvr>
                                      <p:to>
                                        <p:strVal val="visible"/>
                                      </p:to>
                                    </p:set>
                                    <p:anim calcmode="lin" valueType="num">
                                      <p:cBhvr>
                                        <p:cTn id="82"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83"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84" dur="500"/>
                                        <p:tgtEl>
                                          <p:spTgt spid="3">
                                            <p:txEl>
                                              <p:pRg st="10" end="10"/>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3">
                                            <p:txEl>
                                              <p:pRg st="11" end="11"/>
                                            </p:txEl>
                                          </p:spTgt>
                                        </p:tgtEl>
                                        <p:attrNameLst>
                                          <p:attrName>style.visibility</p:attrName>
                                        </p:attrNameLst>
                                      </p:cBhvr>
                                      <p:to>
                                        <p:strVal val="visible"/>
                                      </p:to>
                                    </p:set>
                                    <p:anim calcmode="lin" valueType="num">
                                      <p:cBhvr>
                                        <p:cTn id="89" dur="500" fill="hold"/>
                                        <p:tgtEl>
                                          <p:spTgt spid="3">
                                            <p:txEl>
                                              <p:pRg st="11" end="11"/>
                                            </p:txEl>
                                          </p:spTgt>
                                        </p:tgtEl>
                                        <p:attrNameLst>
                                          <p:attrName>ppt_w</p:attrName>
                                        </p:attrNameLst>
                                      </p:cBhvr>
                                      <p:tavLst>
                                        <p:tav tm="0">
                                          <p:val>
                                            <p:fltVal val="0"/>
                                          </p:val>
                                        </p:tav>
                                        <p:tav tm="100000">
                                          <p:val>
                                            <p:strVal val="#ppt_w"/>
                                          </p:val>
                                        </p:tav>
                                      </p:tavLst>
                                    </p:anim>
                                    <p:anim calcmode="lin" valueType="num">
                                      <p:cBhvr>
                                        <p:cTn id="90" dur="500" fill="hold"/>
                                        <p:tgtEl>
                                          <p:spTgt spid="3">
                                            <p:txEl>
                                              <p:pRg st="11" end="11"/>
                                            </p:txEl>
                                          </p:spTgt>
                                        </p:tgtEl>
                                        <p:attrNameLst>
                                          <p:attrName>ppt_h</p:attrName>
                                        </p:attrNameLst>
                                      </p:cBhvr>
                                      <p:tavLst>
                                        <p:tav tm="0">
                                          <p:val>
                                            <p:fltVal val="0"/>
                                          </p:val>
                                        </p:tav>
                                        <p:tav tm="100000">
                                          <p:val>
                                            <p:strVal val="#ppt_h"/>
                                          </p:val>
                                        </p:tav>
                                      </p:tavLst>
                                    </p:anim>
                                    <p:animEffect transition="in" filter="fade">
                                      <p:cBhvr>
                                        <p:cTn id="91"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7" y="3140968"/>
            <a:ext cx="7920880" cy="3672408"/>
          </a:xfrm>
        </p:spPr>
        <p:txBody>
          <a:bodyPr>
            <a:normAutofit/>
          </a:bodyPr>
          <a:lstStyle/>
          <a:p>
            <a:r>
              <a:rPr lang="ru-RU" dirty="0"/>
              <a:t>Возникновение СДВГ из-за раннего повреждения ЦНС в период беременности и родов встречается в 84% случаев, генетические причины – 57%, негативные воздействия внутрисемейных факторов – 63%. (</a:t>
            </a:r>
            <a:r>
              <a:rPr lang="ru-RU" dirty="0" err="1"/>
              <a:t>Заваденко</a:t>
            </a:r>
            <a:r>
              <a:rPr lang="ru-RU" dirty="0"/>
              <a:t> Н.Н.) В семье дети неосознанно начинают копировать в поведении своих собственных родителей. Хорошо, если модели воспитания родителей были схожи. Если нет, то возникают патологические формы воспитания, которые сказываются не только на психологии ребенка, но и его психофизиологии. Так происходит в развитии приобретенной </a:t>
            </a:r>
            <a:r>
              <a:rPr lang="ru-RU" dirty="0" err="1"/>
              <a:t>гиперактивности</a:t>
            </a:r>
            <a:r>
              <a:rPr lang="ru-RU" dirty="0"/>
              <a:t> и наследственной. Хотя глубинные психологические причины возникновения очень </a:t>
            </a:r>
            <a:r>
              <a:rPr lang="ru-RU" dirty="0" smtClean="0"/>
              <a:t>похожи.</a:t>
            </a:r>
            <a:endParaRPr lang="ru-RU" dirty="0"/>
          </a:p>
        </p:txBody>
      </p:sp>
      <p:pic>
        <p:nvPicPr>
          <p:cNvPr id="5" name="Рисунок 4"/>
          <p:cNvPicPr/>
          <p:nvPr/>
        </p:nvPicPr>
        <p:blipFill>
          <a:blip r:embed="rId2"/>
          <a:stretch>
            <a:fillRect/>
          </a:stretch>
        </p:blipFill>
        <p:spPr>
          <a:xfrm>
            <a:off x="2267744" y="404664"/>
            <a:ext cx="4608512" cy="2592288"/>
          </a:xfrm>
          <a:prstGeom prst="rect">
            <a:avLst/>
          </a:prstGeom>
        </p:spPr>
      </p:pic>
    </p:spTree>
    <p:extLst>
      <p:ext uri="{BB962C8B-B14F-4D97-AF65-F5344CB8AC3E}">
        <p14:creationId xmlns:p14="http://schemas.microsoft.com/office/powerpoint/2010/main" val="387149039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332656"/>
            <a:ext cx="7125113" cy="720080"/>
          </a:xfrm>
        </p:spPr>
        <p:txBody>
          <a:bodyPr/>
          <a:lstStyle/>
          <a:p>
            <a:r>
              <a:rPr lang="ru-RU" b="1" dirty="0"/>
              <a:t>Методы лечения СДВГ</a:t>
            </a:r>
            <a:r>
              <a:rPr lang="ru-RU" dirty="0"/>
              <a:t/>
            </a:r>
            <a:br>
              <a:rPr lang="ru-RU" dirty="0"/>
            </a:br>
            <a:endParaRPr lang="ru-RU" dirty="0"/>
          </a:p>
        </p:txBody>
      </p:sp>
      <p:sp>
        <p:nvSpPr>
          <p:cNvPr id="3" name="Объект 2"/>
          <p:cNvSpPr>
            <a:spLocks noGrp="1"/>
          </p:cNvSpPr>
          <p:nvPr>
            <p:ph idx="1"/>
          </p:nvPr>
        </p:nvSpPr>
        <p:spPr>
          <a:xfrm>
            <a:off x="539552" y="1268760"/>
            <a:ext cx="8604448" cy="5184576"/>
          </a:xfrm>
        </p:spPr>
        <p:txBody>
          <a:bodyPr>
            <a:noAutofit/>
          </a:bodyPr>
          <a:lstStyle/>
          <a:p>
            <a:endParaRPr lang="ru-RU"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Первый </a:t>
            </a:r>
            <a:r>
              <a:rPr lang="ru-RU" sz="1400" dirty="0">
                <a:latin typeface="Times New Roman" pitchFamily="18" charset="0"/>
                <a:cs typeface="Times New Roman" pitchFamily="18" charset="0"/>
              </a:rPr>
              <a:t>подход, распространенный за рубежом - это </a:t>
            </a:r>
            <a:r>
              <a:rPr lang="ru-RU" sz="1400" b="1" dirty="0">
                <a:latin typeface="Times New Roman" pitchFamily="18" charset="0"/>
                <a:cs typeface="Times New Roman" pitchFamily="18" charset="0"/>
              </a:rPr>
              <a:t>корковые стимуляторы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ноотропы</a:t>
            </a:r>
            <a:r>
              <a:rPr lang="ru-RU" sz="1400" dirty="0">
                <a:latin typeface="Times New Roman" pitchFamily="18" charset="0"/>
                <a:cs typeface="Times New Roman" pitchFamily="18" charset="0"/>
              </a:rPr>
              <a:t>), вещества, улучшающие работу мозга, обмен, энергетику, увеличивающие тонус коры. Также назначаются препараты, состоящие из аминокислот, которые улучшают обмен веществ мозга. </a:t>
            </a:r>
          </a:p>
          <a:p>
            <a:r>
              <a:rPr lang="ru-RU" sz="1400" dirty="0">
                <a:latin typeface="Times New Roman" pitchFamily="18" charset="0"/>
                <a:cs typeface="Times New Roman" pitchFamily="18" charset="0"/>
              </a:rPr>
              <a:t>Второй подход – </a:t>
            </a:r>
            <a:r>
              <a:rPr lang="ru-RU" sz="1400" b="1" dirty="0">
                <a:latin typeface="Times New Roman" pitchFamily="18" charset="0"/>
                <a:cs typeface="Times New Roman" pitchFamily="18" charset="0"/>
              </a:rPr>
              <a:t>нейропсихологический</a:t>
            </a:r>
            <a:r>
              <a:rPr lang="ru-RU" sz="1400" dirty="0">
                <a:latin typeface="Times New Roman" pitchFamily="18" charset="0"/>
                <a:cs typeface="Times New Roman" pitchFamily="18" charset="0"/>
              </a:rPr>
              <a:t>. Когда с помощью различных упражнений мы возвращаемся на предыдущие этапы онтогенеза и заново </a:t>
            </a:r>
            <a:r>
              <a:rPr lang="ru-RU" sz="1400" dirty="0" smtClean="0">
                <a:latin typeface="Times New Roman" pitchFamily="18" charset="0"/>
                <a:cs typeface="Times New Roman" pitchFamily="18" charset="0"/>
              </a:rPr>
              <a:t>строим </a:t>
            </a:r>
            <a:r>
              <a:rPr lang="ru-RU" sz="1400" dirty="0">
                <a:latin typeface="Times New Roman" pitchFamily="18" charset="0"/>
                <a:cs typeface="Times New Roman" pitchFamily="18" charset="0"/>
              </a:rPr>
              <a:t>те функции, которые сформировались архаично неправильно и уже закрепились. Для этого их нужно, как любой другой неэффективный патологический навык, целенаправленно раскрыть, растормозить, разрушить и создать новый навык, который более соответствует эффективной работе. И это осуществляется на всех трех этажах мыслительной деятельности. Это трудоемкая многомесячная работа. Ребенок вынашивается 9 месяцев. И нейропсихологическая коррекция рассчитана на этот срок. И тогда мозг начинает работать более эффективно, с меньшими энергетическими затратами. Старые архаичные связи, отношения между полушариями нормализуются. Энергетика, </a:t>
            </a:r>
            <a:endParaRPr lang="ru-RU" sz="1400" dirty="0" smtClean="0">
              <a:latin typeface="Times New Roman" pitchFamily="18" charset="0"/>
              <a:cs typeface="Times New Roman" pitchFamily="18" charset="0"/>
            </a:endParaRPr>
          </a:p>
          <a:p>
            <a:r>
              <a:rPr lang="ru-RU" sz="1400" dirty="0">
                <a:latin typeface="Times New Roman" pitchFamily="18" charset="0"/>
                <a:cs typeface="Times New Roman" pitchFamily="18" charset="0"/>
              </a:rPr>
              <a:t>Третий подход – </a:t>
            </a:r>
            <a:r>
              <a:rPr lang="ru-RU" sz="1400" b="1" dirty="0" err="1">
                <a:latin typeface="Times New Roman" pitchFamily="18" charset="0"/>
                <a:cs typeface="Times New Roman" pitchFamily="18" charset="0"/>
              </a:rPr>
              <a:t>синдромальный</a:t>
            </a:r>
            <a:r>
              <a:rPr lang="ru-RU" sz="1400" dirty="0">
                <a:latin typeface="Times New Roman" pitchFamily="18" charset="0"/>
                <a:cs typeface="Times New Roman" pitchFamily="18" charset="0"/>
              </a:rPr>
              <a:t>. Представим, что зрелый личностно ребенок хочет вести себя в соответствии с нормами, хочет учиться, воспринимать знания. Его родители хорошо воспитали. Он должен сидеть спокойно на уроке. Должен быть внимательным и слушать, контролировать себя. Три трудные задачи одновременно. Ни один взрослый человек три работы, трудные для него, не в состоянии выполнить. Поэтому </a:t>
            </a:r>
            <a:r>
              <a:rPr lang="ru-RU" sz="1400" dirty="0" err="1">
                <a:latin typeface="Times New Roman" pitchFamily="18" charset="0"/>
                <a:cs typeface="Times New Roman" pitchFamily="18" charset="0"/>
              </a:rPr>
              <a:t>синдромальная</a:t>
            </a:r>
            <a:r>
              <a:rPr lang="ru-RU" sz="1400" dirty="0">
                <a:latin typeface="Times New Roman" pitchFamily="18" charset="0"/>
                <a:cs typeface="Times New Roman" pitchFamily="18" charset="0"/>
              </a:rPr>
              <a:t> работа заключается в том, что ребенку дается интересная деятельность (произвольная). Но в этой деятельности идет </a:t>
            </a:r>
            <a:r>
              <a:rPr lang="ru-RU" sz="1400" dirty="0" err="1">
                <a:latin typeface="Times New Roman" pitchFamily="18" charset="0"/>
                <a:cs typeface="Times New Roman" pitchFamily="18" charset="0"/>
              </a:rPr>
              <a:t>постпроизвольное</a:t>
            </a:r>
            <a:r>
              <a:rPr lang="ru-RU" sz="1400" dirty="0">
                <a:latin typeface="Times New Roman" pitchFamily="18" charset="0"/>
                <a:cs typeface="Times New Roman" pitchFamily="18" charset="0"/>
              </a:rPr>
              <a:t> внимание (когда мы чем-то заинтересовались и вникли, мы уже напрягаемся без дополнительных затрат). Поэтому, когда говорят, что дети с СДВГ в состоянии просидеть за компьютером очень долго, то это совсем другое внимание. </a:t>
            </a:r>
          </a:p>
          <a:p>
            <a:r>
              <a:rPr lang="ru-RU" sz="1400" dirty="0">
                <a:latin typeface="Times New Roman" pitchFamily="18" charset="0"/>
                <a:cs typeface="Times New Roman" pitchFamily="18" charset="0"/>
              </a:rPr>
              <a:t>Существуют подвижные игры, которые требуют только напряжения внимания. Ребенок движется по условиям игры, он может быть </a:t>
            </a:r>
            <a:r>
              <a:rPr lang="ru-RU" sz="1400" dirty="0" smtClean="0">
                <a:latin typeface="Times New Roman" pitchFamily="18" charset="0"/>
                <a:cs typeface="Times New Roman" pitchFamily="18" charset="0"/>
              </a:rPr>
              <a:t>импульсивен</a:t>
            </a:r>
            <a:r>
              <a:rPr lang="ru-RU" sz="1400" dirty="0">
                <a:latin typeface="Times New Roman" pitchFamily="18" charset="0"/>
                <a:cs typeface="Times New Roman" pitchFamily="18" charset="0"/>
              </a:rPr>
              <a:t>. Это может помогать ему выигрывать. Но игра рассчитана на внимание. Тренируется эта функция. Затем тренируется функция сдержанности. При этом он может отвлекаться. Каждая задача решается по мере поступления. Так улучшается каждая функция по </a:t>
            </a:r>
            <a:r>
              <a:rPr lang="ru-RU" sz="1400" dirty="0" smtClean="0">
                <a:latin typeface="Times New Roman" pitchFamily="18" charset="0"/>
                <a:cs typeface="Times New Roman" pitchFamily="18" charset="0"/>
              </a:rPr>
              <a:t>отдельности</a:t>
            </a:r>
          </a:p>
          <a:p>
            <a:endParaRPr lang="ru-RU"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endParaRPr lang="ru-RU" sz="1400" dirty="0">
              <a:latin typeface="Times New Roman" pitchFamily="18" charset="0"/>
              <a:cs typeface="Times New Roman" pitchFamily="18" charset="0"/>
            </a:endParaRPr>
          </a:p>
          <a:p>
            <a:endParaRPr lang="ru-RU" sz="1400" dirty="0" smtClean="0">
              <a:latin typeface="Times New Roman" pitchFamily="18" charset="0"/>
              <a:cs typeface="Times New Roman" pitchFamily="18" charset="0"/>
            </a:endParaRPr>
          </a:p>
          <a:p>
            <a:endParaRPr lang="ru-RU" sz="1400" dirty="0"/>
          </a:p>
        </p:txBody>
      </p:sp>
    </p:spTree>
    <p:extLst>
      <p:ext uri="{BB962C8B-B14F-4D97-AF65-F5344CB8AC3E}">
        <p14:creationId xmlns:p14="http://schemas.microsoft.com/office/powerpoint/2010/main" val="2516275960"/>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4400" dirty="0" smtClean="0">
                <a:latin typeface="Times New Roman" pitchFamily="18" charset="0"/>
                <a:cs typeface="Times New Roman" pitchFamily="18" charset="0"/>
              </a:rPr>
              <a:t>      </a:t>
            </a:r>
          </a:p>
          <a:p>
            <a:pPr marL="0" indent="0">
              <a:buNone/>
            </a:pPr>
            <a:endParaRPr lang="ru-RU" sz="4400" b="1" dirty="0">
              <a:latin typeface="Times New Roman" pitchFamily="18" charset="0"/>
              <a:cs typeface="Times New Roman" pitchFamily="18" charset="0"/>
            </a:endParaRPr>
          </a:p>
          <a:p>
            <a:pPr marL="0" indent="0">
              <a:buNone/>
            </a:pPr>
            <a:r>
              <a:rPr lang="ru-RU" sz="4400" dirty="0" smtClean="0">
                <a:latin typeface="Times New Roman" pitchFamily="18" charset="0"/>
                <a:cs typeface="Times New Roman" pitchFamily="18" charset="0"/>
              </a:rPr>
              <a:t>     Спасибо за внимание </a:t>
            </a:r>
            <a:endParaRPr lang="ru-RU" sz="4400" dirty="0">
              <a:latin typeface="Times New Roman" pitchFamily="18" charset="0"/>
              <a:cs typeface="Times New Roman" pitchFamily="18" charset="0"/>
            </a:endParaRPr>
          </a:p>
        </p:txBody>
      </p:sp>
      <p:pic>
        <p:nvPicPr>
          <p:cNvPr id="4" name="Рисунок 3"/>
          <p:cNvPicPr/>
          <p:nvPr/>
        </p:nvPicPr>
        <p:blipFill>
          <a:blip r:embed="rId2"/>
          <a:stretch>
            <a:fillRect/>
          </a:stretch>
        </p:blipFill>
        <p:spPr>
          <a:xfrm>
            <a:off x="1979711" y="1556792"/>
            <a:ext cx="4680521" cy="2664295"/>
          </a:xfrm>
          <a:prstGeom prst="rect">
            <a:avLst/>
          </a:prstGeom>
        </p:spPr>
      </p:pic>
    </p:spTree>
    <p:extLst>
      <p:ext uri="{BB962C8B-B14F-4D97-AF65-F5344CB8AC3E}">
        <p14:creationId xmlns:p14="http://schemas.microsoft.com/office/powerpoint/2010/main" val="2885773307"/>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pring">
  <a:themeElements>
    <a:clrScheme name="Spring">
      <a:dk1>
        <a:sysClr val="windowText" lastClr="000000"/>
      </a:dk1>
      <a:lt1>
        <a:sysClr val="window" lastClr="F9F9F9"/>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TC102455596[[fn=Весна]]</Template>
  <TotalTime>93</TotalTime>
  <Words>1091</Words>
  <Application>Microsoft Office PowerPoint</Application>
  <PresentationFormat>Экран (4:3)</PresentationFormat>
  <Paragraphs>50</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Spring</vt:lpstr>
      <vt:lpstr>Синдром дефицита внимания и гиперактивности</vt:lpstr>
      <vt:lpstr>Презентация PowerPoint</vt:lpstr>
      <vt:lpstr>В основе СДВГ лежит нарушение коры и подкорковых структур и характеризуется триадой признаков: </vt:lpstr>
      <vt:lpstr>Какие же нарушения в мозге вызывают синдром гиперактивности</vt:lpstr>
      <vt:lpstr> Причины возникновения органических нарушений </vt:lpstr>
      <vt:lpstr>Презентация PowerPoint</vt:lpstr>
      <vt:lpstr>Методы лечения СДВГ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Синдром дефицита внимания и гиперактивности</dc:title>
  <dc:creator>смехатворец</dc:creator>
  <cp:lastModifiedBy>смехатворец</cp:lastModifiedBy>
  <cp:revision>16</cp:revision>
  <dcterms:created xsi:type="dcterms:W3CDTF">2013-02-20T11:48:21Z</dcterms:created>
  <dcterms:modified xsi:type="dcterms:W3CDTF">2013-02-20T13:21:44Z</dcterms:modified>
</cp:coreProperties>
</file>