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6" y="-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C452-5587-4039-BEB5-B8B7F384D76C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B643-28D7-4F79-B56B-21E8DBE175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155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C452-5587-4039-BEB5-B8B7F384D76C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B643-28D7-4F79-B56B-21E8DBE175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754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C452-5587-4039-BEB5-B8B7F384D76C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B643-28D7-4F79-B56B-21E8DBE175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32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C452-5587-4039-BEB5-B8B7F384D76C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B643-28D7-4F79-B56B-21E8DBE175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613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C452-5587-4039-BEB5-B8B7F384D76C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B643-28D7-4F79-B56B-21E8DBE175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868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C452-5587-4039-BEB5-B8B7F384D76C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B643-28D7-4F79-B56B-21E8DBE175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995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C452-5587-4039-BEB5-B8B7F384D76C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B643-28D7-4F79-B56B-21E8DBE175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772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C452-5587-4039-BEB5-B8B7F384D76C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B643-28D7-4F79-B56B-21E8DBE175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854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C452-5587-4039-BEB5-B8B7F384D76C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B643-28D7-4F79-B56B-21E8DBE175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045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C452-5587-4039-BEB5-B8B7F384D76C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B643-28D7-4F79-B56B-21E8DBE175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674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C452-5587-4039-BEB5-B8B7F384D76C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B643-28D7-4F79-B56B-21E8DBE175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647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1C452-5587-4039-BEB5-B8B7F384D76C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1B643-28D7-4F79-B56B-21E8DBE175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705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5328591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alibri" pitchFamily="34" charset="0"/>
              </a:rPr>
              <a:t>Урок</a:t>
            </a:r>
            <a:br>
              <a:rPr lang="ru-RU" b="1" dirty="0" smtClean="0">
                <a:solidFill>
                  <a:srgbClr val="FF0000"/>
                </a:solidFill>
                <a:latin typeface="Calibri" pitchFamily="34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Calibri" pitchFamily="34" charset="0"/>
              </a:rPr>
              <a:t>по алгебре и началам анализа</a:t>
            </a:r>
            <a:br>
              <a:rPr lang="ru-RU" b="1" dirty="0" smtClean="0">
                <a:solidFill>
                  <a:srgbClr val="FF0000"/>
                </a:solidFill>
                <a:latin typeface="Calibri" pitchFamily="34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Calibri" pitchFamily="34" charset="0"/>
              </a:rPr>
              <a:t>« Геометрический и физический </a:t>
            </a:r>
            <a:br>
              <a:rPr lang="ru-RU" b="1" dirty="0" smtClean="0">
                <a:solidFill>
                  <a:srgbClr val="FF0000"/>
                </a:solidFill>
                <a:latin typeface="Calibri" pitchFamily="34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Calibri" pitchFamily="34" charset="0"/>
              </a:rPr>
              <a:t>смысл производной,</a:t>
            </a:r>
            <a:br>
              <a:rPr lang="ru-RU" b="1" dirty="0" smtClean="0">
                <a:solidFill>
                  <a:srgbClr val="FF0000"/>
                </a:solidFill>
                <a:latin typeface="Calibri" pitchFamily="34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Calibri" pitchFamily="34" charset="0"/>
              </a:rPr>
              <a:t>вычисление производной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6237312"/>
            <a:ext cx="6400800" cy="7200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5418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Функция   определена на промежутке  . На рисунке изображен график производной этой функции. Укажите абсциссу точки, в которой касательная к графику функции   имеет наибольший угловой коэффициент.</a:t>
            </a:r>
            <a:endParaRPr lang="ru-RU" sz="28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244" y="2924943"/>
            <a:ext cx="5540116" cy="3706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3031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78" y="188640"/>
            <a:ext cx="364672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ru-RU" sz="3200" b="1" dirty="0" smtClean="0">
                <a:solidFill>
                  <a:srgbClr val="002060"/>
                </a:solidFill>
                <a:latin typeface="Calibri" pitchFamily="34" charset="0"/>
              </a:rPr>
              <a:t>На рисунке график </a:t>
            </a:r>
          </a:p>
          <a:p>
            <a:pPr marL="514350" indent="-514350"/>
            <a:r>
              <a:rPr lang="en-US" sz="32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3200" b="1" i="1" dirty="0" smtClean="0">
                <a:solidFill>
                  <a:srgbClr val="002060"/>
                </a:solidFill>
                <a:latin typeface="Calibri" pitchFamily="34" charset="0"/>
              </a:rPr>
              <a:t>y =f(x)</a:t>
            </a:r>
            <a:r>
              <a:rPr lang="ru-RU" sz="3200" b="1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Calibri" pitchFamily="34" charset="0"/>
              </a:rPr>
              <a:t>и касательная</a:t>
            </a:r>
          </a:p>
          <a:p>
            <a:pPr marL="514350" indent="-514350"/>
            <a:r>
              <a:rPr lang="ru-RU" sz="3200" b="1" dirty="0" smtClean="0">
                <a:solidFill>
                  <a:srgbClr val="002060"/>
                </a:solidFill>
                <a:latin typeface="Calibri" pitchFamily="34" charset="0"/>
              </a:rPr>
              <a:t> к нему в точке с абсциссой </a:t>
            </a:r>
            <a:r>
              <a:rPr lang="en-US" sz="3200" b="1" i="1" dirty="0" smtClean="0">
                <a:latin typeface="Calibri" pitchFamily="34" charset="0"/>
              </a:rPr>
              <a:t>x</a:t>
            </a:r>
            <a:r>
              <a:rPr lang="en-US" sz="3200" b="1" i="1" baseline="-25000" dirty="0" smtClean="0">
                <a:latin typeface="Calibri" pitchFamily="34" charset="0"/>
              </a:rPr>
              <a:t>0 </a:t>
            </a:r>
            <a:r>
              <a:rPr lang="ru-RU" sz="3200" b="1" i="1" baseline="-25000" dirty="0" smtClean="0">
                <a:latin typeface="Calibri" pitchFamily="34" charset="0"/>
              </a:rPr>
              <a:t>.</a:t>
            </a:r>
          </a:p>
          <a:p>
            <a:pPr marL="514350" indent="-514350"/>
            <a:r>
              <a:rPr lang="ru-RU" sz="3200" b="1" dirty="0" smtClean="0">
                <a:solidFill>
                  <a:srgbClr val="002060"/>
                </a:solidFill>
                <a:latin typeface="Calibri" pitchFamily="34" charset="0"/>
              </a:rPr>
              <a:t>Найти значение производной </a:t>
            </a:r>
          </a:p>
          <a:p>
            <a:pPr marL="514350" indent="-514350"/>
            <a:r>
              <a:rPr lang="ru-RU" sz="3200" b="1" dirty="0" smtClean="0">
                <a:solidFill>
                  <a:srgbClr val="002060"/>
                </a:solidFill>
                <a:latin typeface="Calibri" pitchFamily="34" charset="0"/>
              </a:rPr>
              <a:t>в точке </a:t>
            </a:r>
            <a:r>
              <a:rPr lang="en-US" sz="3200" b="1" i="1" dirty="0" smtClean="0">
                <a:latin typeface="Calibri" pitchFamily="34" charset="0"/>
              </a:rPr>
              <a:t>x</a:t>
            </a:r>
            <a:r>
              <a:rPr lang="en-US" sz="3200" b="1" i="1" baseline="-25000" dirty="0" smtClean="0">
                <a:latin typeface="Calibri" pitchFamily="34" charset="0"/>
              </a:rPr>
              <a:t>0 </a:t>
            </a:r>
            <a:r>
              <a:rPr lang="ru-RU" sz="3200" b="1" i="1" baseline="-25000" dirty="0" smtClean="0">
                <a:latin typeface="Calibri" pitchFamily="34" charset="0"/>
              </a:rPr>
              <a:t>.</a:t>
            </a:r>
            <a:endParaRPr lang="ru-RU" sz="3200" dirty="0">
              <a:solidFill>
                <a:srgbClr val="002060"/>
              </a:solidFill>
              <a:latin typeface="Calibri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6647540"/>
              </p:ext>
            </p:extLst>
          </p:nvPr>
        </p:nvGraphicFramePr>
        <p:xfrm>
          <a:off x="3732448" y="332656"/>
          <a:ext cx="5328834" cy="5255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3" imgW="2336541" imgH="1692214" progId="">
                  <p:embed/>
                </p:oleObj>
              </mc:Choice>
              <mc:Fallback>
                <p:oleObj r:id="rId3" imgW="2336541" imgH="1692214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1116" t="7225" r="11017" b="7082"/>
                      <a:stretch>
                        <a:fillRect/>
                      </a:stretch>
                    </p:blipFill>
                    <p:spPr bwMode="auto">
                      <a:xfrm>
                        <a:off x="3732448" y="332656"/>
                        <a:ext cx="5328834" cy="52558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081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418" y="188640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Calibri" pitchFamily="34" charset="0"/>
              </a:rPr>
              <a:t> На рисунке изображен график</a:t>
            </a:r>
          </a:p>
          <a:p>
            <a:r>
              <a:rPr lang="ru-RU" sz="3600" b="1" dirty="0" smtClean="0">
                <a:solidFill>
                  <a:srgbClr val="002060"/>
                </a:solidFill>
                <a:latin typeface="Calibri" pitchFamily="34" charset="0"/>
              </a:rPr>
              <a:t> функции  и касательная к нему</a:t>
            </a:r>
          </a:p>
          <a:p>
            <a:r>
              <a:rPr lang="ru-RU" sz="3600" b="1" dirty="0" smtClean="0">
                <a:solidFill>
                  <a:srgbClr val="002060"/>
                </a:solidFill>
                <a:latin typeface="Calibri" pitchFamily="34" charset="0"/>
              </a:rPr>
              <a:t> в точке с абсциссой </a:t>
            </a:r>
            <a:r>
              <a:rPr lang="en-US" sz="3600" b="1" i="1" dirty="0" smtClean="0">
                <a:latin typeface="Calibri" pitchFamily="34" charset="0"/>
              </a:rPr>
              <a:t>x</a:t>
            </a:r>
            <a:r>
              <a:rPr lang="en-US" sz="3600" b="1" i="1" baseline="-25000" dirty="0" smtClean="0">
                <a:latin typeface="Calibri" pitchFamily="34" charset="0"/>
              </a:rPr>
              <a:t>0</a:t>
            </a:r>
            <a:r>
              <a:rPr lang="ru-RU" sz="3600" b="1" dirty="0" smtClean="0">
                <a:solidFill>
                  <a:srgbClr val="002060"/>
                </a:solidFill>
                <a:latin typeface="Calibri" pitchFamily="34" charset="0"/>
              </a:rPr>
              <a:t>.</a:t>
            </a:r>
          </a:p>
          <a:p>
            <a:r>
              <a:rPr lang="ru-RU" sz="3600" b="1" dirty="0" smtClean="0">
                <a:solidFill>
                  <a:srgbClr val="002060"/>
                </a:solidFill>
                <a:latin typeface="Calibri" pitchFamily="34" charset="0"/>
              </a:rPr>
              <a:t> Найдите значение производной </a:t>
            </a:r>
          </a:p>
          <a:p>
            <a:r>
              <a:rPr lang="ru-RU" sz="3600" b="1" dirty="0" smtClean="0">
                <a:solidFill>
                  <a:srgbClr val="002060"/>
                </a:solidFill>
                <a:latin typeface="Calibri" pitchFamily="34" charset="0"/>
              </a:rPr>
              <a:t>в точке</a:t>
            </a:r>
            <a:r>
              <a:rPr lang="en-US" sz="3600" b="1" i="1" dirty="0" smtClean="0">
                <a:latin typeface="Calibri" pitchFamily="34" charset="0"/>
              </a:rPr>
              <a:t> x</a:t>
            </a:r>
            <a:r>
              <a:rPr lang="en-US" sz="3600" b="1" i="1" baseline="-25000" dirty="0" smtClean="0">
                <a:latin typeface="Calibri" pitchFamily="34" charset="0"/>
              </a:rPr>
              <a:t>0</a:t>
            </a:r>
            <a:r>
              <a:rPr lang="ru-RU" sz="3600" b="1" dirty="0" smtClean="0">
                <a:solidFill>
                  <a:srgbClr val="002060"/>
                </a:solidFill>
                <a:latin typeface="Calibri" pitchFamily="34" charset="0"/>
              </a:rPr>
              <a:t> .</a:t>
            </a:r>
            <a:endParaRPr lang="ru-RU" sz="36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9909185"/>
              </p:ext>
            </p:extLst>
          </p:nvPr>
        </p:nvGraphicFramePr>
        <p:xfrm>
          <a:off x="4860032" y="104200"/>
          <a:ext cx="4035650" cy="4836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r:id="rId3" imgW="2336541" imgH="1692214" progId="">
                  <p:embed/>
                </p:oleObj>
              </mc:Choice>
              <mc:Fallback>
                <p:oleObj r:id="rId3" imgW="2336541" imgH="1692214" progId="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1116" t="7196" r="11017" b="6519"/>
                      <a:stretch>
                        <a:fillRect/>
                      </a:stretch>
                    </p:blipFill>
                    <p:spPr bwMode="auto">
                      <a:xfrm>
                        <a:off x="4860032" y="104200"/>
                        <a:ext cx="4035650" cy="48369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9948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32" y="116632"/>
            <a:ext cx="8494297" cy="1779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332" y="1628800"/>
            <a:ext cx="6565854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4162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784976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147833"/>
              </p:ext>
            </p:extLst>
          </p:nvPr>
        </p:nvGraphicFramePr>
        <p:xfrm>
          <a:off x="2175435" y="2636912"/>
          <a:ext cx="5348893" cy="4119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r:id="rId4" imgW="3107741" imgH="2052218" progId="Visio.Drawing.11">
                  <p:embed/>
                </p:oleObj>
              </mc:Choice>
              <mc:Fallback>
                <p:oleObj r:id="rId4" imgW="3107741" imgH="2052218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8322" t="5882" r="15820" b="5670"/>
                      <a:stretch>
                        <a:fillRect/>
                      </a:stretch>
                    </p:blipFill>
                    <p:spPr bwMode="auto">
                      <a:xfrm>
                        <a:off x="2175435" y="2636912"/>
                        <a:ext cx="5348893" cy="41195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7417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4249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Функция   определена на промежутке  . Используя изображенный на рисунке график производной  , определите количество касательных к графику функции  , которые составляют угол  45 с положительным направлением оси </a:t>
            </a:r>
            <a:r>
              <a:rPr lang="ru-RU" sz="2800" dirty="0" err="1" smtClean="0"/>
              <a:t>Ox</a:t>
            </a:r>
            <a:r>
              <a:rPr lang="ru-RU" sz="2800" dirty="0" smtClean="0"/>
              <a:t>. </a:t>
            </a:r>
            <a:endParaRPr lang="ru-RU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658827"/>
            <a:ext cx="4680520" cy="3907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5263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04664"/>
            <a:ext cx="77768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Функция   определена на промежутке  . На рисунке изображен график производной  . Определите число касательных к графику функции  , тангенс угла наклона которых к положительному направлению оси </a:t>
            </a:r>
            <a:r>
              <a:rPr lang="ru-RU" sz="2800" dirty="0" err="1" smtClean="0"/>
              <a:t>Ox</a:t>
            </a:r>
            <a:r>
              <a:rPr lang="ru-RU" sz="2800" dirty="0" smtClean="0"/>
              <a:t> равен 3. </a:t>
            </a:r>
            <a:endParaRPr lang="ru-RU" sz="2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526709"/>
            <a:ext cx="4824536" cy="402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1883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332656"/>
            <a:ext cx="89289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.  Функция   определена на промежутке  . На рисунке изображен график производной этой функции.</a:t>
            </a:r>
          </a:p>
          <a:p>
            <a:r>
              <a:rPr lang="ru-RU" sz="2400" dirty="0" smtClean="0"/>
              <a:t>К графику функции провели касательные во всех точках, абсциссы которых   целые числа. Укажите количество точек графика функции, в которых проведенные касательные имеют отрицательный угловой коэффициент.</a:t>
            </a:r>
            <a:endParaRPr lang="ru-RU" sz="24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625089"/>
            <a:ext cx="5688632" cy="4075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2279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5689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Функция   определена на промежутке  . Используя изображенный на рисунке график производной  , определите количество касательных к графику функции  , которые составляют угол  120 с положительным направлением оси </a:t>
            </a:r>
            <a:r>
              <a:rPr lang="ru-RU" sz="2800" dirty="0" err="1" smtClean="0"/>
              <a:t>Ox</a:t>
            </a:r>
            <a:r>
              <a:rPr lang="ru-RU" sz="2800" dirty="0" smtClean="0"/>
              <a:t>. </a:t>
            </a:r>
            <a:endParaRPr lang="ru-RU" sz="28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617103"/>
            <a:ext cx="5688632" cy="406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17123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186</Words>
  <Application>Microsoft Office PowerPoint</Application>
  <PresentationFormat>Экран (4:3)</PresentationFormat>
  <Paragraphs>17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Visio.Drawing.11</vt:lpstr>
      <vt:lpstr>Урок по алгебре и началам анализа « Геометрический и физический  смысл производной, вычисление производной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по алгебре и началам анализа « Геометрический и физический  смысл производной, вычисление производной</dc:title>
  <dc:creator>Дубровский</dc:creator>
  <cp:lastModifiedBy>Дубровский</cp:lastModifiedBy>
  <cp:revision>6</cp:revision>
  <dcterms:created xsi:type="dcterms:W3CDTF">2013-11-20T17:37:56Z</dcterms:created>
  <dcterms:modified xsi:type="dcterms:W3CDTF">2013-11-20T18:39:07Z</dcterms:modified>
</cp:coreProperties>
</file>