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60" r:id="rId5"/>
    <p:sldId id="261" r:id="rId6"/>
    <p:sldId id="263" r:id="rId7"/>
    <p:sldId id="265" r:id="rId8"/>
    <p:sldId id="268" r:id="rId9"/>
    <p:sldId id="267" r:id="rId10"/>
    <p:sldId id="266" r:id="rId11"/>
    <p:sldId id="269" r:id="rId12"/>
    <p:sldId id="270" r:id="rId13"/>
    <p:sldId id="271" r:id="rId14"/>
    <p:sldId id="307" r:id="rId15"/>
    <p:sldId id="272" r:id="rId16"/>
    <p:sldId id="282" r:id="rId17"/>
    <p:sldId id="281" r:id="rId18"/>
    <p:sldId id="273" r:id="rId19"/>
    <p:sldId id="274" r:id="rId20"/>
    <p:sldId id="275" r:id="rId21"/>
    <p:sldId id="276" r:id="rId22"/>
    <p:sldId id="278" r:id="rId23"/>
    <p:sldId id="277" r:id="rId24"/>
    <p:sldId id="280" r:id="rId25"/>
    <p:sldId id="279" r:id="rId26"/>
    <p:sldId id="284" r:id="rId27"/>
    <p:sldId id="283" r:id="rId28"/>
    <p:sldId id="286" r:id="rId29"/>
    <p:sldId id="285" r:id="rId30"/>
    <p:sldId id="288" r:id="rId31"/>
    <p:sldId id="287" r:id="rId32"/>
    <p:sldId id="290" r:id="rId33"/>
    <p:sldId id="289" r:id="rId34"/>
    <p:sldId id="292" r:id="rId35"/>
    <p:sldId id="291" r:id="rId36"/>
    <p:sldId id="294" r:id="rId37"/>
    <p:sldId id="293" r:id="rId38"/>
    <p:sldId id="295" r:id="rId39"/>
    <p:sldId id="296" r:id="rId40"/>
    <p:sldId id="298" r:id="rId41"/>
    <p:sldId id="297" r:id="rId42"/>
    <p:sldId id="299" r:id="rId43"/>
    <p:sldId id="300" r:id="rId44"/>
    <p:sldId id="302" r:id="rId45"/>
    <p:sldId id="301" r:id="rId46"/>
    <p:sldId id="304" r:id="rId47"/>
    <p:sldId id="303" r:id="rId48"/>
    <p:sldId id="305" r:id="rId49"/>
    <p:sldId id="306" r:id="rId50"/>
    <p:sldId id="312" r:id="rId51"/>
    <p:sldId id="311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33" r:id="rId67"/>
    <p:sldId id="332" r:id="rId68"/>
    <p:sldId id="327" r:id="rId69"/>
    <p:sldId id="328" r:id="rId70"/>
    <p:sldId id="329" r:id="rId71"/>
    <p:sldId id="330" r:id="rId72"/>
    <p:sldId id="331" r:id="rId7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86409" autoAdjust="0"/>
  </p:normalViewPr>
  <p:slideViewPr>
    <p:cSldViewPr>
      <p:cViewPr>
        <p:scale>
          <a:sx n="66" d="100"/>
          <a:sy n="66" d="100"/>
        </p:scale>
        <p:origin x="-78" y="-3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64" y="1241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FD9C-F754-4B2A-B430-44C5FE54C2F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1D12-288A-47FB-8DC6-27562EDD9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SagaPedo3.jpg?uselang=ru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mons.wikimedia.org/wiki/File:Cetonia-aurata.jpg?uselang=ru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File:Calosoma_sycophanta_b1.jpg?uselang=ru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mmons.wikimedia.org/wiki/File:Xylocopa_valga_fem.jpg?uselang=ru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mmons.wikimedia.org/wiki/File:Eidechse_auf_Brombeere_6662.JPG?uselang=ru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CoronellaAustriaca3.jpg?uselang=ru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Vipera_ursinii_macrops.jpg?uselang=ru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European_roller.jpg?uselang=ru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ommons.wikimedia.org/wiki/File:03_vgrue-10-11.jpg?uselang=ru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ommons.wikimedia.org/wiki/File:Eagle_Owl_IMG_9203.JPG?uselang=ru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g=&#1082;&#1088;&#1072;&#1089;&#1085;&#1072;&#1103;+&#1082;&#1085;&#1080;&#1075;&#1072;" TargetMode="External"/><Relationship Id="rId2" Type="http://schemas.openxmlformats.org/officeDocument/2006/relationships/hyperlink" Target="http://www.dprgek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iroda.samregion.ru/environmental_protecti-on/red_book/" TargetMode="External"/><Relationship Id="rId4" Type="http://schemas.openxmlformats.org/officeDocument/2006/relationships/hyperlink" Target="http://www.myshared.ru/theme/prezentatsija-krasnaja-knig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ommons.wikimedia.org/wiki/File:Anax_imperator_qtl2.jpg?uselang=ru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827585"/>
            <a:ext cx="5829300" cy="397301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</a:t>
            </a: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4000" b="1" dirty="0" err="1" smtClean="0">
                <a:solidFill>
                  <a:schemeClr val="bg1"/>
                </a:solidFill>
              </a:rPr>
              <a:t>Камышлинского</a:t>
            </a:r>
            <a:r>
              <a:rPr lang="ru-RU" sz="4000" b="1" dirty="0" smtClean="0">
                <a:solidFill>
                  <a:schemeClr val="bg1"/>
                </a:solidFill>
              </a:rPr>
              <a:t> района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Самарской области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4784" y="6660232"/>
            <a:ext cx="5040560" cy="194421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«Счастье – это быть с природой, видеть её, говорить с ней».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Л.Н.Толстой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8"/>
            <a:ext cx="5829300" cy="1728192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Дыбка</a:t>
            </a:r>
            <a:r>
              <a:rPr lang="ru-RU" b="1" i="1" dirty="0" smtClean="0">
                <a:solidFill>
                  <a:schemeClr val="bg1"/>
                </a:solidFill>
              </a:rPr>
              <a:t> степная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pic>
        <p:nvPicPr>
          <p:cNvPr id="4" name="Рисунок 3" descr="Дыбка степная">
            <a:hlinkClick r:id="rId2" tooltip="&quot;Дыбка степна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771800"/>
            <a:ext cx="6336704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sz="4200" b="1" dirty="0" smtClean="0"/>
          </a:p>
          <a:p>
            <a:r>
              <a:rPr lang="ru-RU" sz="4200" b="1" i="1" dirty="0" err="1" smtClean="0">
                <a:solidFill>
                  <a:schemeClr val="bg1"/>
                </a:solidFill>
              </a:rPr>
              <a:t>Дыбка</a:t>
            </a:r>
            <a:r>
              <a:rPr lang="ru-RU" sz="4200" b="1" i="1" dirty="0" smtClean="0">
                <a:solidFill>
                  <a:schemeClr val="bg1"/>
                </a:solidFill>
              </a:rPr>
              <a:t> степная</a:t>
            </a:r>
          </a:p>
          <a:p>
            <a:endParaRPr lang="ru-RU" sz="4200" b="1" dirty="0" smtClean="0">
              <a:solidFill>
                <a:schemeClr val="bg1"/>
              </a:solidFill>
            </a:endParaRPr>
          </a:p>
          <a:p>
            <a:pPr algn="l"/>
            <a:r>
              <a:rPr lang="ru-RU" sz="4200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Тип: </a:t>
            </a:r>
            <a:r>
              <a:rPr lang="ru-RU" u="sng" dirty="0" smtClean="0">
                <a:solidFill>
                  <a:schemeClr val="bg1"/>
                </a:solidFill>
              </a:rPr>
              <a:t>Членистоногие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Класс: </a:t>
            </a:r>
            <a:r>
              <a:rPr lang="ru-RU" u="sng" dirty="0" smtClean="0">
                <a:solidFill>
                  <a:schemeClr val="bg1"/>
                </a:solidFill>
              </a:rPr>
              <a:t>Насекомые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smtClean="0">
                <a:solidFill>
                  <a:schemeClr val="bg1"/>
                </a:solidFill>
              </a:rPr>
              <a:t>Прямокрылые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Кузнечиковые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err="1" smtClean="0">
                <a:solidFill>
                  <a:schemeClr val="bg1"/>
                </a:solidFill>
              </a:rPr>
              <a:t>Дыбки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 </a:t>
            </a:r>
            <a:r>
              <a:rPr lang="ru-RU" b="1" dirty="0" err="1" smtClean="0">
                <a:solidFill>
                  <a:schemeClr val="bg1"/>
                </a:solidFill>
              </a:rPr>
              <a:t>Дыбка</a:t>
            </a:r>
            <a:r>
              <a:rPr lang="ru-RU" b="1" dirty="0" smtClean="0">
                <a:solidFill>
                  <a:schemeClr val="bg1"/>
                </a:solidFill>
              </a:rPr>
              <a:t> степная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Самый крупный кузнечик России. Занесена в Красную книгу МСОП, Красную книгу РФ в категорию 2 (сокращающийся в численности вид).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</a:t>
            </a:r>
            <a:r>
              <a:rPr lang="ru-RU" i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Длина тела самки без яйцеклада 70-90мм, длина яйцеклада 30-40мм. Крылья имеют вид очень коротких рудиментов или вообще отсутствуют. Тело сильно вытянутое, голова с резко скошенным книзу и к заду лбом. Передние и средние бёдра несут на нижней поверхности многочисленные сильные шипы. Задние ноги удлиненные, но не прыгательные (хотя </a:t>
            </a:r>
            <a:r>
              <a:rPr lang="ru-RU" dirty="0" err="1" smtClean="0">
                <a:solidFill>
                  <a:schemeClr val="bg1"/>
                </a:solidFill>
              </a:rPr>
              <a:t>дыбка</a:t>
            </a:r>
            <a:r>
              <a:rPr lang="ru-RU" dirty="0" smtClean="0">
                <a:solidFill>
                  <a:schemeClr val="bg1"/>
                </a:solidFill>
              </a:rPr>
              <a:t> может прыгать с высоты). Тело зеленое или зеленовато-желтое, по бокам с жёлтой продольной каймой.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Самка откладывает яйца в почву небольшими порциями в течение всей жизни. Личинка имеет размер около 12мм, в течение 25 дней превращается во взрослое насекомое.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Личинки и взрослые являются подстерегающими хищниками. Высокая активность наблюдается ночью, охотятся преимущественно на кузнечиков, жуков, клопов, богомолов.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Предпочитает злаково-разнотравные и, прежде всего, ковыльные целинные степи. В нашей местности встречается в заказнике «</a:t>
            </a:r>
            <a:r>
              <a:rPr lang="ru-RU" dirty="0" err="1" smtClean="0">
                <a:solidFill>
                  <a:schemeClr val="bg1"/>
                </a:solidFill>
              </a:rPr>
              <a:t>Байтуган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</a:t>
            </a:r>
            <a:r>
              <a:rPr lang="ru-RU" i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Ареал и общая численность неуклонно сокращаются вследствие интенсивного разрушения естественных местообитаний. Основную опасность для существования степной </a:t>
            </a:r>
            <a:r>
              <a:rPr lang="ru-RU" dirty="0" err="1" smtClean="0">
                <a:solidFill>
                  <a:schemeClr val="bg1"/>
                </a:solidFill>
              </a:rPr>
              <a:t>дыбки</a:t>
            </a:r>
            <a:r>
              <a:rPr lang="ru-RU" dirty="0" smtClean="0">
                <a:solidFill>
                  <a:schemeClr val="bg1"/>
                </a:solidFill>
              </a:rPr>
              <a:t> в настоящее время представляет применение </a:t>
            </a:r>
            <a:r>
              <a:rPr lang="ru-RU" dirty="0" err="1" smtClean="0">
                <a:solidFill>
                  <a:schemeClr val="bg1"/>
                </a:solidFill>
              </a:rPr>
              <a:t>инсектицидных</a:t>
            </a:r>
            <a:r>
              <a:rPr lang="ru-RU" dirty="0" smtClean="0">
                <a:solidFill>
                  <a:schemeClr val="bg1"/>
                </a:solidFill>
              </a:rPr>
              <a:t> обработок. На полях в пределах всего ареала вида следует сохранять уцелевшие нераспаханные участки, оберегая их от сенокошения и, в особенности от пожаров.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7"/>
            <a:ext cx="5829300" cy="194421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Бронзовка гладкая или зелёная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etonia-aurat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3203848"/>
            <a:ext cx="6336704" cy="568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Бронзовка гладкая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    Тип: </a:t>
            </a:r>
            <a:r>
              <a:rPr lang="ru-RU" u="sng" dirty="0" smtClean="0">
                <a:solidFill>
                  <a:schemeClr val="bg1"/>
                </a:solidFill>
              </a:rPr>
              <a:t>Членистоногие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 Класс: </a:t>
            </a:r>
            <a:r>
              <a:rPr lang="ru-RU" u="sng" dirty="0" smtClean="0">
                <a:solidFill>
                  <a:schemeClr val="bg1"/>
                </a:solidFill>
              </a:rPr>
              <a:t>Насекомые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Подкласс: </a:t>
            </a:r>
            <a:r>
              <a:rPr lang="ru-RU" u="sng" dirty="0" err="1" smtClean="0">
                <a:solidFill>
                  <a:schemeClr val="bg1"/>
                </a:solidFill>
              </a:rPr>
              <a:t>Открыточелюстные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Инфракласс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u="sng" dirty="0" smtClean="0">
                <a:solidFill>
                  <a:schemeClr val="bg1"/>
                </a:solidFill>
              </a:rPr>
              <a:t>Крылатые насекомые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  Отряд: </a:t>
            </a:r>
            <a:r>
              <a:rPr lang="ru-RU" u="sng" dirty="0" smtClean="0">
                <a:solidFill>
                  <a:schemeClr val="bg1"/>
                </a:solidFill>
              </a:rPr>
              <a:t>Жесткокрылые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Надсемейство: </a:t>
            </a:r>
            <a:r>
              <a:rPr lang="ru-RU" u="sng" dirty="0" err="1" smtClean="0">
                <a:solidFill>
                  <a:schemeClr val="bg1"/>
                </a:solidFill>
              </a:rPr>
              <a:t>Скарабеоидные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Семейство: </a:t>
            </a:r>
            <a:r>
              <a:rPr lang="ru-RU" u="sng" dirty="0" err="1" smtClean="0">
                <a:solidFill>
                  <a:schemeClr val="bg1"/>
                </a:solidFill>
              </a:rPr>
              <a:t>Пластинчатоусые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Подсемейство: </a:t>
            </a:r>
            <a:r>
              <a:rPr lang="ru-RU" u="sng" dirty="0" smtClean="0">
                <a:solidFill>
                  <a:schemeClr val="bg1"/>
                </a:solidFill>
              </a:rPr>
              <a:t>Бронзовки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     Род: </a:t>
            </a:r>
            <a:r>
              <a:rPr lang="en-US" u="sng" dirty="0" err="1" smtClean="0">
                <a:solidFill>
                  <a:schemeClr val="bg1"/>
                </a:solidFill>
              </a:rPr>
              <a:t>Netocia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    Вид: </a:t>
            </a:r>
            <a:r>
              <a:rPr lang="ru-RU" b="1" dirty="0" smtClean="0">
                <a:solidFill>
                  <a:schemeClr val="bg1"/>
                </a:solidFill>
              </a:rPr>
              <a:t>Бронзовка гладкая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Занесена в Красную книгу России –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категория сокращающийся в численности вид.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Живет преимущественно в больших старых лесах и садах, где произрастают большие старые деревья.  На территории нашего района встречается в </a:t>
            </a:r>
            <a:r>
              <a:rPr lang="ru-RU" dirty="0" err="1" smtClean="0">
                <a:solidFill>
                  <a:schemeClr val="bg1"/>
                </a:solidFill>
              </a:rPr>
              <a:t>Камышлинских</a:t>
            </a:r>
            <a:r>
              <a:rPr lang="ru-RU" dirty="0" smtClean="0">
                <a:solidFill>
                  <a:schemeClr val="bg1"/>
                </a:solidFill>
              </a:rPr>
              <a:t> ярах.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 Жук длиной 22-29мм, блестящий, золотисто-зеленый, иногда с медно-красным отливом. Нижняя сторона тела и ноги зеленые, с синеватым отливом. Надкрылья без белых пятен, с небольшими вдавлениями типа пунктира. Передний отросток </a:t>
            </a:r>
            <a:r>
              <a:rPr lang="ru-RU" dirty="0" err="1" smtClean="0">
                <a:solidFill>
                  <a:schemeClr val="bg1"/>
                </a:solidFill>
              </a:rPr>
              <a:t>среднегруди</a:t>
            </a:r>
            <a:r>
              <a:rPr lang="ru-RU" dirty="0" smtClean="0">
                <a:solidFill>
                  <a:schemeClr val="bg1"/>
                </a:solidFill>
              </a:rPr>
              <a:t> на вершине </a:t>
            </a:r>
            <a:r>
              <a:rPr lang="ru-RU" dirty="0" err="1" smtClean="0">
                <a:solidFill>
                  <a:schemeClr val="bg1"/>
                </a:solidFill>
              </a:rPr>
              <a:t>уплощен</a:t>
            </a:r>
            <a:r>
              <a:rPr lang="ru-RU" dirty="0" smtClean="0">
                <a:solidFill>
                  <a:schemeClr val="bg1"/>
                </a:solidFill>
              </a:rPr>
              <a:t> и несколько расширен, гладкий, в рассеянных точках, без волосков.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Жуки ведут дневной образ жизни  и активны в жаркую солнечную погоду.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Взрослые насекомые питаются на цветках различных растений. Они грызут части цветков различных травянистых, кустарниковых и древесных растений, молодые плоды и листья. Также питаются соком, который выделяют деревья (дуб, груша).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Самка откладывает яйца в разлагающуюся древесину пней, иногда в навозных почвах или в муравейниках. Личинка толстая и изогнутая, дважды линяющая. Имея величину 40-50мм она сооружает себе кокон из кусочков древесины, земли и песка, склеивая их специальным секретом, который выделяется в задней части тела. В коконе проходит превращение в куколку. Цикл развития от яйца до жука занимает 2-3 года.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Сокращение площади коренных лесов. Лесотехнические мероприятия, сопровождающиеся удалением старых и дуплистых деревьев, лесные пожары.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67545"/>
            <a:ext cx="5829300" cy="1728191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Жук-олень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givotnie.com/wp-content/uploads/2012/04/guk_ol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915816"/>
            <a:ext cx="6624736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Жук-олень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Тип: </a:t>
            </a:r>
            <a:r>
              <a:rPr lang="ru-RU" u="sng" dirty="0" smtClean="0">
                <a:solidFill>
                  <a:schemeClr val="bg1"/>
                </a:solidFill>
              </a:rPr>
              <a:t>Членистоногие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Насекомые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Отряд: </a:t>
            </a:r>
            <a:r>
              <a:rPr lang="ru-RU" u="sng" dirty="0" smtClean="0">
                <a:solidFill>
                  <a:schemeClr val="bg1"/>
                </a:solidFill>
              </a:rPr>
              <a:t>Жесткокрылые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Рогачи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smtClean="0">
                <a:solidFill>
                  <a:schemeClr val="bg1"/>
                </a:solidFill>
              </a:rPr>
              <a:t>Жуки-олени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</a:t>
            </a:r>
            <a:r>
              <a:rPr lang="ru-RU" b="1" dirty="0" smtClean="0">
                <a:solidFill>
                  <a:schemeClr val="bg1"/>
                </a:solidFill>
              </a:rPr>
              <a:t> Жук-олень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 </a:t>
            </a:r>
            <a:r>
              <a:rPr lang="ru-RU" dirty="0" smtClean="0">
                <a:solidFill>
                  <a:schemeClr val="bg1"/>
                </a:solidFill>
              </a:rPr>
              <a:t>В Красной книге РФ отнесен к категории «2-сокращающиеся в численности». В Красной книге СССР отнесен к категории «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. Редкие виды». Региональная популяция относится близком к угрожаемому.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Заселяет как равнинные , так и горные участки, но обычно не поднимается выше 800-900м над уровнем моря, предпочитает широколиственные леса в области дубового пояса, встречается и в старых парках. На территории нашего района встречается на горе «</a:t>
            </a:r>
            <a:r>
              <a:rPr lang="ru-RU" dirty="0" err="1" smtClean="0">
                <a:solidFill>
                  <a:schemeClr val="bg1"/>
                </a:solidFill>
              </a:rPr>
              <a:t>Курагас-Чагы</a:t>
            </a:r>
            <a:r>
              <a:rPr lang="ru-RU" dirty="0" smtClean="0">
                <a:solidFill>
                  <a:schemeClr val="bg1"/>
                </a:solidFill>
              </a:rPr>
              <a:t>», в с.Камышла.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 Крупный жук длиной 25-75см, тело уплощенное, голова сверху плоская. Глаза у самок цельные, у самцов до половины разделены щёчными выступами. Мандибулы самца развиты очень сильно, превращены в «рога», красно-коричневого или коричневого цвета. Надкрылья полностью покрывают брюшко. У самцов они коричневого цвета с красноватым отливом, у самок – буро-чёрные. Надкрылья не опушены. Голова, </a:t>
            </a:r>
            <a:r>
              <a:rPr lang="ru-RU" dirty="0" err="1" smtClean="0">
                <a:solidFill>
                  <a:schemeClr val="bg1"/>
                </a:solidFill>
              </a:rPr>
              <a:t>переднеспинка</a:t>
            </a:r>
            <a:r>
              <a:rPr lang="ru-RU" dirty="0" smtClean="0">
                <a:solidFill>
                  <a:schemeClr val="bg1"/>
                </a:solidFill>
              </a:rPr>
              <a:t>, щиток, ноги и низ тела чёрного цвета.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Жуки питаются соком, вытекающим из деревьев, а также соком из поврежденных ими молодых побегов деревьев и кустарников. Яйца откладывают под корой у основания мертвых деревьев. Личинки выходят через 5-6 недель, питаются внутренними, трухлявыми частями ствола или корней. Окукливание происходит в сентябре, в земле на глубине15-20см. Жуки выходят на поверхность в апреле-июне. Генерация 4-6 годичная.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Жуки активно летают, чаще вечером, хотя наблюдаются также днем, ночью хорошо привлекаются на свет.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 </a:t>
            </a:r>
            <a:r>
              <a:rPr lang="ru-RU" dirty="0" smtClean="0">
                <a:solidFill>
                  <a:schemeClr val="bg1"/>
                </a:solidFill>
              </a:rPr>
              <a:t> Уничтожение старых лесных массивов, особенно спелых дубрав, санитарные мероприятия по очистке лесов от старых деревьев, лесные пожары, использование инсектицидов для борьбы с вредителями леса.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7"/>
            <a:ext cx="5829300" cy="1656183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Красотел</a:t>
            </a:r>
            <a:r>
              <a:rPr lang="ru-RU" b="1" i="1" dirty="0" smtClean="0">
                <a:solidFill>
                  <a:schemeClr val="bg1"/>
                </a:solidFill>
              </a:rPr>
              <a:t> пахучий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расотел пахучий">
            <a:hlinkClick r:id="rId2" tooltip="&quot;Красотел пахучий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2411760"/>
            <a:ext cx="6480720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39553"/>
            <a:ext cx="5829300" cy="16561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err="1" smtClean="0">
                <a:solidFill>
                  <a:schemeClr val="bg1"/>
                </a:solidFill>
              </a:rPr>
              <a:t>Красотел</a:t>
            </a:r>
            <a:r>
              <a:rPr lang="ru-RU" sz="4200" b="1" i="1" dirty="0" smtClean="0">
                <a:solidFill>
                  <a:schemeClr val="bg1"/>
                </a:solidFill>
              </a:rPr>
              <a:t> пахучий</a:t>
            </a:r>
          </a:p>
          <a:p>
            <a:r>
              <a:rPr lang="ru-RU" sz="4200" b="1" i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Тип: </a:t>
            </a:r>
            <a:r>
              <a:rPr lang="ru-RU" u="sng" dirty="0" smtClean="0">
                <a:solidFill>
                  <a:schemeClr val="bg1"/>
                </a:solidFill>
              </a:rPr>
              <a:t>Членистоногие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Насекомые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Отряд: </a:t>
            </a:r>
            <a:r>
              <a:rPr lang="ru-RU" u="sng" dirty="0" smtClean="0">
                <a:solidFill>
                  <a:schemeClr val="bg1"/>
                </a:solidFill>
              </a:rPr>
              <a:t>Жесткокрылые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Жужелицы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err="1" smtClean="0">
                <a:solidFill>
                  <a:schemeClr val="bg1"/>
                </a:solidFill>
              </a:rPr>
              <a:t>Красотелы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 </a:t>
            </a:r>
            <a:r>
              <a:rPr lang="ru-RU" b="1" dirty="0" err="1" smtClean="0">
                <a:solidFill>
                  <a:schemeClr val="bg1"/>
                </a:solidFill>
              </a:rPr>
              <a:t>Красотел</a:t>
            </a:r>
            <a:r>
              <a:rPr lang="ru-RU" b="1" dirty="0" smtClean="0">
                <a:solidFill>
                  <a:schemeClr val="bg1"/>
                </a:solidFill>
              </a:rPr>
              <a:t> пахучий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 </a:t>
            </a:r>
            <a:r>
              <a:rPr lang="ru-RU" dirty="0" smtClean="0">
                <a:solidFill>
                  <a:schemeClr val="bg1"/>
                </a:solidFill>
              </a:rPr>
              <a:t>Занесен в Красную книгу СССР, Красную книгу России –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категория, вид с сокращающейся численностью.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 </a:t>
            </a:r>
            <a:r>
              <a:rPr lang="ru-RU" dirty="0" smtClean="0">
                <a:solidFill>
                  <a:schemeClr val="bg1"/>
                </a:solidFill>
              </a:rPr>
              <a:t>Леса равнины, по островным лесам проникает в степную зону. В нашей местности встречается в </a:t>
            </a:r>
            <a:r>
              <a:rPr lang="ru-RU" dirty="0" err="1" smtClean="0">
                <a:solidFill>
                  <a:schemeClr val="bg1"/>
                </a:solidFill>
              </a:rPr>
              <a:t>Камышлинских</a:t>
            </a:r>
            <a:r>
              <a:rPr lang="ru-RU" dirty="0" smtClean="0">
                <a:solidFill>
                  <a:schemeClr val="bg1"/>
                </a:solidFill>
              </a:rPr>
              <a:t> ярах.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 </a:t>
            </a:r>
            <a:r>
              <a:rPr lang="ru-RU" dirty="0" smtClean="0">
                <a:solidFill>
                  <a:schemeClr val="bg1"/>
                </a:solidFill>
              </a:rPr>
              <a:t>Крупная жужелица, длина тела21-35мм. Отличается яркими золотисто-сине-зелёными надкрыльями, голова и </a:t>
            </a:r>
            <a:r>
              <a:rPr lang="ru-RU" dirty="0" err="1" smtClean="0">
                <a:solidFill>
                  <a:schemeClr val="bg1"/>
                </a:solidFill>
              </a:rPr>
              <a:t>переднеспинка</a:t>
            </a:r>
            <a:r>
              <a:rPr lang="ru-RU" dirty="0" smtClean="0">
                <a:solidFill>
                  <a:schemeClr val="bg1"/>
                </a:solidFill>
              </a:rPr>
              <a:t> тёмно-синие или сине-зелёные.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Очень активный хищник, охотится днем, питается гусеницами, а личинка – гусеницами и куколками. </a:t>
            </a:r>
            <a:r>
              <a:rPr lang="ru-RU" dirty="0" err="1" smtClean="0">
                <a:solidFill>
                  <a:schemeClr val="bg1"/>
                </a:solidFill>
              </a:rPr>
              <a:t>Красотел</a:t>
            </a:r>
            <a:r>
              <a:rPr lang="ru-RU" dirty="0" smtClean="0">
                <a:solidFill>
                  <a:schemeClr val="bg1"/>
                </a:solidFill>
              </a:rPr>
              <a:t> обитает на деревьях. Он прекрасно лазает по стволам и тонким ветвям, охотясь за гусеницами. Хорошо летает. Продолжительность жизни 2-4 года. Взрослые жуки зимуют в почве или подстилке. Спаривание и откладка яиц происходит весной и в начале лета. Самки откладывают в почву от100 до 650 яиц. Через 5-15 дней появляются личинки, которые в середине июля окукливаются в почве на глубине 20-30см. Молодые жуки выходят из куколок уже в августе-сентябре и здесь же остаются зимовать.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Лимитирующий фактор:</a:t>
            </a:r>
            <a:r>
              <a:rPr lang="ru-RU" dirty="0" smtClean="0">
                <a:solidFill>
                  <a:schemeClr val="bg1"/>
                </a:solidFill>
              </a:rPr>
              <a:t> Сокращение территорий, занятых широколиственными лесами, вырубка лесов, лесные пожары, разрушение местообитаний в результате обработок лесов пестицидами, к которым жуки очень чувствительны.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/>
              <a:t> 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7"/>
            <a:ext cx="5829300" cy="1728191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Аполлон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абочка аполлон фотообои, фото обои, фотограф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915816"/>
            <a:ext cx="6480720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Аполлон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Тип: </a:t>
            </a:r>
            <a:r>
              <a:rPr lang="ru-RU" u="sng" dirty="0" smtClean="0">
                <a:solidFill>
                  <a:schemeClr val="bg1"/>
                </a:solidFill>
              </a:rPr>
              <a:t>Членистоногие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Насекомые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Отряд: </a:t>
            </a:r>
            <a:r>
              <a:rPr lang="ru-RU" u="sng" dirty="0" smtClean="0">
                <a:solidFill>
                  <a:schemeClr val="bg1"/>
                </a:solidFill>
              </a:rPr>
              <a:t>Чешуекрылые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Парусники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Род: </a:t>
            </a:r>
            <a:r>
              <a:rPr lang="ru-RU" u="sng" dirty="0" err="1" smtClean="0">
                <a:solidFill>
                  <a:schemeClr val="bg1"/>
                </a:solidFill>
              </a:rPr>
              <a:t>Парнассиусы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Вид: </a:t>
            </a:r>
            <a:r>
              <a:rPr lang="ru-RU" b="1" dirty="0" smtClean="0">
                <a:solidFill>
                  <a:schemeClr val="bg1"/>
                </a:solidFill>
              </a:rPr>
              <a:t>Аполлон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В Красной книге Международного союза охраны природы (МСОП) вид имеет 3 категорию охраны – </a:t>
            </a:r>
            <a:r>
              <a:rPr lang="ru-RU" dirty="0" err="1" smtClean="0">
                <a:solidFill>
                  <a:schemeClr val="bg1"/>
                </a:solidFill>
              </a:rPr>
              <a:t>уязвимыйтаксон</a:t>
            </a:r>
            <a:r>
              <a:rPr lang="ru-RU" dirty="0" smtClean="0">
                <a:solidFill>
                  <a:schemeClr val="bg1"/>
                </a:solidFill>
              </a:rPr>
              <a:t>, находящиеся под угрозой исчезновения в </a:t>
            </a:r>
            <a:r>
              <a:rPr lang="ru-RU" dirty="0" err="1" smtClean="0">
                <a:solidFill>
                  <a:schemeClr val="bg1"/>
                </a:solidFill>
              </a:rPr>
              <a:t>силуморфофизиологических</a:t>
            </a:r>
            <a:r>
              <a:rPr lang="ru-RU" dirty="0" smtClean="0">
                <a:solidFill>
                  <a:schemeClr val="bg1"/>
                </a:solidFill>
              </a:rPr>
              <a:t> или поведенческих особенностей, делающих их уязвимыми при любых, даже незначительных, изменениях окружающей среды.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Населяет преимущественно биотопы с песчаным и известковым грунтом, сухие боры и перелески, хорошо прогреваемые участки в долинах рек, лесные поляны. В нашей местности встречается в заказнике «</a:t>
            </a:r>
            <a:r>
              <a:rPr lang="ru-RU" dirty="0" err="1" smtClean="0">
                <a:solidFill>
                  <a:schemeClr val="bg1"/>
                </a:solidFill>
              </a:rPr>
              <a:t>Байтуган</a:t>
            </a:r>
            <a:r>
              <a:rPr lang="ru-RU" dirty="0" smtClean="0">
                <a:solidFill>
                  <a:schemeClr val="bg1"/>
                </a:solidFill>
              </a:rPr>
              <a:t>» и береговой линии р.Сок.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Размах крыльев 70-94мм. Крылья белого цвета, иногда кремового, у вершины прозрачные. По внешнему краю крыльев проходит серая широкая полоса с белыми пятнами, сливающимися в узкую полосу. На верхних крыльях-5 чёрных пятен, а на нижних-5 красных с чёрным контуром. Характерное расположение чёрных и красных пятен очень сильно варьирует. Нижние крылья закруглены. У бабочек, только что вышедших из куколок, крылья сначала желтоватые. Тело значительно опушено. Усики с чёрной булавой. Глаза гладкие, крупные, снабжённые маленькими бугорками, на которых сидят короткие </a:t>
            </a:r>
            <a:r>
              <a:rPr lang="ru-RU" dirty="0" err="1" smtClean="0">
                <a:solidFill>
                  <a:schemeClr val="bg1"/>
                </a:solidFill>
              </a:rPr>
              <a:t>щетинки.У</a:t>
            </a:r>
            <a:r>
              <a:rPr lang="ru-RU" dirty="0" smtClean="0">
                <a:solidFill>
                  <a:schemeClr val="bg1"/>
                </a:solidFill>
              </a:rPr>
              <a:t> бабочки есть длинный хоботок, в свернутом состоянии находящийся под головой. Когда бабочка сосет цветочный нектар, она помещает его в крошечные полости.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Бабочки более активны в полдень, летают медленно, присаживаясь на различные цветущие растения.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Самки откладывают 90-120 яиц, из которых выходят гусеницы чёрного цвета, с рядами боковых беловатых пятен и с пучками длинных чёрных волосков. Стадия куколки длится 1-3 недели. Многие бабочки зимуют на стадии куколки. Внутри куколки происходят разные метаморфозы. Когда оболочка лопается, из неё появляется взрослая бабочка.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Распашка опушек, облесение полян и пустошей. Вид обладает слабой способностью к миграциям, и исчезновение его в том или ином районе часто оказывается безвозвратным.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«..</a:t>
            </a:r>
            <a:r>
              <a:rPr lang="ru-RU" b="1" i="1" dirty="0" smtClean="0">
                <a:solidFill>
                  <a:schemeClr val="bg1"/>
                </a:solidFill>
              </a:rPr>
              <a:t>Красная книга </a:t>
            </a:r>
            <a:r>
              <a:rPr lang="ru-RU" sz="2800" dirty="0" smtClean="0">
                <a:solidFill>
                  <a:schemeClr val="bg1"/>
                </a:solidFill>
              </a:rPr>
              <a:t>– это крик растений и животных о помощи, озвученный языком человека…»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  Знакомство с Красной книгой – воспитание бережного отношения к природе.</a:t>
            </a:r>
          </a:p>
          <a:p>
            <a:pPr algn="l"/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«Красная книга» </a:t>
            </a:r>
            <a:r>
              <a:rPr lang="ru-RU" sz="2800" dirty="0" smtClean="0">
                <a:solidFill>
                  <a:schemeClr val="bg1"/>
                </a:solidFill>
              </a:rPr>
              <a:t>- документ совести человека. Каждый из нас перед лицом мира несет ответственность за сокровища природы. 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Это живая книга </a:t>
            </a:r>
            <a:r>
              <a:rPr lang="ru-RU" sz="2800" dirty="0" smtClean="0">
                <a:solidFill>
                  <a:schemeClr val="bg1"/>
                </a:solidFill>
              </a:rPr>
              <a:t>– в любой момент определенный вид животных и растений могут покинуть её страницы. Причём у него есть два пути. Первый – пополнить ряды успешных и благополучных видов, численность которых велика, а ареал широк. Второй – перешагнуть критическую черту и последовать за вымершими животными и исчезнувшими растениями.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9"/>
            <a:ext cx="5829300" cy="201622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Голубянка угольная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urral.ru/images/vid/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843808"/>
            <a:ext cx="6480720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Голубянка угольная</a:t>
            </a:r>
          </a:p>
          <a:p>
            <a:pPr algn="l"/>
            <a:endParaRPr lang="ru-RU" sz="42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u="sng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Тип: </a:t>
            </a:r>
            <a:r>
              <a:rPr lang="ru-RU" u="sng" dirty="0" smtClean="0">
                <a:solidFill>
                  <a:schemeClr val="bg1"/>
                </a:solidFill>
              </a:rPr>
              <a:t>Членистоногие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Класс: </a:t>
            </a:r>
            <a:r>
              <a:rPr lang="ru-RU" u="sng" dirty="0" smtClean="0">
                <a:solidFill>
                  <a:schemeClr val="bg1"/>
                </a:solidFill>
              </a:rPr>
              <a:t>Насекомые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smtClean="0">
                <a:solidFill>
                  <a:schemeClr val="bg1"/>
                </a:solidFill>
              </a:rPr>
              <a:t>Чешуекрылые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Голубянки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Вид: </a:t>
            </a:r>
            <a:r>
              <a:rPr lang="ru-RU" b="1" dirty="0" smtClean="0">
                <a:solidFill>
                  <a:schemeClr val="bg1"/>
                </a:solidFill>
              </a:rPr>
              <a:t>Голубянка угольная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В Красную книгу РФ включен с категорией «2-сокращающиеся в численности». В Красную книгу СССР включен с категорией «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. Исчезающие виды».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Связано с </a:t>
            </a:r>
            <a:r>
              <a:rPr lang="ru-RU" dirty="0" err="1" smtClean="0">
                <a:solidFill>
                  <a:schemeClr val="bg1"/>
                </a:solidFill>
              </a:rPr>
              <a:t>караганниками</a:t>
            </a:r>
            <a:r>
              <a:rPr lang="ru-RU" dirty="0" smtClean="0">
                <a:solidFill>
                  <a:schemeClr val="bg1"/>
                </a:solidFill>
              </a:rPr>
              <a:t> - характерной кустарниковой растительностью в степи, на равнине и в предгорьях до 700-1400м над уровнем моря.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Маленькая дневная бабочка. Длина переднего крыла 12-15мм, размах крыльев 22-26мм. Крылья сверху однотонные, тёмно-бурые. Бахромка такого же цвета, её внешний край сероватый. Испод крыльев бурый с золотистым отливом. Прикорневое опыление сероватое. Рисунок нижней стороны состоит из </a:t>
            </a:r>
            <a:r>
              <a:rPr lang="ru-RU" dirty="0" err="1" smtClean="0">
                <a:solidFill>
                  <a:schemeClr val="bg1"/>
                </a:solidFill>
              </a:rPr>
              <a:t>дискального</a:t>
            </a:r>
            <a:r>
              <a:rPr lang="ru-RU" dirty="0" smtClean="0">
                <a:solidFill>
                  <a:schemeClr val="bg1"/>
                </a:solidFill>
              </a:rPr>
              <a:t> ряда белых штрихов, </a:t>
            </a:r>
            <a:r>
              <a:rPr lang="ru-RU" dirty="0" err="1" smtClean="0">
                <a:solidFill>
                  <a:schemeClr val="bg1"/>
                </a:solidFill>
              </a:rPr>
              <a:t>постдискального</a:t>
            </a:r>
            <a:r>
              <a:rPr lang="ru-RU" dirty="0" smtClean="0">
                <a:solidFill>
                  <a:schemeClr val="bg1"/>
                </a:solidFill>
              </a:rPr>
              <a:t> ряда крупных белых черточек и двух рядов белых мелких пятен. Между последними заключен ряд оранжево-жёлтых и два ряда мелких черных точек. Все элементы рисунка на переднем крыле развиты слабее. Полёт бабочек характерный – низко над землёй, так что их бывает трудно различить на фоне растительности.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Зимует в фазе яиц. Яйца откладываются по одиночке на годовалые веточки </a:t>
            </a:r>
            <a:r>
              <a:rPr lang="ru-RU" dirty="0" err="1" smtClean="0">
                <a:solidFill>
                  <a:schemeClr val="bg1"/>
                </a:solidFill>
              </a:rPr>
              <a:t>карганы</a:t>
            </a:r>
            <a:r>
              <a:rPr lang="ru-RU" dirty="0" smtClean="0">
                <a:solidFill>
                  <a:schemeClr val="bg1"/>
                </a:solidFill>
              </a:rPr>
              <a:t> кустарниковой – кормовом растении гусеницы. Плодовитость до 20 яиц. В течение года развивается одно поколение. В середине апреля, с появлением первых листьев </a:t>
            </a:r>
            <a:r>
              <a:rPr lang="ru-RU" dirty="0" err="1" smtClean="0">
                <a:solidFill>
                  <a:schemeClr val="bg1"/>
                </a:solidFill>
              </a:rPr>
              <a:t>карганы</a:t>
            </a:r>
            <a:r>
              <a:rPr lang="ru-RU" dirty="0" smtClean="0">
                <a:solidFill>
                  <a:schemeClr val="bg1"/>
                </a:solidFill>
              </a:rPr>
              <a:t>, выходят гусеницы. К началу мая завершается питание гусениц – превращается в куколку. Куколка толсто-овальная, грязно-желтого цвета с мелкими черновато-бурыми пятнышками. Вылет взрослых бабочек начинается в конце мая.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Основными являются тотальное уничтожение целинной степной растительности, выжигание степной растительности и выпас сельскохозяйственных животных.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51521"/>
            <a:ext cx="5829300" cy="194421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Пчела-плотник обыкновенная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чела-плотник обыкновенная (Xylocopa valga)">
            <a:hlinkClick r:id="rId2" tooltip="&quot;Пчела-плотник обыкновенная (Xylocopa valga)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2915816"/>
            <a:ext cx="6480720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67545"/>
            <a:ext cx="5829300" cy="16561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Пчела-плотник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Царство: </a:t>
            </a:r>
            <a:r>
              <a:rPr lang="ru-RU" b="1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      Тип: </a:t>
            </a:r>
            <a:r>
              <a:rPr lang="ru-RU" b="1" u="sng" dirty="0" smtClean="0">
                <a:solidFill>
                  <a:schemeClr val="bg1"/>
                </a:solidFill>
              </a:rPr>
              <a:t>Членистоногие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   Класс: </a:t>
            </a:r>
            <a:r>
              <a:rPr lang="ru-RU" b="1" u="sng" dirty="0" smtClean="0">
                <a:solidFill>
                  <a:schemeClr val="bg1"/>
                </a:solidFill>
              </a:rPr>
              <a:t>Насекомые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   Отряд: Перепончатокрылые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Семейство: </a:t>
            </a:r>
            <a:r>
              <a:rPr lang="ru-RU" b="1" dirty="0" err="1" smtClean="0">
                <a:solidFill>
                  <a:schemeClr val="bg1"/>
                </a:solidFill>
              </a:rPr>
              <a:t>Пчёлые</a:t>
            </a:r>
            <a:r>
              <a:rPr lang="ru-RU" b="1" dirty="0" smtClean="0">
                <a:solidFill>
                  <a:schemeClr val="bg1"/>
                </a:solidFill>
              </a:rPr>
              <a:t> настоящие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       Род: </a:t>
            </a:r>
            <a:r>
              <a:rPr lang="ru-RU" b="1" u="sng" dirty="0" smtClean="0">
                <a:solidFill>
                  <a:schemeClr val="bg1"/>
                </a:solidFill>
              </a:rPr>
              <a:t>Пчёлы-плотники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       Вид: Пчела-плотник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b="1" dirty="0" smtClean="0">
                <a:solidFill>
                  <a:schemeClr val="bg1"/>
                </a:solidFill>
              </a:rPr>
              <a:t> В Красной книге России – категория </a:t>
            </a:r>
            <a:r>
              <a:rPr lang="en-US" b="1" dirty="0" smtClean="0">
                <a:solidFill>
                  <a:schemeClr val="bg1"/>
                </a:solidFill>
              </a:rPr>
              <a:t>II</a:t>
            </a:r>
            <a:r>
              <a:rPr lang="ru-RU" b="1" dirty="0" smtClean="0">
                <a:solidFill>
                  <a:schemeClr val="bg1"/>
                </a:solidFill>
              </a:rPr>
              <a:t>, сокращающийся в численности вид.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 </a:t>
            </a:r>
            <a:r>
              <a:rPr lang="ru-RU" b="1" dirty="0" smtClean="0">
                <a:solidFill>
                  <a:schemeClr val="bg1"/>
                </a:solidFill>
              </a:rPr>
              <a:t>Населяет опушки островных лесов, поселки и города, зоны лиственных лесов, в </a:t>
            </a:r>
            <a:r>
              <a:rPr lang="ru-RU" b="1" dirty="0" err="1" smtClean="0">
                <a:solidFill>
                  <a:schemeClr val="bg1"/>
                </a:solidFill>
              </a:rPr>
              <a:t>лесостепье</a:t>
            </a:r>
            <a:r>
              <a:rPr lang="ru-RU" b="1" dirty="0" smtClean="0">
                <a:solidFill>
                  <a:schemeClr val="bg1"/>
                </a:solidFill>
              </a:rPr>
              <a:t>, степи. На территории муниципального района </a:t>
            </a:r>
            <a:r>
              <a:rPr lang="ru-RU" b="1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b="1" dirty="0" smtClean="0">
                <a:solidFill>
                  <a:schemeClr val="bg1"/>
                </a:solidFill>
              </a:rPr>
              <a:t> встречается в заказнике «</a:t>
            </a:r>
            <a:r>
              <a:rPr lang="ru-RU" b="1" dirty="0" err="1" smtClean="0">
                <a:solidFill>
                  <a:schemeClr val="bg1"/>
                </a:solidFill>
              </a:rPr>
              <a:t>Байтуган</a:t>
            </a:r>
            <a:r>
              <a:rPr lang="ru-RU" b="1" dirty="0" smtClean="0">
                <a:solidFill>
                  <a:schemeClr val="bg1"/>
                </a:solidFill>
              </a:rPr>
              <a:t>», в с.Камышла.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 </a:t>
            </a:r>
            <a:r>
              <a:rPr lang="ru-RU" b="1" dirty="0" smtClean="0">
                <a:solidFill>
                  <a:schemeClr val="bg1"/>
                </a:solidFill>
              </a:rPr>
              <a:t>Крупные (длина тела 20-27мм) одиночные пчёлы. Голова, грудь, брюшко и ноги чёрные, блестящие, в редких чёрных волосках. Крылья тёмные, с сине-фиолетовым блеском. Усики сверху чёрные, снизу рыжеватые. Небольшие крылья с изрезанными краями также имеют фиолетовую окраску. Свои гнёзда пчёлы выгрызают в древесине, делая для этого длинные ходы, создавая некое подобие многоэтажного дома, с потолками и полом, разделяющими каждую ячейку, в которой будет развиваться личинка. Закончив строительство гнездового канала, пчела устремляется к цветам собирать корм для будущих личинок пыльцу с цветков растений. Так, ячейку за ячейкой заполняет провизией и яичками трудолюбивая мамаша в гнезде, затем заделывает вход и навсегда улетает. Потомство её развивается самостоятельно: убежище надёжное, пищи вдоволь. Личинки растут, превращаются в куколок, а на следующий год из гнезда вылетают несколько молодых пчёл с сине-фиолетовыми крыльями.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Летает с мая по сентябрь. Питается нектаром и пыльцой многих видов цветущих растений, особенно древесных и кустарниковых.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b="1" dirty="0" smtClean="0">
                <a:solidFill>
                  <a:schemeClr val="bg1"/>
                </a:solidFill>
              </a:rPr>
              <a:t> Уменьшение площади территорий, занятых лесами; вырубка сухостоя, широкое применение пестицидов в сельском хозяйстве, загрязнение окружающей среды в городах и крупных посёлках. В силу того, что эти пчёлы часто строят гнёзда в сухих брёвнах сараев, люди не слишком рады такому соседству и часто травят насекомых и уничтожают гнезда, что критично сказывается на всей популяции этих пчёл.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7"/>
            <a:ext cx="5829300" cy="172819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Шмель армянский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redbook24.ru/wp-content/uploads/2012/05/Bombus-armeniac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555776"/>
            <a:ext cx="6480720" cy="6336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Шмель армянский</a:t>
            </a:r>
          </a:p>
          <a:p>
            <a:endParaRPr lang="ru-RU" sz="4200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u="sng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Тип: </a:t>
            </a:r>
            <a:r>
              <a:rPr lang="ru-RU" u="sng" dirty="0" smtClean="0">
                <a:solidFill>
                  <a:schemeClr val="bg1"/>
                </a:solidFill>
              </a:rPr>
              <a:t>Членистоногие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Насекомые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smtClean="0">
                <a:solidFill>
                  <a:schemeClr val="bg1"/>
                </a:solidFill>
              </a:rPr>
              <a:t>Перепончатокрылые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Пчелиные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smtClean="0">
                <a:solidFill>
                  <a:schemeClr val="bg1"/>
                </a:solidFill>
              </a:rPr>
              <a:t>Шмели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Вид: </a:t>
            </a:r>
            <a:r>
              <a:rPr lang="ru-RU" b="1" dirty="0" smtClean="0">
                <a:solidFill>
                  <a:schemeClr val="bg1"/>
                </a:solidFill>
              </a:rPr>
              <a:t>Шмель армянский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 </a:t>
            </a:r>
            <a:r>
              <a:rPr lang="ru-RU" dirty="0" smtClean="0">
                <a:solidFill>
                  <a:schemeClr val="bg1"/>
                </a:solidFill>
              </a:rPr>
              <a:t>В Красной книге РФ отнесен к категории «2 – сокращающиеся в численности», в Красной книге СССР отнесен к категории «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. Редкие виды».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Населяет равнинные, предгорные и горные степи, окраины сосновых лесов в </a:t>
            </a:r>
            <a:r>
              <a:rPr lang="ru-RU" dirty="0" err="1" smtClean="0">
                <a:solidFill>
                  <a:schemeClr val="bg1"/>
                </a:solidFill>
              </a:rPr>
              <a:t>лесостепье</a:t>
            </a:r>
            <a:r>
              <a:rPr lang="ru-RU" dirty="0" smtClean="0">
                <a:solidFill>
                  <a:schemeClr val="bg1"/>
                </a:solidFill>
              </a:rPr>
              <a:t>. На территории муниципального района </a:t>
            </a:r>
            <a:r>
              <a:rPr lang="ru-RU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dirty="0" smtClean="0">
                <a:solidFill>
                  <a:schemeClr val="bg1"/>
                </a:solidFill>
              </a:rPr>
              <a:t> встречается на горе «</a:t>
            </a:r>
            <a:r>
              <a:rPr lang="ru-RU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Камышлинских</a:t>
            </a:r>
            <a:r>
              <a:rPr lang="ru-RU" dirty="0" smtClean="0">
                <a:solidFill>
                  <a:schemeClr val="bg1"/>
                </a:solidFill>
              </a:rPr>
              <a:t> ярах.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 </a:t>
            </a:r>
            <a:r>
              <a:rPr lang="ru-RU" dirty="0" smtClean="0">
                <a:solidFill>
                  <a:schemeClr val="bg1"/>
                </a:solidFill>
              </a:rPr>
              <a:t>Длина тела 21-32мм. Щёки сильно удлиненные. Голова, перевязь на спинке между основаниями крыльев, задний сегмент брюшка и ноги в чёрных волосках, остальные части тела в светло-жёлтых волосках. Это крупные густоопушенные пчёлы. Иногда их называют теплокровными насекомыми, потому что при работе сильных грудных мышц выделяется много тепла, и температура его тела поднимается до 40 градусов Цельсия, превышая на 20-30 градусов температуру окружающей среды. Чтобы согреться, шмелю не обязательно пускаться в полёт, он может, оставаясь на месте, быстро сокращать мышцы, производя при этом характерный гудящий звук. Взрослые шмели и личинки, которых они выкармливают в своих гнёздах, питаются пыльцой и нектаром цветущих растений. Хоботок у шмелей очень длинный, и с его помощью они легко добираются до нектара цветков с узкими и глубокими венчиками. Семьи шмелей образуются только на лето. Гнезда устраивают в земле. Самка делает ячейки, в которые помещает небольшой запас пищи (смесь цветочной пыльцы с мёдом) и откладывает несколько яиц, запечатывает их. В ячейках выводятся личинки, которые через две недели превращаются в куколки, из куколок выводятся мелкие рабочие шмели, которые сразу же включаются в работу: достраивают гнездо, собирают корм и кормят им личинок. Старые коконы служат для хранения запасов мёда. Шмели жалят не так больно, как пчёлы и осы, они менее поворотливы и гораздо миролюбивее.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Интенсивная распашка степей, сенокошение, возможно </a:t>
            </a:r>
            <a:r>
              <a:rPr lang="ru-RU" dirty="0" err="1" smtClean="0">
                <a:solidFill>
                  <a:schemeClr val="bg1"/>
                </a:solidFill>
              </a:rPr>
              <a:t>вытаптывание</a:t>
            </a:r>
            <a:r>
              <a:rPr lang="ru-RU" dirty="0" smtClean="0">
                <a:solidFill>
                  <a:schemeClr val="bg1"/>
                </a:solidFill>
              </a:rPr>
              <a:t> скотом и уничтожение гнёзд шмелей при вспашке и культивации земли.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67545"/>
            <a:ext cx="5829300" cy="1800199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Тарантул южнорусский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тарантул южнорусс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915816"/>
            <a:ext cx="6480720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Тарантул южнорусский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Тип: </a:t>
            </a:r>
            <a:r>
              <a:rPr lang="ru-RU" u="sng" dirty="0" smtClean="0">
                <a:solidFill>
                  <a:schemeClr val="bg1"/>
                </a:solidFill>
              </a:rPr>
              <a:t>Членистоногие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Класс: </a:t>
            </a:r>
            <a:r>
              <a:rPr lang="ru-RU" u="sng" dirty="0" smtClean="0">
                <a:solidFill>
                  <a:schemeClr val="bg1"/>
                </a:solidFill>
              </a:rPr>
              <a:t>Паукообразные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Отряд: </a:t>
            </a:r>
            <a:r>
              <a:rPr lang="ru-RU" u="sng" dirty="0" smtClean="0">
                <a:solidFill>
                  <a:schemeClr val="bg1"/>
                </a:solidFill>
              </a:rPr>
              <a:t>Пауки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Подотряд: </a:t>
            </a:r>
            <a:r>
              <a:rPr lang="ru-RU" u="sng" dirty="0" err="1" smtClean="0">
                <a:solidFill>
                  <a:schemeClr val="bg1"/>
                </a:solidFill>
              </a:rPr>
              <a:t>Аранеоморфные</a:t>
            </a:r>
            <a:r>
              <a:rPr lang="ru-RU" u="sng" dirty="0" smtClean="0">
                <a:solidFill>
                  <a:schemeClr val="bg1"/>
                </a:solidFill>
              </a:rPr>
              <a:t> пауки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Пауки-волки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smtClean="0">
                <a:solidFill>
                  <a:schemeClr val="bg1"/>
                </a:solidFill>
              </a:rPr>
              <a:t>Тарантулы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 </a:t>
            </a:r>
            <a:r>
              <a:rPr lang="ru-RU" b="1" dirty="0" smtClean="0">
                <a:solidFill>
                  <a:schemeClr val="bg1"/>
                </a:solidFill>
              </a:rPr>
              <a:t>Южнорусский тарантул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 </a:t>
            </a:r>
            <a:r>
              <a:rPr lang="ru-RU" dirty="0" smtClean="0">
                <a:solidFill>
                  <a:schemeClr val="bg1"/>
                </a:solidFill>
              </a:rPr>
              <a:t> В Красной книге РФ – категория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. Таксон, сокращающийся в численности. Редкий вид, плавно снижающий численность.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Распространен в пустынной, степной и лесостепной зонах. Обитает в хорошо прогреваемых биотопах с песчаными почвами и изреженным травяным покровом.  На территории муниципального района </a:t>
            </a:r>
            <a:r>
              <a:rPr lang="ru-RU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dirty="0" smtClean="0">
                <a:solidFill>
                  <a:schemeClr val="bg1"/>
                </a:solidFill>
              </a:rPr>
              <a:t> встречается в заказнике «</a:t>
            </a:r>
            <a:r>
              <a:rPr lang="ru-RU" dirty="0" err="1" smtClean="0">
                <a:solidFill>
                  <a:schemeClr val="bg1"/>
                </a:solidFill>
              </a:rPr>
              <a:t>Байтуган</a:t>
            </a:r>
            <a:r>
              <a:rPr lang="ru-RU" dirty="0" smtClean="0">
                <a:solidFill>
                  <a:schemeClr val="bg1"/>
                </a:solidFill>
              </a:rPr>
              <a:t>», на горе «</a:t>
            </a:r>
            <a:r>
              <a:rPr lang="ru-RU" dirty="0" err="1" smtClean="0">
                <a:solidFill>
                  <a:schemeClr val="bg1"/>
                </a:solidFill>
              </a:rPr>
              <a:t>Курагас-Чагы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Размер паука, самки до 30мм, самцы до 25мм. Тело густо покрыто волосками. Окраска буро-рыжая сверху, почти чёрная снизу.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Роет вертикальные норы глубиной до 30-40см, выстланной паутиной, при появлении около норы насекомого стремительно выскакивает из норы и ловит его. Также паук ловит и убивает насекомых, которые могут залезть случайно к нему в нору. Как правило, сигналом к атаке тарантула служит тень от насекомого пробежавшая по входу в нору, а также паук чувствителен к тому что происходит у поверхности в том числе чувствует движение пробегающих насекомых, что </a:t>
            </a:r>
            <a:r>
              <a:rPr lang="ru-RU" dirty="0" err="1" smtClean="0">
                <a:solidFill>
                  <a:schemeClr val="bg1"/>
                </a:solidFill>
              </a:rPr>
              <a:t>такжеслужит</a:t>
            </a:r>
            <a:r>
              <a:rPr lang="ru-RU" dirty="0" smtClean="0">
                <a:solidFill>
                  <a:schemeClr val="bg1"/>
                </a:solidFill>
              </a:rPr>
              <a:t> поводом для нападения. Ночью паук становится более активным и выходит из убежища на расстояние и охотится за насекомыми. Обычная добыча взрослого тарантула – прямокрылые и разные жуки.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Кладка в норке в начале лета. Яйцевой кокон прикреплен к самке. Паучки сначала держатся на самке, позже прячутся в естественные укрытия, а затем роют собственные норки.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 </a:t>
            </a:r>
            <a:r>
              <a:rPr lang="ru-RU" dirty="0" smtClean="0">
                <a:solidFill>
                  <a:schemeClr val="bg1"/>
                </a:solidFill>
              </a:rPr>
              <a:t>Уничтожение или деградация биотопов в результате </a:t>
            </a:r>
            <a:r>
              <a:rPr lang="ru-RU" dirty="0" err="1" smtClean="0">
                <a:solidFill>
                  <a:schemeClr val="bg1"/>
                </a:solidFill>
              </a:rPr>
              <a:t>вытаптывания</a:t>
            </a:r>
            <a:r>
              <a:rPr lang="ru-RU" dirty="0" smtClean="0">
                <a:solidFill>
                  <a:schemeClr val="bg1"/>
                </a:solidFill>
              </a:rPr>
              <a:t> скотом и хозяйственной деятельности человека.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67545"/>
            <a:ext cx="5829300" cy="1728191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Ящерица живородящая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Живородящая ящерица">
            <a:hlinkClick r:id="rId2" tooltip="&quot;Живородящая ящериц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3203848"/>
            <a:ext cx="6624736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Живородящая ящерица</a:t>
            </a:r>
          </a:p>
          <a:p>
            <a:r>
              <a:rPr lang="ru-RU" sz="4200" b="1" i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Класс: </a:t>
            </a:r>
            <a:r>
              <a:rPr lang="ru-RU" u="sng" dirty="0" smtClean="0">
                <a:solidFill>
                  <a:schemeClr val="bg1"/>
                </a:solidFill>
              </a:rPr>
              <a:t>Пресмыкающиеся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smtClean="0">
                <a:solidFill>
                  <a:schemeClr val="bg1"/>
                </a:solidFill>
              </a:rPr>
              <a:t>Чешуйчатые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Подотряд: </a:t>
            </a:r>
            <a:r>
              <a:rPr lang="ru-RU" u="sng" dirty="0" smtClean="0">
                <a:solidFill>
                  <a:schemeClr val="bg1"/>
                </a:solidFill>
              </a:rPr>
              <a:t>Ящерицы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Настоящие ящерицы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smtClean="0">
                <a:solidFill>
                  <a:schemeClr val="bg1"/>
                </a:solidFill>
              </a:rPr>
              <a:t>Лесные ящерицы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 </a:t>
            </a:r>
            <a:r>
              <a:rPr lang="ru-RU" b="1" dirty="0" smtClean="0">
                <a:solidFill>
                  <a:schemeClr val="bg1"/>
                </a:solidFill>
              </a:rPr>
              <a:t>Живородящая ящерица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Занесена в Красную книгу – </a:t>
            </a:r>
            <a:r>
              <a:rPr lang="en-US" dirty="0" smtClean="0">
                <a:solidFill>
                  <a:schemeClr val="bg1"/>
                </a:solidFill>
              </a:rPr>
              <a:t>III</a:t>
            </a:r>
            <a:r>
              <a:rPr lang="ru-RU" dirty="0" smtClean="0">
                <a:solidFill>
                  <a:schemeClr val="bg1"/>
                </a:solidFill>
              </a:rPr>
              <a:t> категорию, широко распространенный, но очень редкий вид.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Ящерица живородящая обитает на опушках, зарастающих вырубках, в кустарниковых зарослях по берегам водоёмов, встречается на влажных участках в населенных пунктах, пойменных лугах и верховых болотах. На территории нашего района встречается в </a:t>
            </a:r>
            <a:r>
              <a:rPr lang="ru-RU" dirty="0" err="1" smtClean="0">
                <a:solidFill>
                  <a:schemeClr val="bg1"/>
                </a:solidFill>
              </a:rPr>
              <a:t>Камышлинских</a:t>
            </a:r>
            <a:r>
              <a:rPr lang="ru-RU" dirty="0" smtClean="0">
                <a:solidFill>
                  <a:schemeClr val="bg1"/>
                </a:solidFill>
              </a:rPr>
              <a:t> ярах, заказнике «</a:t>
            </a:r>
            <a:r>
              <a:rPr lang="ru-RU" dirty="0" err="1" smtClean="0">
                <a:solidFill>
                  <a:schemeClr val="bg1"/>
                </a:solidFill>
              </a:rPr>
              <a:t>Байтуган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Имеет размер 15-18см, из которых 10-11см приходится на хвост. Окрас коричневый, с тёмными полосками, тянущимися по бокам и вдоль середины спины. Нижняя сторона спины светлая, у самок –с зеленоватым или желтоватым оттенком, у </a:t>
            </a:r>
            <a:r>
              <a:rPr lang="ru-RU" dirty="0" err="1" smtClean="0">
                <a:solidFill>
                  <a:schemeClr val="bg1"/>
                </a:solidFill>
              </a:rPr>
              <a:t>самцов-кирпично-красная</a:t>
            </a:r>
            <a:r>
              <a:rPr lang="ru-RU" dirty="0" smtClean="0">
                <a:solidFill>
                  <a:schemeClr val="bg1"/>
                </a:solidFill>
              </a:rPr>
              <a:t>, оранжевая.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Ящерицы питаются мелкими насекомыми, улитками, дождевыми червями. При этом они удерживают их мелкими зубами, не способными к разжёвыванию, и проглатывают их целиком. Живородящая ящерица хорошо плавает. Спасаясь от врагов, она может нырять, прятаться под камнями, закапываться. На зиму ящерицы забираются в укрытия на глубину 30-40см под землю и остаются там до весны.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Живородящие ящерицы становятся половозрелыми на третий год жизни. Спаривание происходит в апреле-мае, вскоре после выхода из зимней спячки. Особенностью вида является живорождение, нехарактерное для семейства настоящих ящериц. В середине </a:t>
            </a:r>
            <a:r>
              <a:rPr lang="ru-RU" dirty="0" err="1" smtClean="0">
                <a:solidFill>
                  <a:schemeClr val="bg1"/>
                </a:solidFill>
              </a:rPr>
              <a:t>июля-конце</a:t>
            </a:r>
            <a:r>
              <a:rPr lang="ru-RU" dirty="0" smtClean="0">
                <a:solidFill>
                  <a:schemeClr val="bg1"/>
                </a:solidFill>
              </a:rPr>
              <a:t> августа появляется потомство в количестве 8-12 штук. Новорожденные ящерицы имеют длину 34-40мм.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Сокращение численности вида вызвано в основном деятельностью человека, а также из-за лесных пожаров.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416" y="0"/>
            <a:ext cx="8064896" cy="9144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400" b="1" i="1" dirty="0" smtClean="0">
                <a:solidFill>
                  <a:schemeClr val="bg1"/>
                </a:solidFill>
              </a:rPr>
              <a:t>Охраняется Красной книгой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Сколько редких животных и птиц,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Чтобы выжил простор многоликий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Ради света грядущих зарниц.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Чтобы души не стали пусты,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Охраняются звери,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Охраняются змеи,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Охраняются даже цветы.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Красная книга – Красная!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Значит, природа в опасности!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Значит, нельзя терять даже мига.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Все живое хранить зовет.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Пусть зовет не напрасно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Красная книга. Красная книга!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 тревога за жизнь неустанна,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Чтоб не сгинуть в космической мгле.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err="1" smtClean="0">
                <a:solidFill>
                  <a:schemeClr val="bg1"/>
                </a:solidFill>
              </a:rPr>
              <a:t>Исчерпаемы</a:t>
            </a:r>
            <a:r>
              <a:rPr lang="ru-RU" sz="2400" b="1" i="1" dirty="0" smtClean="0">
                <a:solidFill>
                  <a:schemeClr val="bg1"/>
                </a:solidFill>
              </a:rPr>
              <a:t> все океаны,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err="1" smtClean="0">
                <a:solidFill>
                  <a:schemeClr val="bg1"/>
                </a:solidFill>
              </a:rPr>
              <a:t>Исчезаемо</a:t>
            </a:r>
            <a:r>
              <a:rPr lang="ru-RU" sz="2400" b="1" i="1" dirty="0" smtClean="0">
                <a:solidFill>
                  <a:schemeClr val="bg1"/>
                </a:solidFill>
              </a:rPr>
              <a:t> всё на Земле.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Мы леса и поля обижаем,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Стонут реки от горьких обид.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 себя мы прощаем,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 себя мы прощаем,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Но грядущее нас не простит.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                                                   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                                                       Б. Дубровин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7"/>
            <a:ext cx="5829300" cy="2232247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Обыкновенная медянка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едянка обыкновенная">
            <a:hlinkClick r:id="rId2" tooltip="&quot;Медянка обыкновенна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3491880"/>
            <a:ext cx="6624736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Обыкновенная медянка</a:t>
            </a:r>
          </a:p>
          <a:p>
            <a:pPr algn="l"/>
            <a:endParaRPr lang="ru-RU" sz="42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4200" b="1" i="1" dirty="0" smtClean="0">
                <a:solidFill>
                  <a:schemeClr val="bg1"/>
                </a:solidFill>
              </a:rPr>
              <a:t> </a:t>
            </a:r>
            <a:r>
              <a:rPr lang="ru-RU" sz="2900" b="1" i="1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sz="29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Рептилии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Отряд: </a:t>
            </a:r>
            <a:r>
              <a:rPr lang="ru-RU" u="sng" dirty="0" smtClean="0">
                <a:solidFill>
                  <a:schemeClr val="bg1"/>
                </a:solidFill>
              </a:rPr>
              <a:t>Чешуйчатые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Подотряд: </a:t>
            </a:r>
            <a:r>
              <a:rPr lang="ru-RU" u="sng" dirty="0" smtClean="0">
                <a:solidFill>
                  <a:schemeClr val="bg1"/>
                </a:solidFill>
              </a:rPr>
              <a:t>Змеи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err="1" smtClean="0">
                <a:solidFill>
                  <a:schemeClr val="bg1"/>
                </a:solidFill>
              </a:rPr>
              <a:t>Ужеобразные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Род: </a:t>
            </a:r>
            <a:r>
              <a:rPr lang="ru-RU" u="sng" dirty="0" smtClean="0">
                <a:solidFill>
                  <a:schemeClr val="bg1"/>
                </a:solidFill>
              </a:rPr>
              <a:t>Медянки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Вид: </a:t>
            </a:r>
            <a:r>
              <a:rPr lang="ru-RU" b="1" dirty="0" smtClean="0">
                <a:solidFill>
                  <a:schemeClr val="bg1"/>
                </a:solidFill>
              </a:rPr>
              <a:t>Обыкновенная медянка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Данный вид внесен в Красную книгу, внесен в Приложение </a:t>
            </a:r>
            <a:r>
              <a:rPr lang="en-US" dirty="0" smtClean="0">
                <a:solidFill>
                  <a:schemeClr val="bg1"/>
                </a:solidFill>
              </a:rPr>
              <a:t>III</a:t>
            </a:r>
            <a:r>
              <a:rPr lang="ru-RU" dirty="0" smtClean="0">
                <a:solidFill>
                  <a:schemeClr val="bg1"/>
                </a:solidFill>
              </a:rPr>
              <a:t> Бернской конвенции об охране дикой фауны и природных сред обитания, действует запрет отлова и уничтожения.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Предпочитают </a:t>
            </a:r>
            <a:r>
              <a:rPr lang="ru-RU" dirty="0" err="1" smtClean="0">
                <a:solidFill>
                  <a:schemeClr val="bg1"/>
                </a:solidFill>
              </a:rPr>
              <a:t>облесенные</a:t>
            </a:r>
            <a:r>
              <a:rPr lang="ru-RU" dirty="0" smtClean="0">
                <a:solidFill>
                  <a:schemeClr val="bg1"/>
                </a:solidFill>
              </a:rPr>
              <a:t> поляны, солнечные опушки, сухие луга и вырубки в различных типах леса, избегая сырых мест, хотя хорошо плавают. На территории нашего муниципального района </a:t>
            </a:r>
            <a:r>
              <a:rPr lang="ru-RU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dirty="0" smtClean="0">
                <a:solidFill>
                  <a:schemeClr val="bg1"/>
                </a:solidFill>
              </a:rPr>
              <a:t> встречается на горе «</a:t>
            </a:r>
            <a:r>
              <a:rPr lang="ru-RU" dirty="0" err="1" smtClean="0">
                <a:solidFill>
                  <a:schemeClr val="bg1"/>
                </a:solidFill>
              </a:rPr>
              <a:t>Курагас-Чагы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Длина тела достигает 70см, хвост в 4-6 раз короче тела. Гладкие спинные чешуи имеют ромбовидную или шестиугольную форму. Отличается по наличию тёмной полосы, проходящей через глаз, и поперечных полос или пятен на теле. Окраска спины варьирует от серой до жёлто-бурой и коричнево-медно-красной, причем у самцов преобладают красновато-коричневые тона, а у </a:t>
            </a:r>
            <a:r>
              <a:rPr lang="ru-RU" dirty="0" err="1" smtClean="0">
                <a:solidFill>
                  <a:schemeClr val="bg1"/>
                </a:solidFill>
              </a:rPr>
              <a:t>самок-буроватые</a:t>
            </a:r>
            <a:r>
              <a:rPr lang="ru-RU" dirty="0" smtClean="0">
                <a:solidFill>
                  <a:schemeClr val="bg1"/>
                </a:solidFill>
              </a:rPr>
              <a:t>. На верхней стороне тела расположено 2-4 ряда вытянутых поперёк пятен, иногда сливающихся в полоски. На затылке у неё имеются объединяющиеся друг с другом два бурых пятна или полоски. </a:t>
            </a:r>
            <a:r>
              <a:rPr lang="ru-RU" dirty="0" err="1" smtClean="0">
                <a:solidFill>
                  <a:schemeClr val="bg1"/>
                </a:solidFill>
              </a:rPr>
              <a:t>Брюхо-от</a:t>
            </a:r>
            <a:r>
              <a:rPr lang="ru-RU" dirty="0" smtClean="0">
                <a:solidFill>
                  <a:schemeClr val="bg1"/>
                </a:solidFill>
              </a:rPr>
              <a:t> серого или синевато-стального до коричнево-красного оттенка, с тёмными размытыми пятнами и крапинками или тёмно-серой полосой посередине. Радужная оболочка глаз  этих змей обычно красная. От ноздри через глаз и угол рта к шее тянется тёмная полоса.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Ведет эта змея дневной образ жизни, но иногда появляется из укрытий в сумерках и даже в ясные лунные ночи. В течение нескольких лет не меняет своих индивидуальных участков.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 зимовку медянки уходят в сентябре-октябре. А за 1-1,5 месяца до этого у них появляются 2-15 детёнышей длиной 12,5-17,5см, в тонких яйцевых оболочках, которые разрываются вскоре после рождения, а молодые особи сразу начинают самостоятельную жизнь.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Питаются ящерицами, мышами, полёвками, землеройками, птенцами птиц, насекомыми. Иногда используют ядовитые зубы, расположенные в глубине рта, с помощью которых парализует крупные пищевые объекты, но укусить человека ими она не в состоянии.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Лесные пожары, использование инсектицидов для борьбы с вредителями леса.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39553"/>
            <a:ext cx="5829300" cy="172819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Гадюка степная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тепная гадюка">
            <a:hlinkClick r:id="rId2" tooltip="&quot;Степная гадюк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2987824"/>
            <a:ext cx="6624736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Степная гадюка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u="sng" dirty="0" smtClean="0">
                <a:solidFill>
                  <a:schemeClr val="bg1"/>
                </a:solidFill>
              </a:rPr>
              <a:t>Научная 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Подтип: </a:t>
            </a:r>
            <a:r>
              <a:rPr lang="ru-RU" u="sng" dirty="0" smtClean="0">
                <a:solidFill>
                  <a:schemeClr val="bg1"/>
                </a:solidFill>
              </a:rPr>
              <a:t>Позвоночные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Класс: </a:t>
            </a:r>
            <a:r>
              <a:rPr lang="ru-RU" u="sng" dirty="0" smtClean="0">
                <a:solidFill>
                  <a:schemeClr val="bg1"/>
                </a:solidFill>
              </a:rPr>
              <a:t>Рептилии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smtClean="0">
                <a:solidFill>
                  <a:schemeClr val="bg1"/>
                </a:solidFill>
              </a:rPr>
              <a:t>Чешуйчатые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Подотряд: </a:t>
            </a:r>
            <a:r>
              <a:rPr lang="ru-RU" u="sng" dirty="0" smtClean="0">
                <a:solidFill>
                  <a:schemeClr val="bg1"/>
                </a:solidFill>
              </a:rPr>
              <a:t>Змеи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err="1" smtClean="0">
                <a:solidFill>
                  <a:schemeClr val="bg1"/>
                </a:solidFill>
              </a:rPr>
              <a:t>Гадюковые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Подсемейство: </a:t>
            </a:r>
            <a:r>
              <a:rPr lang="ru-RU" u="sng" dirty="0" err="1" smtClean="0">
                <a:solidFill>
                  <a:schemeClr val="bg1"/>
                </a:solidFill>
              </a:rPr>
              <a:t>Гадюковые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Род: </a:t>
            </a:r>
            <a:r>
              <a:rPr lang="ru-RU" u="sng" dirty="0" smtClean="0">
                <a:solidFill>
                  <a:schemeClr val="bg1"/>
                </a:solidFill>
              </a:rPr>
              <a:t>Настоящие гадюки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Вид: </a:t>
            </a:r>
            <a:r>
              <a:rPr lang="ru-RU" b="1" dirty="0" smtClean="0">
                <a:solidFill>
                  <a:schemeClr val="bg1"/>
                </a:solidFill>
              </a:rPr>
              <a:t>Степная гадюка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 В красной книге РФ - редкий вид. Вид значится под охраной Бернской конвенции как находящийся под угрозой исчезновения.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 </a:t>
            </a:r>
            <a:r>
              <a:rPr lang="ru-RU" dirty="0" smtClean="0">
                <a:solidFill>
                  <a:schemeClr val="bg1"/>
                </a:solidFill>
              </a:rPr>
              <a:t>Распространена на территории лесостепной и степной зонах. На территории муниципального района </a:t>
            </a:r>
            <a:r>
              <a:rPr lang="ru-RU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dirty="0" smtClean="0">
                <a:solidFill>
                  <a:schemeClr val="bg1"/>
                </a:solidFill>
              </a:rPr>
              <a:t> встречается на горе «</a:t>
            </a:r>
            <a:r>
              <a:rPr lang="ru-RU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Крупная змея с длиной тела около 55см и длиной хвоста 7-9см, самки часто крупнее самцов. Голова слегка вытянута, края морды приподняты. Сверху гадюка окрашена в буровато-серые тона, с более светлой серединой спины и с чёрной или тёмно-коричневой зигзагообразной полосой по хребту, иногда разбитой на отдельные пятна. По бокам туловища - ряд тёмных нерезких пятен. На верхней стороне головы расположен тёмный рисунок. Брюхо серое, со светлыми крапинами. На суше гадюка передвигается медленно, хорошо плавает, может взбираться на ветви кустарников и низкорослых деревьев. Охотится на мышей, ящериц, птенцов наземных гнездящихся птиц, насекомых. Без пищи, принимая лишь воду, они способны жить несколько месяцев. Период спаривания 7-10 дней. Количество новорожденных от одной самки в одном помете колеблется от 3 до 19, длиной 13-16см. Степные гадюки в основном ведут дневной образ жизни. При встрече с человеком пытается скрыться. Продолжительность жизни в природе змей данного вида достигает 7-8 лет.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 </a:t>
            </a:r>
            <a:r>
              <a:rPr lang="ru-RU" dirty="0" smtClean="0">
                <a:solidFill>
                  <a:schemeClr val="bg1"/>
                </a:solidFill>
              </a:rPr>
              <a:t>Распашка целинных степей, обработка ядохимикатами и удобрениями, выпас скота на </a:t>
            </a:r>
            <a:r>
              <a:rPr lang="ru-RU" dirty="0" err="1" smtClean="0">
                <a:solidFill>
                  <a:schemeClr val="bg1"/>
                </a:solidFill>
              </a:rPr>
              <a:t>остепненных</a:t>
            </a:r>
            <a:r>
              <a:rPr lang="ru-RU" dirty="0" smtClean="0">
                <a:solidFill>
                  <a:schemeClr val="bg1"/>
                </a:solidFill>
              </a:rPr>
              <a:t> участках, гибель на дорогах во время весенних и осенних миграций, уничтожение местным населением по незнанию и предрассудкам.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9"/>
            <a:ext cx="5829300" cy="1728191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Сизоворонка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изоворонка">
            <a:hlinkClick r:id="rId2" tooltip="&quot;Сизоворонк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2699792"/>
            <a:ext cx="6624736" cy="6336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55000" lnSpcReduction="20000"/>
          </a:bodyPr>
          <a:lstStyle/>
          <a:p>
            <a:endParaRPr lang="ru-RU" sz="3600" b="1" i="1" dirty="0" smtClean="0"/>
          </a:p>
          <a:p>
            <a:r>
              <a:rPr lang="ru-RU" sz="3600" b="1" i="1" dirty="0" smtClean="0">
                <a:solidFill>
                  <a:schemeClr val="bg1"/>
                </a:solidFill>
              </a:rPr>
              <a:t>Сизоворонка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Класс: </a:t>
            </a:r>
            <a:r>
              <a:rPr lang="ru-RU" u="sng" dirty="0" smtClean="0">
                <a:solidFill>
                  <a:schemeClr val="bg1"/>
                </a:solidFill>
              </a:rPr>
              <a:t>Птицы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err="1" smtClean="0">
                <a:solidFill>
                  <a:schemeClr val="bg1"/>
                </a:solidFill>
              </a:rPr>
              <a:t>Ракшеобразные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err="1" smtClean="0">
                <a:solidFill>
                  <a:schemeClr val="bg1"/>
                </a:solidFill>
              </a:rPr>
              <a:t>Сизоворонковые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Род: </a:t>
            </a:r>
            <a:r>
              <a:rPr lang="ru-RU" u="sng" dirty="0" smtClean="0">
                <a:solidFill>
                  <a:schemeClr val="bg1"/>
                </a:solidFill>
              </a:rPr>
              <a:t>Сизоворонки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Вид: </a:t>
            </a:r>
            <a:r>
              <a:rPr lang="ru-RU" b="1" dirty="0" smtClean="0">
                <a:solidFill>
                  <a:schemeClr val="bg1"/>
                </a:solidFill>
              </a:rPr>
              <a:t>Сизоворонка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Красная книга РФ - категория 1-вид, находящийся под угрозой исчезновения. Очень редкий вероятно гнездящийся вид.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Распространена в лесостепной и степной зоне; поселяется в сосновых борах, дубравах, вблизи открытых участков; охотно осваивает </a:t>
            </a:r>
            <a:r>
              <a:rPr lang="ru-RU" dirty="0" err="1" smtClean="0">
                <a:solidFill>
                  <a:schemeClr val="bg1"/>
                </a:solidFill>
              </a:rPr>
              <a:t>агроландшафты</a:t>
            </a:r>
            <a:r>
              <a:rPr lang="ru-RU" dirty="0" smtClean="0">
                <a:solidFill>
                  <a:schemeClr val="bg1"/>
                </a:solidFill>
              </a:rPr>
              <a:t>, гнездится в постройках. На территории нашего района встречается в с.Камышла.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Небольшая (несколько мельче голубя) яркая сине-голубая птица с рыжей спиной и широкой чёрной каймой по заднему краю верха крыла. Длина сизоворонки около 34см, весит до 0,2кг. Клюв прямой, сильный, тёмно-бурый, ноги крепкие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Гнездится отдельными парами, в кладке 3-5 белых яиц, которые насиживают оба партнёра.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Сизоворонка всеядна, но предпочитает питаться крупными насекомыми – жуками, могут ловить рептилий, амфибий, птенцов птиц, грызунов, осенью потребляют некоторое количество винограда, других ягод и семян.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i="1" u="sng" dirty="0" smtClean="0">
                <a:solidFill>
                  <a:schemeClr val="bg1"/>
                </a:solidFill>
              </a:rPr>
              <a:t> 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Вырубка </a:t>
            </a:r>
            <a:r>
              <a:rPr lang="ru-RU" dirty="0" err="1" smtClean="0">
                <a:solidFill>
                  <a:schemeClr val="bg1"/>
                </a:solidFill>
              </a:rPr>
              <a:t>старовозрастных</a:t>
            </a:r>
            <a:r>
              <a:rPr lang="ru-RU" dirty="0" smtClean="0">
                <a:solidFill>
                  <a:schemeClr val="bg1"/>
                </a:solidFill>
              </a:rPr>
              <a:t> сосняков и дубрав, дефицит подходящих дупел, степные пожары.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7"/>
            <a:ext cx="5829300" cy="136815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Зелёный дятел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амец">
            <a:hlinkClick r:id="rId2" tooltip="&quot;Самец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195736"/>
            <a:ext cx="6336704" cy="6696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sz="4200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Зеленый дятел</a:t>
            </a:r>
            <a:endParaRPr lang="ru-RU" sz="42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Птицы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err="1" smtClean="0">
                <a:solidFill>
                  <a:schemeClr val="bg1"/>
                </a:solidFill>
              </a:rPr>
              <a:t>Дятлообразные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Дятловые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Род: </a:t>
            </a:r>
            <a:r>
              <a:rPr lang="ru-RU" u="sng" dirty="0" smtClean="0">
                <a:solidFill>
                  <a:schemeClr val="bg1"/>
                </a:solidFill>
              </a:rPr>
              <a:t>Зелёные дятлы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Вид: </a:t>
            </a:r>
            <a:r>
              <a:rPr lang="ru-RU" b="1" dirty="0" smtClean="0">
                <a:solidFill>
                  <a:schemeClr val="bg1"/>
                </a:solidFill>
              </a:rPr>
              <a:t>Зелёный дятел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В России зелёный дятел занесен в Красные книги ряда субъектов Федерации. Категория 3. Редкий гнездящийся вид на границе ареала.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Предпочитает широколиственные леса, особенно дубравы, в смешанных лесах придерживается мозаичных местообитаний с полянами и опушками. На территории нашего района встречается в </a:t>
            </a:r>
            <a:r>
              <a:rPr lang="ru-RU" dirty="0" err="1" smtClean="0">
                <a:solidFill>
                  <a:schemeClr val="bg1"/>
                </a:solidFill>
              </a:rPr>
              <a:t>Камышлинских</a:t>
            </a:r>
            <a:r>
              <a:rPr lang="ru-RU" dirty="0" smtClean="0">
                <a:solidFill>
                  <a:schemeClr val="bg1"/>
                </a:solidFill>
              </a:rPr>
              <a:t> ярах.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Особенности, описание:</a:t>
            </a:r>
            <a:r>
              <a:rPr lang="ru-RU" dirty="0" smtClean="0">
                <a:solidFill>
                  <a:schemeClr val="bg1"/>
                </a:solidFill>
              </a:rPr>
              <a:t>  Длина тела 33-36см, размах крыльев 40-44см, вес 150-250гр. Оперение верхней части туловища и крыльев оливково-зелёное, нижней – зеленовато-серое либо светло-зелёное с тёмными поперечными </a:t>
            </a:r>
            <a:r>
              <a:rPr lang="ru-RU" dirty="0" err="1" smtClean="0">
                <a:solidFill>
                  <a:schemeClr val="bg1"/>
                </a:solidFill>
              </a:rPr>
              <a:t>пестринами</a:t>
            </a:r>
            <a:r>
              <a:rPr lang="ru-RU" dirty="0" smtClean="0">
                <a:solidFill>
                  <a:schemeClr val="bg1"/>
                </a:solidFill>
              </a:rPr>
              <a:t>. В верхней части головы и на затылке имеется узкая шапочка ярко-красных перьев. Передняя часть головы, включая </a:t>
            </a:r>
            <a:r>
              <a:rPr lang="ru-RU" dirty="0" err="1" smtClean="0">
                <a:solidFill>
                  <a:schemeClr val="bg1"/>
                </a:solidFill>
              </a:rPr>
              <a:t>окамление</a:t>
            </a:r>
            <a:r>
              <a:rPr lang="ru-RU" dirty="0" smtClean="0">
                <a:solidFill>
                  <a:schemeClr val="bg1"/>
                </a:solidFill>
              </a:rPr>
              <a:t> вокруг глаз, черная и выглядит контрастной «чёрной маской» на фоне красного верха и зелёных щёк. Под клювом имеется полоска перьев в виде «усов», у самцов она красная с чёрной каёмкой, а у самок чёрная. </a:t>
            </a:r>
            <a:r>
              <a:rPr lang="ru-RU" dirty="0" err="1" smtClean="0">
                <a:solidFill>
                  <a:schemeClr val="bg1"/>
                </a:solidFill>
              </a:rPr>
              <a:t>Клюф</a:t>
            </a:r>
            <a:r>
              <a:rPr lang="ru-RU" dirty="0" smtClean="0">
                <a:solidFill>
                  <a:schemeClr val="bg1"/>
                </a:solidFill>
              </a:rPr>
              <a:t> свинцово-серый, в основании </a:t>
            </a:r>
            <a:r>
              <a:rPr lang="ru-RU" dirty="0" err="1" smtClean="0">
                <a:solidFill>
                  <a:schemeClr val="bg1"/>
                </a:solidFill>
              </a:rPr>
              <a:t>подклювья</a:t>
            </a:r>
            <a:r>
              <a:rPr lang="ru-RU" dirty="0" smtClean="0">
                <a:solidFill>
                  <a:schemeClr val="bg1"/>
                </a:solidFill>
              </a:rPr>
              <a:t> жёлтый. Надхвостье жёлто-зелёное.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Кричат птицы обоих полов в течение года, голос резкий, характеризуется как «хохот» или «клёкот».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Питается преимущественно наземными муравьями, а также другими мелкими беспозвоночными – земляными червями, улитками, </a:t>
            </a:r>
            <a:r>
              <a:rPr lang="ru-RU" dirty="0" err="1" smtClean="0">
                <a:solidFill>
                  <a:schemeClr val="bg1"/>
                </a:solidFill>
              </a:rPr>
              <a:t>изредко</a:t>
            </a:r>
            <a:r>
              <a:rPr lang="ru-RU" dirty="0" smtClean="0">
                <a:solidFill>
                  <a:schemeClr val="bg1"/>
                </a:solidFill>
              </a:rPr>
              <a:t> ловит рептилий. Кроме того, употребляет в пищу опавшие плоды деревьев.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По твердой поверхности передвигается прыжками.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Размножается один раз в год, в кладке обычно 5-8 белых яиц.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Избирательная вырубка </a:t>
            </a:r>
            <a:r>
              <a:rPr lang="ru-RU" dirty="0" err="1" smtClean="0">
                <a:solidFill>
                  <a:schemeClr val="bg1"/>
                </a:solidFill>
              </a:rPr>
              <a:t>гнездопригодных</a:t>
            </a:r>
            <a:r>
              <a:rPr lang="ru-RU" dirty="0" smtClean="0">
                <a:solidFill>
                  <a:schemeClr val="bg1"/>
                </a:solidFill>
              </a:rPr>
              <a:t> деревьев, изменение структуры древостоев, степные пожары, ухудшение трофической базы птиц.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611561"/>
            <a:ext cx="5829300" cy="1008111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Филин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agle Owl IMG 920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2483768"/>
            <a:ext cx="6480720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Филин</a:t>
            </a:r>
            <a:endParaRPr lang="ru-RU" sz="4200" dirty="0" smtClean="0">
              <a:solidFill>
                <a:schemeClr val="bg1"/>
              </a:solidFill>
            </a:endParaRPr>
          </a:p>
          <a:p>
            <a:r>
              <a:rPr lang="ru-RU" sz="4200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         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Класс: </a:t>
            </a:r>
            <a:r>
              <a:rPr lang="ru-RU" u="sng" dirty="0" smtClean="0">
                <a:solidFill>
                  <a:schemeClr val="bg1"/>
                </a:solidFill>
              </a:rPr>
              <a:t>Птицы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err="1" smtClean="0">
                <a:solidFill>
                  <a:schemeClr val="bg1"/>
                </a:solidFill>
              </a:rPr>
              <a:t>Совообразные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Совиные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smtClean="0">
                <a:solidFill>
                  <a:schemeClr val="bg1"/>
                </a:solidFill>
              </a:rPr>
              <a:t>Филины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 </a:t>
            </a:r>
            <a:r>
              <a:rPr lang="ru-RU" b="1" dirty="0" smtClean="0">
                <a:solidFill>
                  <a:schemeClr val="bg1"/>
                </a:solidFill>
              </a:rPr>
              <a:t>Филин обыкновенный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</a:t>
            </a:r>
            <a:r>
              <a:rPr lang="ru-RU" b="1" i="1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Категория 1 – вид, находящийся под угрозой исчезновения. Очень редкий гнездящийся вид.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dirty="0" smtClean="0">
                <a:solidFill>
                  <a:schemeClr val="bg1"/>
                </a:solidFill>
              </a:rPr>
              <a:t>: Использует труднодоступные участки рельефа во всех природных зонах. На территории нашего района встречается в лесах и на горе «</a:t>
            </a:r>
            <a:r>
              <a:rPr lang="ru-RU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Одна из крупных сов мира. Размеры варьируют географически от50см и 1100г до 65см и 2800г, самки крупнее: 60-75см и 1700-4200г. Размах крыльев 160-188см. Интенсивность тёмного рисунка оперения различна, характерны тонкая поперечная рябь на брюхе и чёрные широкие продольные пестрины на груди и шее. Характерный облик филину придают выраженный лицевой диск, крупные оранжевые глаза и хорошо заметные перьевые «ушки», наклонённые наружу. Филин легко определяется по своим размерам, тёмному клюву, опушённым до когтей лапам и бесшумным полётом. Голос разнообразный, основной брачный крик – двухсложное «уханье» с ударением на первый «слог». В природе филины доживают до 20 и более лет, а в неволе-60 лет.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Гнездо чаще на  земле, в ямке, реже использует старые гнёзда воронов и хищных птиц. В кладке 2-3 яйца белого цвета.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Филин – ночной охотник: выходит на охоту в сумерках, около полуночи берёт перерыв, а затем продолжает охоту до рассвета.      Питается различными млекопитающими: от зайцев до мышевидных грызунов, птицами: от тетеревов до мелких, также питается улитками, червями, поедает крабов и рыб.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Вырубка крупных массивов </a:t>
            </a:r>
            <a:r>
              <a:rPr lang="ru-RU" dirty="0" err="1" smtClean="0">
                <a:solidFill>
                  <a:schemeClr val="bg1"/>
                </a:solidFill>
              </a:rPr>
              <a:t>старовозрастных</a:t>
            </a:r>
            <a:r>
              <a:rPr lang="ru-RU" dirty="0" smtClean="0">
                <a:solidFill>
                  <a:schemeClr val="bg1"/>
                </a:solidFill>
              </a:rPr>
              <a:t> лесов, антропогенное беспокойство, браконьерство, степные пожары, гибель на линии электропередач.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87839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600" b="1" i="1" u="sng" dirty="0" smtClean="0">
                <a:solidFill>
                  <a:schemeClr val="bg1"/>
                </a:solidFill>
              </a:rPr>
              <a:t>Цель</a:t>
            </a:r>
            <a:r>
              <a:rPr lang="ru-RU" sz="3600" b="1" i="1" dirty="0" smtClean="0">
                <a:solidFill>
                  <a:schemeClr val="bg1"/>
                </a:solidFill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</a:rPr>
              <a:t>Познакомить учащихся с редкими и исчезающими растениями и животными </a:t>
            </a:r>
            <a:r>
              <a:rPr lang="ru-RU" sz="2800" b="1" dirty="0" err="1" smtClean="0">
                <a:solidFill>
                  <a:schemeClr val="bg1"/>
                </a:solidFill>
              </a:rPr>
              <a:t>Камышлинского</a:t>
            </a:r>
            <a:r>
              <a:rPr lang="ru-RU" sz="2800" b="1" dirty="0" smtClean="0">
                <a:solidFill>
                  <a:schemeClr val="bg1"/>
                </a:solidFill>
              </a:rPr>
              <a:t> района.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</a:rPr>
              <a:t>Задачи: 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</a:t>
            </a:r>
            <a:r>
              <a:rPr lang="ru-RU" sz="2700" b="1" i="1" smtClean="0">
                <a:solidFill>
                  <a:schemeClr val="bg1"/>
                </a:solidFill>
              </a:rPr>
              <a:t>- Познакомиться </a:t>
            </a:r>
            <a:r>
              <a:rPr lang="ru-RU" sz="2700" b="1" i="1" dirty="0" smtClean="0">
                <a:solidFill>
                  <a:schemeClr val="bg1"/>
                </a:solidFill>
              </a:rPr>
              <a:t>с редкими и исчезающими видами животных и растений </a:t>
            </a:r>
            <a:r>
              <a:rPr lang="ru-RU" sz="2700" b="1" i="1" dirty="0" err="1" smtClean="0">
                <a:solidFill>
                  <a:schemeClr val="bg1"/>
                </a:solidFill>
              </a:rPr>
              <a:t>Камышлинского</a:t>
            </a:r>
            <a:r>
              <a:rPr lang="ru-RU" sz="2700" b="1" i="1" dirty="0" smtClean="0">
                <a:solidFill>
                  <a:schemeClr val="bg1"/>
                </a:solidFill>
              </a:rPr>
              <a:t> района.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  - Выяснить причины исчезновения растений и животных.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  - Ознакомиться с мерами по охране редких и исчезающих животных и растений.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/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</a:rPr>
              <a:t>Гипотеза: </a:t>
            </a:r>
            <a:r>
              <a:rPr lang="ru-RU" sz="2700" b="1" dirty="0" smtClean="0">
                <a:solidFill>
                  <a:schemeClr val="bg1"/>
                </a:solidFill>
              </a:rPr>
              <a:t>Если мы будем изучать растения и животных Красной книги нашего района, то сможем ли мы, предотвратить их исчезновение, применяя знания.</a:t>
            </a:r>
            <a:r>
              <a:rPr lang="ru-RU" sz="2700" b="1" i="1" dirty="0" smtClean="0">
                <a:solidFill>
                  <a:schemeClr val="bg1"/>
                </a:solidFill>
              </a:rPr>
              <a:t/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  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endParaRPr lang="ru-RU" sz="2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323528"/>
            <a:ext cx="5829300" cy="1512168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Сплюшка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плюш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483768"/>
            <a:ext cx="6480720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r>
              <a:rPr lang="ru-RU" sz="4200" b="1" i="1" dirty="0" err="1" smtClean="0">
                <a:solidFill>
                  <a:schemeClr val="bg1"/>
                </a:solidFill>
              </a:rPr>
              <a:t>Сплюшка</a:t>
            </a:r>
            <a:endParaRPr lang="ru-RU" sz="4200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u="sng" dirty="0" smtClean="0">
                <a:solidFill>
                  <a:schemeClr val="bg1"/>
                </a:solidFill>
              </a:rPr>
              <a:t>  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Подтип: </a:t>
            </a:r>
            <a:r>
              <a:rPr lang="ru-RU" u="sng" dirty="0" smtClean="0">
                <a:solidFill>
                  <a:schemeClr val="bg1"/>
                </a:solidFill>
              </a:rPr>
              <a:t>Позвоночные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Птицы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Подкласс: </a:t>
            </a:r>
            <a:r>
              <a:rPr lang="ru-RU" u="sng" dirty="0" err="1" smtClean="0">
                <a:solidFill>
                  <a:schemeClr val="bg1"/>
                </a:solidFill>
              </a:rPr>
              <a:t>Новонёбные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err="1" smtClean="0">
                <a:solidFill>
                  <a:schemeClr val="bg1"/>
                </a:solidFill>
              </a:rPr>
              <a:t>Совообразные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Совиные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Род: </a:t>
            </a:r>
            <a:r>
              <a:rPr lang="ru-RU" u="sng" dirty="0" smtClean="0">
                <a:solidFill>
                  <a:schemeClr val="bg1"/>
                </a:solidFill>
              </a:rPr>
              <a:t>Совки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Вид: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Сплюшка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Занесен в Приложение к Красной книге РФ – категория-</a:t>
            </a:r>
            <a:r>
              <a:rPr lang="en-US" dirty="0" smtClean="0">
                <a:solidFill>
                  <a:schemeClr val="bg1"/>
                </a:solidFill>
              </a:rPr>
              <a:t>IV</a:t>
            </a:r>
            <a:r>
              <a:rPr lang="ru-RU" dirty="0" smtClean="0">
                <a:solidFill>
                  <a:schemeClr val="bg1"/>
                </a:solidFill>
              </a:rPr>
              <a:t>, уязвимый вид с сокращающейся численностью.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Предпочитает лиственные леса, сады, парки, сосновые редколесья, часто селится возле человека, в горы поднимается до 3000м. На территории муниципального района </a:t>
            </a:r>
            <a:r>
              <a:rPr lang="ru-RU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dirty="0" smtClean="0">
                <a:solidFill>
                  <a:schemeClr val="bg1"/>
                </a:solidFill>
              </a:rPr>
              <a:t> встречается в заказнике «</a:t>
            </a:r>
            <a:r>
              <a:rPr lang="ru-RU" dirty="0" err="1" smtClean="0">
                <a:solidFill>
                  <a:schemeClr val="bg1"/>
                </a:solidFill>
              </a:rPr>
              <a:t>Байтуган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Птица размером тела 15-20см, масса 60-130г, размах крыльев до 50см. Окраска серо-коричневая, с белыми пятнами на плечевых перьях, тёмными </a:t>
            </a:r>
            <a:r>
              <a:rPr lang="ru-RU" dirty="0" err="1" smtClean="0">
                <a:solidFill>
                  <a:schemeClr val="bg1"/>
                </a:solidFill>
              </a:rPr>
              <a:t>пестринами</a:t>
            </a:r>
            <a:r>
              <a:rPr lang="ru-RU" dirty="0" smtClean="0">
                <a:solidFill>
                  <a:schemeClr val="bg1"/>
                </a:solidFill>
              </a:rPr>
              <a:t> и тонким струйчатым рисунком; существуют серая и </a:t>
            </a:r>
            <a:r>
              <a:rPr lang="ru-RU" dirty="0" err="1" smtClean="0">
                <a:solidFill>
                  <a:schemeClr val="bg1"/>
                </a:solidFill>
              </a:rPr>
              <a:t>кориченевая</a:t>
            </a:r>
            <a:r>
              <a:rPr lang="ru-RU" dirty="0" smtClean="0">
                <a:solidFill>
                  <a:schemeClr val="bg1"/>
                </a:solidFill>
              </a:rPr>
              <a:t> (рыжая)цветовые фазы. Радужина желтая, реже оранжевая.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Крик </a:t>
            </a:r>
            <a:r>
              <a:rPr lang="ru-RU" dirty="0" err="1" smtClean="0">
                <a:solidFill>
                  <a:schemeClr val="bg1"/>
                </a:solidFill>
              </a:rPr>
              <a:t>сплюшки</a:t>
            </a:r>
            <a:r>
              <a:rPr lang="ru-RU" dirty="0" smtClean="0">
                <a:solidFill>
                  <a:schemeClr val="bg1"/>
                </a:solidFill>
              </a:rPr>
              <a:t> – печальный мелодичный посвист «</a:t>
            </a:r>
            <a:r>
              <a:rPr lang="ru-RU" dirty="0" err="1" smtClean="0">
                <a:solidFill>
                  <a:schemeClr val="bg1"/>
                </a:solidFill>
              </a:rPr>
              <a:t>сплю-ю</a:t>
            </a:r>
            <a:r>
              <a:rPr lang="ru-RU" dirty="0" smtClean="0">
                <a:solidFill>
                  <a:schemeClr val="bg1"/>
                </a:solidFill>
              </a:rPr>
              <a:t>» или «</a:t>
            </a:r>
            <a:r>
              <a:rPr lang="ru-RU" dirty="0" err="1" smtClean="0">
                <a:solidFill>
                  <a:schemeClr val="bg1"/>
                </a:solidFill>
              </a:rPr>
              <a:t>сплю-плю</a:t>
            </a:r>
            <a:r>
              <a:rPr lang="ru-RU" dirty="0" smtClean="0">
                <a:solidFill>
                  <a:schemeClr val="bg1"/>
                </a:solidFill>
              </a:rPr>
              <a:t>», за крик птица и получила название.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Сплюшка</a:t>
            </a:r>
            <a:r>
              <a:rPr lang="ru-RU" dirty="0" smtClean="0">
                <a:solidFill>
                  <a:schemeClr val="bg1"/>
                </a:solidFill>
              </a:rPr>
              <a:t> – ночная птица, днем её не увидишь. Размножается в мае-июле, гнездится обыкновенно в дуплах, расщелинах скал. В кладке обычно 2-6 блестящих белых яиц массой по 15г. Инкубационный период длится 25 дней, выкармливание – 4 недели, вылетают из гнезда птенцы неделей позже. Окрас птенцов сероватый, с поперечными полосками, нехарактерными для взрослых птиц.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Питается </a:t>
            </a:r>
            <a:r>
              <a:rPr lang="ru-RU" dirty="0" err="1" smtClean="0">
                <a:solidFill>
                  <a:schemeClr val="bg1"/>
                </a:solidFill>
              </a:rPr>
              <a:t>сплюшка</a:t>
            </a:r>
            <a:r>
              <a:rPr lang="ru-RU" dirty="0" smtClean="0">
                <a:solidFill>
                  <a:schemeClr val="bg1"/>
                </a:solidFill>
              </a:rPr>
              <a:t> ночными бабочками и жуками, на позвоночных нападает редко. Может охотиться на мелких лягушек, ящериц, млекопитающих. В природе живет до 6 лет.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i="1" u="sng" dirty="0" smtClean="0">
                <a:solidFill>
                  <a:schemeClr val="bg1"/>
                </a:solidFill>
              </a:rPr>
              <a:t> 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Лесные пожары, а так же отрицательное влияние на численность использования в сельском и лесном хозяйстве инсектицидов.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51521"/>
            <a:ext cx="5829300" cy="1728191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Степной лунь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 descr="http://pticyrus.info/wp-content/uploads/2012/12/stepnoj-lu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555776"/>
            <a:ext cx="6624736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sz="4200" b="1" i="1" dirty="0" smtClean="0">
              <a:solidFill>
                <a:schemeClr val="bg1"/>
              </a:solidFill>
            </a:endParaRPr>
          </a:p>
          <a:p>
            <a:r>
              <a:rPr lang="ru-RU" sz="4200" b="1" i="1" dirty="0" smtClean="0">
                <a:solidFill>
                  <a:schemeClr val="bg1"/>
                </a:solidFill>
              </a:rPr>
              <a:t>Степной лунь</a:t>
            </a:r>
          </a:p>
          <a:p>
            <a:endParaRPr lang="ru-RU" sz="4200" dirty="0" smtClean="0">
              <a:solidFill>
                <a:schemeClr val="bg1"/>
              </a:solidFill>
            </a:endParaRPr>
          </a:p>
          <a:p>
            <a:pPr algn="l"/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Подтип: </a:t>
            </a:r>
            <a:r>
              <a:rPr lang="ru-RU" u="sng" dirty="0" smtClean="0">
                <a:solidFill>
                  <a:schemeClr val="bg1"/>
                </a:solidFill>
              </a:rPr>
              <a:t>Позвоночные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Птицы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Подкласс: </a:t>
            </a:r>
            <a:r>
              <a:rPr lang="ru-RU" u="sng" dirty="0" err="1" smtClean="0">
                <a:solidFill>
                  <a:schemeClr val="bg1"/>
                </a:solidFill>
              </a:rPr>
              <a:t>Новонёбные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err="1" smtClean="0">
                <a:solidFill>
                  <a:schemeClr val="bg1"/>
                </a:solidFill>
              </a:rPr>
              <a:t>Соколообразные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Ястребиные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Подсемейство: </a:t>
            </a:r>
            <a:r>
              <a:rPr lang="ru-RU" u="sng" dirty="0" err="1" smtClean="0">
                <a:solidFill>
                  <a:schemeClr val="bg1"/>
                </a:solidFill>
              </a:rPr>
              <a:t>Луневые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smtClean="0">
                <a:solidFill>
                  <a:schemeClr val="bg1"/>
                </a:solidFill>
              </a:rPr>
              <a:t>Луни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 </a:t>
            </a:r>
            <a:r>
              <a:rPr lang="ru-RU" b="1" dirty="0" smtClean="0">
                <a:solidFill>
                  <a:schemeClr val="bg1"/>
                </a:solidFill>
              </a:rPr>
              <a:t>Степной лунь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В Красной книге РФ –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категория, сокращающийся в численности по всему ареалу.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 </a:t>
            </a:r>
            <a:r>
              <a:rPr lang="ru-RU" dirty="0" smtClean="0">
                <a:solidFill>
                  <a:schemeClr val="bg1"/>
                </a:solidFill>
              </a:rPr>
              <a:t>Населяет различные типы равнинных и всхолмленных ландшафтов лесостепной, степной зон. В наших краях встречается в </a:t>
            </a:r>
            <a:r>
              <a:rPr lang="ru-RU" dirty="0" err="1" smtClean="0">
                <a:solidFill>
                  <a:schemeClr val="bg1"/>
                </a:solidFill>
              </a:rPr>
              <a:t>Камышлинских</a:t>
            </a:r>
            <a:r>
              <a:rPr lang="ru-RU" dirty="0" smtClean="0">
                <a:solidFill>
                  <a:schemeClr val="bg1"/>
                </a:solidFill>
              </a:rPr>
              <a:t> ярах, заказнике «</a:t>
            </a:r>
            <a:r>
              <a:rPr lang="ru-RU" dirty="0" err="1" smtClean="0">
                <a:solidFill>
                  <a:schemeClr val="bg1"/>
                </a:solidFill>
              </a:rPr>
              <a:t>Байтуган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b="1" i="1" u="sng" dirty="0" smtClean="0">
                <a:solidFill>
                  <a:schemeClr val="bg1"/>
                </a:solidFill>
              </a:rPr>
              <a:t>  Описание, особенности:</a:t>
            </a:r>
            <a:r>
              <a:rPr lang="ru-RU" dirty="0" smtClean="0">
                <a:solidFill>
                  <a:schemeClr val="bg1"/>
                </a:solidFill>
              </a:rPr>
              <a:t>  Взрослые самцы сверху серовато-сизые, снизу белые и лишь концы крыльев тёмно-бурые. Взрослые самки сверху тёмно-бурые, надхвостье в виде беловатой перевязи иногда с неяркими буроватыми поперечными полосками. Низ тела буровато-охристый в бурых продольных </a:t>
            </a:r>
            <a:r>
              <a:rPr lang="ru-RU" dirty="0" err="1" smtClean="0">
                <a:solidFill>
                  <a:schemeClr val="bg1"/>
                </a:solidFill>
              </a:rPr>
              <a:t>пестринах</a:t>
            </a:r>
            <a:r>
              <a:rPr lang="ru-RU" dirty="0" smtClean="0">
                <a:solidFill>
                  <a:schemeClr val="bg1"/>
                </a:solidFill>
              </a:rPr>
              <a:t>. Крылья сверху бурые, снизу беловато-охристые, ближе к концам с нечёткими тёмно-бурыми поперечными полосами. Хвост в бурых поперечных полосах размытого характера.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Гнездится на земле. Примитивное гнездо выстлано стеблями растений. Полная кладка из4-6 белых с бурыми пятнами яиц. Насиживает только самка, с первого яйца. В это время её кормит самец, передавая добычу в воздухе. Птенцы в гнезде разновозрастные. Летать начинают на 40-45 день после </a:t>
            </a:r>
            <a:r>
              <a:rPr lang="ru-RU" dirty="0" err="1" smtClean="0">
                <a:solidFill>
                  <a:schemeClr val="bg1"/>
                </a:solidFill>
              </a:rPr>
              <a:t>вылупления</a:t>
            </a:r>
            <a:r>
              <a:rPr lang="ru-RU" dirty="0" smtClean="0">
                <a:solidFill>
                  <a:schemeClr val="bg1"/>
                </a:solidFill>
              </a:rPr>
              <a:t>. Пищу составляют преимущественно мелкие грызуны, реже насекомые, птицы, их яйца и птенцы, иногда ящерицы.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Дефицит кормов, обеднение лесов, отсутствие видовой стации. Необходимо создать сети особо охраняемых территорий.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9"/>
            <a:ext cx="5829300" cy="1584175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Орлан-белохвост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technocredo.com/images/stories/orlanbelohvst/orlanbelohv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411760"/>
            <a:ext cx="6624736" cy="6552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err="1" smtClean="0">
                <a:solidFill>
                  <a:schemeClr val="bg1"/>
                </a:solidFill>
              </a:rPr>
              <a:t>Орлан-белохвост</a:t>
            </a:r>
            <a:endParaRPr lang="ru-RU" sz="4200" b="1" i="1" dirty="0" smtClean="0">
              <a:solidFill>
                <a:schemeClr val="bg1"/>
              </a:solidFill>
            </a:endParaRPr>
          </a:p>
          <a:p>
            <a:endParaRPr lang="ru-RU" sz="4200" b="1" dirty="0" smtClean="0">
              <a:solidFill>
                <a:schemeClr val="bg1"/>
              </a:solidFill>
            </a:endParaRP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>  </a:t>
            </a:r>
            <a:r>
              <a:rPr lang="ru-RU" i="1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Класс: </a:t>
            </a:r>
            <a:r>
              <a:rPr lang="ru-RU" u="sng" dirty="0" smtClean="0">
                <a:solidFill>
                  <a:schemeClr val="bg1"/>
                </a:solidFill>
              </a:rPr>
              <a:t>Птицы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err="1" smtClean="0">
                <a:solidFill>
                  <a:schemeClr val="bg1"/>
                </a:solidFill>
              </a:rPr>
              <a:t>Соколообразные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Ястребиные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smtClean="0">
                <a:solidFill>
                  <a:schemeClr val="bg1"/>
                </a:solidFill>
              </a:rPr>
              <a:t>Орланы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 </a:t>
            </a:r>
            <a:r>
              <a:rPr lang="ru-RU" b="1" dirty="0" err="1" smtClean="0">
                <a:solidFill>
                  <a:schemeClr val="bg1"/>
                </a:solidFill>
              </a:rPr>
              <a:t>Орлан-белохвост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В Красной книге РФ отнесен к категории «3-редкие». В Красной книге СССР включен в категорию «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. Редкие виды» со статусом – вид с относительно высокой, но быстро сокращающейся численностью. Категория угрозы исчезновения глобальной популяции в Красном Списке МСОП – «Находящийся в </a:t>
            </a:r>
            <a:r>
              <a:rPr lang="ru-RU" dirty="0" err="1" smtClean="0">
                <a:solidFill>
                  <a:schemeClr val="bg1"/>
                </a:solidFill>
              </a:rPr>
              <a:t>сотоянии</a:t>
            </a:r>
            <a:r>
              <a:rPr lang="ru-RU" dirty="0" smtClean="0">
                <a:solidFill>
                  <a:schemeClr val="bg1"/>
                </a:solidFill>
              </a:rPr>
              <a:t> близком к угрожаемому». Категория согласно критериям Красного Списка МСОП – региональная популяция относится к категории «Находящиеся в опасном состоянии».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Гнездовые местообитания приурочены к прибрежным ландшафтам (морские побережья, долины крупных рек, берега озёр). В нашей местности встречается на береговой линии р.Сок.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Описание, особенности: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Длина тела </a:t>
            </a:r>
            <a:r>
              <a:rPr lang="ru-RU" dirty="0" err="1" smtClean="0">
                <a:solidFill>
                  <a:schemeClr val="bg1"/>
                </a:solidFill>
              </a:rPr>
              <a:t>орлана-белохвоста</a:t>
            </a:r>
            <a:r>
              <a:rPr lang="ru-RU" dirty="0" smtClean="0">
                <a:solidFill>
                  <a:schemeClr val="bg1"/>
                </a:solidFill>
              </a:rPr>
              <a:t> составляет 70-90см, размах крыльев – 200-230см, масса – 4-7кг. Хвост короткий, клиновидной формы. Оперение взрослой особи бурого цвета, голова и шея с желтоватым осветлением, хвост белый. Клюв светло-желтого цвета, большой и мощный. Радужная оболочка глаза имеет светло-желтый цвет. Лапы не покрыты перьями до самых пальцев. Молодые особи тёмно-бурого цвета, клюв тёмно-серый, а в пятилетнем возрасте полностью обретает взрослую внешность. Самки </a:t>
            </a:r>
            <a:r>
              <a:rPr lang="ru-RU" dirty="0" err="1" smtClean="0">
                <a:solidFill>
                  <a:schemeClr val="bg1"/>
                </a:solidFill>
              </a:rPr>
              <a:t>орлана-белохвоста</a:t>
            </a:r>
            <a:r>
              <a:rPr lang="ru-RU" dirty="0" smtClean="0">
                <a:solidFill>
                  <a:schemeClr val="bg1"/>
                </a:solidFill>
              </a:rPr>
              <a:t> значительно больше по размеру и весят больше, чем самцы. В полёте птица держит свои широкие крылья горизонтально. Гнездовые участки многолетние. Гнёзда устраивают на высоте 18-25м, в диаметре до 2м, высотой до 1,5м. К размножению приступают в конце </a:t>
            </a:r>
            <a:r>
              <a:rPr lang="ru-RU" dirty="0" err="1" smtClean="0">
                <a:solidFill>
                  <a:schemeClr val="bg1"/>
                </a:solidFill>
              </a:rPr>
              <a:t>февраля-марте</a:t>
            </a:r>
            <a:r>
              <a:rPr lang="ru-RU" dirty="0" smtClean="0">
                <a:solidFill>
                  <a:schemeClr val="bg1"/>
                </a:solidFill>
              </a:rPr>
              <a:t>. Кладка обычно из 2, реже 1или 3 яиц. Насиживание длиться более месяца.  Питается рыбой, водоплавающими и околоводными птицами, падалью.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i="1" u="sng" dirty="0" smtClean="0">
                <a:solidFill>
                  <a:schemeClr val="bg1"/>
                </a:solidFill>
              </a:rPr>
              <a:t> Лимитирующие факторы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Уничтожение мест гнездования за счёт сокращения площади пойменных лесов, вырубки крупных деревьев.  Браконьерство: несанкционированный отстрел птиц без видимой причины, для изготовления чучел. Незаконный отлов птиц и изъятие птенцов для последующего содержания в неволе. Гибель в капканах. Применение отравленных приманок при борьбе с хищными млекопитающими.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9"/>
            <a:ext cx="5829300" cy="165618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Могильник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dikiezveri.com/images/easterneagl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699792"/>
            <a:ext cx="6624736" cy="626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Могильник</a:t>
            </a:r>
          </a:p>
          <a:p>
            <a:endParaRPr lang="ru-RU" sz="4200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Царство: </a:t>
            </a:r>
            <a:r>
              <a:rPr lang="ru-RU" u="sng" dirty="0" smtClean="0">
                <a:solidFill>
                  <a:schemeClr val="bg1"/>
                </a:solidFill>
              </a:rPr>
              <a:t>Животные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Тип: </a:t>
            </a:r>
            <a:r>
              <a:rPr lang="ru-RU" u="sng" dirty="0" smtClean="0">
                <a:solidFill>
                  <a:schemeClr val="bg1"/>
                </a:solidFill>
              </a:rPr>
              <a:t>Хордовые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Класс: </a:t>
            </a:r>
            <a:r>
              <a:rPr lang="ru-RU" u="sng" dirty="0" smtClean="0">
                <a:solidFill>
                  <a:schemeClr val="bg1"/>
                </a:solidFill>
              </a:rPr>
              <a:t>Птицы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Отряд: </a:t>
            </a:r>
            <a:r>
              <a:rPr lang="ru-RU" u="sng" dirty="0" err="1" smtClean="0">
                <a:solidFill>
                  <a:schemeClr val="bg1"/>
                </a:solidFill>
              </a:rPr>
              <a:t>Соколообразные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Ястребиные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Род: </a:t>
            </a:r>
            <a:r>
              <a:rPr lang="ru-RU" u="sng" dirty="0" smtClean="0">
                <a:solidFill>
                  <a:schemeClr val="bg1"/>
                </a:solidFill>
              </a:rPr>
              <a:t>Орлы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Вид: </a:t>
            </a:r>
            <a:r>
              <a:rPr lang="ru-RU" b="1" dirty="0" smtClean="0">
                <a:solidFill>
                  <a:schemeClr val="bg1"/>
                </a:solidFill>
              </a:rPr>
              <a:t>Могильник</a:t>
            </a: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</a:t>
            </a:r>
            <a:r>
              <a:rPr lang="ru-RU" b="1" i="1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В Международной Красной книге могильник имеет статус уязвимого вида с возможным продолжающимся сокращением численности.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dirty="0" smtClean="0">
                <a:solidFill>
                  <a:schemeClr val="bg1"/>
                </a:solidFill>
              </a:rPr>
              <a:t> Редкая, малочисленная птица. Гнездится в пустынной, степной, лесостепной зонах: сухие боры с высокоствольными соснами, окружённые открытыми территориями, </a:t>
            </a:r>
            <a:r>
              <a:rPr lang="ru-RU" dirty="0" err="1" smtClean="0">
                <a:solidFill>
                  <a:schemeClr val="bg1"/>
                </a:solidFill>
              </a:rPr>
              <a:t>облесенные</a:t>
            </a:r>
            <a:r>
              <a:rPr lang="ru-RU" dirty="0" smtClean="0">
                <a:solidFill>
                  <a:schemeClr val="bg1"/>
                </a:solidFill>
              </a:rPr>
              <a:t> балки, островные леса из берёзы, дуба, тополя. В нашей местности встречается на г.»</a:t>
            </a:r>
            <a:r>
              <a:rPr lang="ru-RU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 и особенности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Крупная хищная птица с длинными широкими крыльями и длинным прямым хвостом. Длина 72-84см, размах крыльев 180-215см, вес 2,4-4,5кг. У взрослых птиц обоего пола первостепенные маховые сверху чёрные, снизу </a:t>
            </a:r>
            <a:r>
              <a:rPr lang="ru-RU" dirty="0" err="1" smtClean="0">
                <a:solidFill>
                  <a:schemeClr val="bg1"/>
                </a:solidFill>
              </a:rPr>
              <a:t>тёмн-бурые</a:t>
            </a:r>
            <a:r>
              <a:rPr lang="ru-RU" dirty="0" smtClean="0">
                <a:solidFill>
                  <a:schemeClr val="bg1"/>
                </a:solidFill>
              </a:rPr>
              <a:t> с размытым серо-полосатым рисунком на основаниях внутренних опахал. Второстепенные сверху тёмно-бурые, снизу от серовато-бурого до чёрно-бурого, также с неярко выраженной полосатостью. Кроющие крыла снизу на фоне маховых выглядят значительно более тёмными, буро-чёрными. Хвост имеет мраморный рисунок, сочетающий в себе чёрные и серые тона. Годовалые птицы очень светлые - большей частью светло-охристые с тёмными продольными штрихами и тёмно-бурыми маховыми.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Могильник - достаточно голосистая птица. Основной крик – быстрая череда каркающих звуков, отдалённо напоминающий собачий лай, хорошо слышен на расстоянии 0,5-1км.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Эти орлы всегда, даже на зимовках, держатся парами, которые сохраняются в течение жизни. Пара орлов устраивает гнёзда на дереве на высоте 10-25м над землёй. Кладка 1 раз в год, состоит из 1-3 яиц. Насиживают оба члены пары, около 43 дней. Птенцы покрытые белым пухом, примерно в возрасте 77 дней поднимаются на крыло, покидают гнездо. Могильник охотится на: сусликов, полевых </a:t>
            </a:r>
            <a:r>
              <a:rPr lang="ru-RU" dirty="0" err="1" smtClean="0">
                <a:solidFill>
                  <a:schemeClr val="bg1"/>
                </a:solidFill>
              </a:rPr>
              <a:t>мышей,зайцев</a:t>
            </a:r>
            <a:r>
              <a:rPr lang="ru-RU" dirty="0" smtClean="0">
                <a:solidFill>
                  <a:schemeClr val="bg1"/>
                </a:solidFill>
              </a:rPr>
              <a:t>, сурков; поедают падаль.</a:t>
            </a:r>
          </a:p>
          <a:p>
            <a:pPr algn="l"/>
            <a:r>
              <a:rPr lang="ru-RU" b="1" u="sng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Потеря мест, пригодных для гнездовья, вследствие хозяйственной деятельности человека, массовое истребление, гибель на опорах линии электропередач, разорение гнёзд, нехватка корма (исчезновение сусликов и сурков в ряде регионов).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664" y="1331640"/>
            <a:ext cx="6048672" cy="6258768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«В отличие от нас животные не властны над своим будущим. Их будущее, само их существование – в наших руках… Работа по их спасению не терпит проволочки. Есть много животных, которым наша помощь необходима сейчас. Через десять, даже пять лет будет поздно – они исчезнут с лица Земли.»</a:t>
            </a:r>
          </a:p>
          <a:p>
            <a:pPr algn="just"/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                          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</a:rPr>
              <a:t>Джеральд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</a:rPr>
              <a:t>Даррел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907705"/>
            <a:ext cx="5829300" cy="244827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КРАСНАЯ КНИГА РАСТЕНИЯ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6012160"/>
            <a:ext cx="5568652" cy="230425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Дерево, трава, цветок и птица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Не всегда умеют защититься.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Если будут уничтожены они,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планете мы останемся одни!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856895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bg1"/>
                </a:solidFill>
              </a:rPr>
              <a:t>   Содержание Красной книги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Красная книга:</a:t>
            </a: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  - Информирует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  - Призывает изучать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  - Предупреждает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  - Советует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3600" b="1" i="1" u="sng" dirty="0" smtClean="0">
                <a:solidFill>
                  <a:schemeClr val="bg1"/>
                </a:solidFill>
              </a:rPr>
              <a:t>Красная книга </a:t>
            </a:r>
            <a:r>
              <a:rPr lang="ru-RU" sz="2800" b="1" i="1" dirty="0" smtClean="0">
                <a:solidFill>
                  <a:schemeClr val="bg1"/>
                </a:solidFill>
              </a:rPr>
              <a:t>– это документ временного действия, потому что условия обитания животных и растений меняются и всё новые и новые виды могут оказаться в катастрофическом положении.</a:t>
            </a:r>
            <a:r>
              <a:rPr lang="ru-RU" sz="3200" b="1" i="1" dirty="0" smtClean="0">
                <a:solidFill>
                  <a:schemeClr val="bg1"/>
                </a:solidFill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7"/>
            <a:ext cx="5829300" cy="1872207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Чина Литвинова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ьберт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915816"/>
            <a:ext cx="6480720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550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3600" b="1" i="1" dirty="0" smtClean="0">
                <a:solidFill>
                  <a:schemeClr val="bg1"/>
                </a:solidFill>
              </a:rPr>
              <a:t>Чина Литвинова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Царство: </a:t>
            </a:r>
            <a:r>
              <a:rPr lang="ru-RU" u="sng" dirty="0" smtClean="0">
                <a:solidFill>
                  <a:schemeClr val="bg1"/>
                </a:solidFill>
              </a:rPr>
              <a:t>Растения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Отдел: </a:t>
            </a:r>
            <a:r>
              <a:rPr lang="ru-RU" u="sng" dirty="0" smtClean="0">
                <a:solidFill>
                  <a:schemeClr val="bg1"/>
                </a:solidFill>
              </a:rPr>
              <a:t>Цветковые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Класс: </a:t>
            </a:r>
            <a:r>
              <a:rPr lang="ru-RU" u="sng" dirty="0" smtClean="0">
                <a:solidFill>
                  <a:schemeClr val="bg1"/>
                </a:solidFill>
              </a:rPr>
              <a:t>Двудольные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Семейство: </a:t>
            </a:r>
            <a:r>
              <a:rPr lang="ru-RU" u="sng" dirty="0" smtClean="0">
                <a:solidFill>
                  <a:schemeClr val="bg1"/>
                </a:solidFill>
              </a:rPr>
              <a:t>Бобовые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   Род: </a:t>
            </a:r>
            <a:r>
              <a:rPr lang="ru-RU" u="sng" dirty="0" smtClean="0">
                <a:solidFill>
                  <a:schemeClr val="bg1"/>
                </a:solidFill>
              </a:rPr>
              <a:t>Чина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   Вид: </a:t>
            </a:r>
            <a:r>
              <a:rPr lang="ru-RU" b="1" dirty="0" smtClean="0">
                <a:solidFill>
                  <a:schemeClr val="bg1"/>
                </a:solidFill>
              </a:rPr>
              <a:t>Чина Литвинова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Категория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. Редкий вид, эндемик. Занесена в Красную книгу РСФСР.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Экология:</a:t>
            </a:r>
            <a:r>
              <a:rPr lang="ru-RU" dirty="0" smtClean="0">
                <a:solidFill>
                  <a:schemeClr val="bg1"/>
                </a:solidFill>
              </a:rPr>
              <a:t> Растет в лиственных лесах, в зарослях кустарников, на лесных полянах. В местах произрастания не бывает обильным, встречается преимущественно одиночными особями. В нашей местности произрастает в </a:t>
            </a:r>
            <a:r>
              <a:rPr lang="ru-RU" dirty="0" err="1" smtClean="0">
                <a:solidFill>
                  <a:schemeClr val="bg1"/>
                </a:solidFill>
              </a:rPr>
              <a:t>Сокском</a:t>
            </a:r>
            <a:r>
              <a:rPr lang="ru-RU" dirty="0" smtClean="0">
                <a:solidFill>
                  <a:schemeClr val="bg1"/>
                </a:solidFill>
              </a:rPr>
              <a:t> ландшафтном районе.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Лиановидный</a:t>
            </a:r>
            <a:r>
              <a:rPr lang="ru-RU" dirty="0" smtClean="0">
                <a:solidFill>
                  <a:schemeClr val="bg1"/>
                </a:solidFill>
              </a:rPr>
              <a:t> травянистый многолетник высотой 50-250см. Стебель и черешок листа крылатые. Ось листа заканчивается усиками. Листочков одна пара, они продолговато-эллиптические, тупые, остроконечные, снизу сизые, голые. Усики длинные, ветвистые. </a:t>
            </a:r>
            <a:r>
              <a:rPr lang="ru-RU" dirty="0" err="1" smtClean="0">
                <a:solidFill>
                  <a:schemeClr val="bg1"/>
                </a:solidFill>
              </a:rPr>
              <a:t>Прилистики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полустреловидные</a:t>
            </a:r>
            <a:r>
              <a:rPr lang="ru-RU" dirty="0" smtClean="0">
                <a:solidFill>
                  <a:schemeClr val="bg1"/>
                </a:solidFill>
              </a:rPr>
              <a:t>. Цветоносы длинные, цветочные кисти также длинные на длинных цветоножках. Венчик розовый, длиной около 18мм. Чашечка </a:t>
            </a:r>
            <a:r>
              <a:rPr lang="ru-RU" dirty="0" err="1" smtClean="0">
                <a:solidFill>
                  <a:schemeClr val="bg1"/>
                </a:solidFill>
              </a:rPr>
              <a:t>ширококолокольчатая</a:t>
            </a:r>
            <a:r>
              <a:rPr lang="ru-RU" dirty="0" smtClean="0">
                <a:solidFill>
                  <a:schemeClr val="bg1"/>
                </a:solidFill>
              </a:rPr>
              <a:t>, зубцы её в 3-4 раза короче трубки. Бобы голые, сидячие, линейные, слегка сжатые, слегка гладкие длиной 4-6см.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Лесные пожары, вырубка древостоев, перевод земель в сельскохозяйственное пользование, выпас скота.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ru-RU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39552"/>
            <a:ext cx="5829300" cy="172819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Астрагал </a:t>
            </a:r>
            <a:r>
              <a:rPr lang="ru-RU" b="1" i="1" dirty="0" err="1" smtClean="0">
                <a:solidFill>
                  <a:schemeClr val="bg1"/>
                </a:solidFill>
              </a:rPr>
              <a:t>Цингера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ьберт\Desktop\астраг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915816"/>
            <a:ext cx="6480720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00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Астрагал </a:t>
            </a:r>
            <a:r>
              <a:rPr lang="ru-RU" sz="5000" b="1" i="1" dirty="0" err="1" smtClean="0">
                <a:solidFill>
                  <a:schemeClr val="bg1"/>
                </a:solidFill>
              </a:rPr>
              <a:t>Цингера</a:t>
            </a:r>
            <a:endParaRPr lang="ru-RU" sz="5000" dirty="0" smtClean="0">
              <a:solidFill>
                <a:schemeClr val="bg1"/>
              </a:solidFill>
            </a:endParaRPr>
          </a:p>
          <a:p>
            <a:r>
              <a:rPr lang="ru-RU" sz="5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Царство: </a:t>
            </a:r>
            <a:r>
              <a:rPr lang="ru-RU" sz="4000" u="sng" dirty="0" smtClean="0">
                <a:solidFill>
                  <a:schemeClr val="bg1"/>
                </a:solidFill>
              </a:rPr>
              <a:t>Растения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Отдел: </a:t>
            </a:r>
            <a:r>
              <a:rPr lang="ru-RU" sz="4000" u="sng" dirty="0" smtClean="0">
                <a:solidFill>
                  <a:schemeClr val="bg1"/>
                </a:solidFill>
              </a:rPr>
              <a:t>Цветковые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Класс: </a:t>
            </a:r>
            <a:r>
              <a:rPr lang="ru-RU" sz="4000" u="sng" dirty="0" smtClean="0">
                <a:solidFill>
                  <a:schemeClr val="bg1"/>
                </a:solidFill>
              </a:rPr>
              <a:t>Двудольные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Порядок: </a:t>
            </a:r>
            <a:r>
              <a:rPr lang="ru-RU" sz="4000" u="sng" dirty="0" err="1" smtClean="0">
                <a:solidFill>
                  <a:schemeClr val="bg1"/>
                </a:solidFill>
              </a:rPr>
              <a:t>Бобовоцветные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Семейство: </a:t>
            </a:r>
            <a:r>
              <a:rPr lang="ru-RU" sz="4000" u="sng" dirty="0" smtClean="0">
                <a:solidFill>
                  <a:schemeClr val="bg1"/>
                </a:solidFill>
              </a:rPr>
              <a:t>Бобовые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   Род: </a:t>
            </a:r>
            <a:r>
              <a:rPr lang="ru-RU" sz="4000" u="sng" dirty="0" smtClean="0">
                <a:solidFill>
                  <a:schemeClr val="bg1"/>
                </a:solidFill>
              </a:rPr>
              <a:t>Астрагал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   Вид: </a:t>
            </a:r>
            <a:r>
              <a:rPr lang="ru-RU" sz="4000" b="1" dirty="0" smtClean="0">
                <a:solidFill>
                  <a:schemeClr val="bg1"/>
                </a:solidFill>
              </a:rPr>
              <a:t>Астрагал </a:t>
            </a:r>
            <a:r>
              <a:rPr lang="ru-RU" sz="4000" b="1" dirty="0" err="1" smtClean="0">
                <a:solidFill>
                  <a:schemeClr val="bg1"/>
                </a:solidFill>
              </a:rPr>
              <a:t>Цингера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b="1" i="1" u="sng" dirty="0" smtClean="0">
                <a:solidFill>
                  <a:schemeClr val="bg1"/>
                </a:solidFill>
              </a:rPr>
              <a:t>Статус: </a:t>
            </a:r>
            <a:r>
              <a:rPr lang="ru-RU" sz="4000" dirty="0" smtClean="0">
                <a:solidFill>
                  <a:schemeClr val="bg1"/>
                </a:solidFill>
              </a:rPr>
              <a:t>2 (</a:t>
            </a:r>
            <a:r>
              <a:rPr lang="en-US" sz="4000" dirty="0" smtClean="0">
                <a:solidFill>
                  <a:schemeClr val="bg1"/>
                </a:solidFill>
              </a:rPr>
              <a:t>V</a:t>
            </a:r>
            <a:r>
              <a:rPr lang="ru-RU" sz="4000" dirty="0" smtClean="0">
                <a:solidFill>
                  <a:schemeClr val="bg1"/>
                </a:solidFill>
              </a:rPr>
              <a:t>). Уязвимый вид. Эндемик Среднего Поволжья.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u="sng" dirty="0" smtClean="0">
                <a:solidFill>
                  <a:schemeClr val="bg1"/>
                </a:solidFill>
              </a:rPr>
              <a:t> Экология:</a:t>
            </a:r>
            <a:r>
              <a:rPr lang="ru-RU" sz="4000" dirty="0" smtClean="0">
                <a:solidFill>
                  <a:schemeClr val="bg1"/>
                </a:solidFill>
              </a:rPr>
              <a:t> Вид произрастает по склонам южной и юго-восточной экспозиции, придерживаясь выходов известняков и песчаников, в составе группировок каменистой степи. На территории муниципального района </a:t>
            </a:r>
            <a:r>
              <a:rPr lang="ru-RU" sz="4000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sz="4000" dirty="0" smtClean="0">
                <a:solidFill>
                  <a:schemeClr val="bg1"/>
                </a:solidFill>
              </a:rPr>
              <a:t> произрастает в </a:t>
            </a:r>
            <a:r>
              <a:rPr lang="ru-RU" sz="4000" dirty="0" err="1" smtClean="0">
                <a:solidFill>
                  <a:schemeClr val="bg1"/>
                </a:solidFill>
              </a:rPr>
              <a:t>п.Бузбаш</a:t>
            </a:r>
            <a:r>
              <a:rPr lang="ru-RU" sz="4000" dirty="0" smtClean="0">
                <a:solidFill>
                  <a:schemeClr val="bg1"/>
                </a:solidFill>
              </a:rPr>
              <a:t>, 1км от горы «</a:t>
            </a:r>
            <a:r>
              <a:rPr lang="ru-RU" sz="4000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sz="4000" dirty="0" smtClean="0">
                <a:solidFill>
                  <a:schemeClr val="bg1"/>
                </a:solidFill>
              </a:rPr>
              <a:t>».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b="1" i="1" u="sng" dirty="0" smtClean="0">
                <a:solidFill>
                  <a:schemeClr val="bg1"/>
                </a:solidFill>
              </a:rPr>
              <a:t>Описание:</a:t>
            </a:r>
            <a:r>
              <a:rPr lang="ru-RU" sz="4000" dirty="0" smtClean="0">
                <a:solidFill>
                  <a:schemeClr val="bg1"/>
                </a:solidFill>
              </a:rPr>
              <a:t> Полукустарничек высотой 30-55см с подземным мощным стволиком, без надземных стволиков или с коротким, ветвистым стволиком длиной 5-15см, покрытым коричнево-бурой корой. Годичные побеги прямостоячие, тонкие. Листья 5-7см длиной, с 4-6 парами ланцетных листочков. Цветки белые, редко с фиолетовым флагом, собранные в головчатые кисти на длинных цветоносах. Все растение опушено прижатыми белыми волосками. Бобы сидячие, линейно-продолговатые, с примесью чёрных волосков. Цветет в июне-июле, опыляется перепончатокрылыми. Плодоносит в июле-августе. Размножается семенами. Вид со слабой </a:t>
            </a:r>
            <a:r>
              <a:rPr lang="ru-RU" sz="4000" dirty="0" err="1" smtClean="0">
                <a:solidFill>
                  <a:schemeClr val="bg1"/>
                </a:solidFill>
              </a:rPr>
              <a:t>конкурентноспособностью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sz="4000" dirty="0" smtClean="0">
                <a:solidFill>
                  <a:schemeClr val="bg1"/>
                </a:solidFill>
              </a:rPr>
              <a:t> Уничтожение местообитаний при прокладке коммуникаций, закладке карьеров, выпасе скота и весенних пожарах.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39552"/>
            <a:ext cx="5829300" cy="15841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Копеечник крупноцветковый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ьберт\Desktop\копеечн крупноц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771800"/>
            <a:ext cx="6480720" cy="619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55000" lnSpcReduction="20000"/>
          </a:bodyPr>
          <a:lstStyle/>
          <a:p>
            <a:endParaRPr lang="ru-RU" b="1" i="1" dirty="0" smtClean="0"/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Копеечник крупноцветковый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Царство: </a:t>
            </a:r>
            <a:r>
              <a:rPr lang="ru-RU" u="sng" dirty="0" smtClean="0">
                <a:solidFill>
                  <a:schemeClr val="bg1"/>
                </a:solidFill>
              </a:rPr>
              <a:t>Растения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Отдел: </a:t>
            </a:r>
            <a:r>
              <a:rPr lang="ru-RU" u="sng" dirty="0" smtClean="0">
                <a:solidFill>
                  <a:schemeClr val="bg1"/>
                </a:solidFill>
              </a:rPr>
              <a:t>Цветковые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Класс: </a:t>
            </a:r>
            <a:r>
              <a:rPr lang="ru-RU" u="sng" dirty="0" smtClean="0">
                <a:solidFill>
                  <a:schemeClr val="bg1"/>
                </a:solidFill>
              </a:rPr>
              <a:t>Двудольные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Бобовые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Род: </a:t>
            </a:r>
            <a:r>
              <a:rPr lang="ru-RU" u="sng" dirty="0" smtClean="0">
                <a:solidFill>
                  <a:schemeClr val="bg1"/>
                </a:solidFill>
              </a:rPr>
              <a:t>Копеечник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 Вид: </a:t>
            </a:r>
            <a:r>
              <a:rPr lang="ru-RU" b="1" dirty="0" smtClean="0">
                <a:solidFill>
                  <a:schemeClr val="bg1"/>
                </a:solidFill>
              </a:rPr>
              <a:t>Копеечник крупноцветковый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dirty="0" smtClean="0">
                <a:solidFill>
                  <a:schemeClr val="bg1"/>
                </a:solidFill>
              </a:rPr>
              <a:t> Категория </a:t>
            </a:r>
            <a:r>
              <a:rPr lang="en-US" dirty="0" smtClean="0">
                <a:solidFill>
                  <a:schemeClr val="bg1"/>
                </a:solidFill>
              </a:rPr>
              <a:t>III</a:t>
            </a:r>
            <a:r>
              <a:rPr lang="ru-RU" dirty="0" smtClean="0">
                <a:solidFill>
                  <a:schemeClr val="bg1"/>
                </a:solidFill>
              </a:rPr>
              <a:t>. Редкий вид. Эндемик флоры СССР. Занесен в Красную книгу РСФСР.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i="1" u="sng" dirty="0" smtClean="0">
                <a:solidFill>
                  <a:schemeClr val="bg1"/>
                </a:solidFill>
              </a:rPr>
              <a:t> Экология:</a:t>
            </a:r>
            <a:r>
              <a:rPr lang="ru-RU" dirty="0" smtClean="0">
                <a:solidFill>
                  <a:schemeClr val="bg1"/>
                </a:solidFill>
              </a:rPr>
              <a:t>  Обитают на лугах, в степях, лесах и тундрах, в долинах рек и на склонах гор, включая высокогорья. На территории муниципального района </a:t>
            </a:r>
            <a:r>
              <a:rPr lang="ru-RU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dirty="0" smtClean="0">
                <a:solidFill>
                  <a:schemeClr val="bg1"/>
                </a:solidFill>
              </a:rPr>
              <a:t> встречается  в урочище «</a:t>
            </a:r>
            <a:r>
              <a:rPr lang="ru-RU" dirty="0" err="1" smtClean="0">
                <a:solidFill>
                  <a:schemeClr val="bg1"/>
                </a:solidFill>
              </a:rPr>
              <a:t>Бузбаш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dirty="0" smtClean="0">
                <a:solidFill>
                  <a:schemeClr val="bg1"/>
                </a:solidFill>
              </a:rPr>
              <a:t>», «Каменистая степь» у с.Камышла, «Урочище Золотая гора».</a:t>
            </a: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Описание:</a:t>
            </a:r>
            <a:r>
              <a:rPr lang="ru-RU" dirty="0" smtClean="0">
                <a:solidFill>
                  <a:schemeClr val="bg1"/>
                </a:solidFill>
              </a:rPr>
              <a:t> Копеечниками эти растения называют за форму округло-эллиптических плоско сжатых бобов, перетянутых поперёк, состоящих из нескольких плоских члеников в форме монеты. Многолетнее травянистое растение 20-40см высотой с укороченными стеблями, несущими розетку снизу густо серебристо-волосистых перистых листьев с 2-5 парами эллиптических листочков. Цветет с мая по июль, размножается семенами. Цветки в кистях на пазушных цветоносах, превышающих листья. Венчик 2-2,5см длиной, желтовато-кремовый. Бобы из 3-4 сетчато-ребристых беловойлочных члеников. Членики боба </a:t>
            </a:r>
            <a:r>
              <a:rPr lang="ru-RU" dirty="0" err="1" smtClean="0">
                <a:solidFill>
                  <a:schemeClr val="bg1"/>
                </a:solidFill>
              </a:rPr>
              <a:t>плоско-сжатые</a:t>
            </a:r>
            <a:r>
              <a:rPr lang="ru-RU" dirty="0" smtClean="0">
                <a:solidFill>
                  <a:schemeClr val="bg1"/>
                </a:solidFill>
              </a:rPr>
              <a:t> или слегка выпуклые, гладкие, голые или чаще опушённые, часто усажены короткими или более длинными щетинками.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Антропогенные нарушения среды обитания (разработки мела, выпас скота, эрозия склонов, сбор для букетов).</a:t>
            </a: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39552"/>
            <a:ext cx="5829300" cy="144016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Ковыль перистый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ьберт\Desktop\ков пер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627784"/>
            <a:ext cx="648072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Ковыль перистый</a:t>
            </a:r>
            <a:endParaRPr lang="ru-RU" sz="4200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3400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Царство: </a:t>
            </a:r>
            <a:r>
              <a:rPr lang="ru-RU" sz="3400" u="sng" dirty="0" smtClean="0">
                <a:solidFill>
                  <a:schemeClr val="bg1"/>
                </a:solidFill>
              </a:rPr>
              <a:t>Растения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    Отдел: </a:t>
            </a:r>
            <a:r>
              <a:rPr lang="ru-RU" sz="3400" u="sng" dirty="0" smtClean="0">
                <a:solidFill>
                  <a:schemeClr val="bg1"/>
                </a:solidFill>
              </a:rPr>
              <a:t>Цветковые растения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     Класс: </a:t>
            </a:r>
            <a:r>
              <a:rPr lang="ru-RU" sz="3400" u="sng" dirty="0" smtClean="0">
                <a:solidFill>
                  <a:schemeClr val="bg1"/>
                </a:solidFill>
              </a:rPr>
              <a:t>Однодольные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 Порядок: </a:t>
            </a:r>
            <a:r>
              <a:rPr lang="ru-RU" sz="3400" u="sng" dirty="0" err="1" smtClean="0">
                <a:solidFill>
                  <a:schemeClr val="bg1"/>
                </a:solidFill>
              </a:rPr>
              <a:t>Злакоцветные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Семейство: </a:t>
            </a:r>
            <a:r>
              <a:rPr lang="ru-RU" sz="3400" u="sng" dirty="0" smtClean="0">
                <a:solidFill>
                  <a:schemeClr val="bg1"/>
                </a:solidFill>
              </a:rPr>
              <a:t>Злаки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Подсемейство: </a:t>
            </a:r>
            <a:r>
              <a:rPr lang="ru-RU" sz="3400" u="sng" dirty="0" smtClean="0">
                <a:solidFill>
                  <a:schemeClr val="bg1"/>
                </a:solidFill>
              </a:rPr>
              <a:t>Мятликовые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        Род: </a:t>
            </a:r>
            <a:r>
              <a:rPr lang="ru-RU" sz="3400" u="sng" dirty="0" smtClean="0">
                <a:solidFill>
                  <a:schemeClr val="bg1"/>
                </a:solidFill>
              </a:rPr>
              <a:t>Ковыль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        Вид: </a:t>
            </a:r>
            <a:r>
              <a:rPr lang="ru-RU" sz="3400" b="1" dirty="0" smtClean="0">
                <a:solidFill>
                  <a:schemeClr val="bg1"/>
                </a:solidFill>
              </a:rPr>
              <a:t>Ковыль перистый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</a:t>
            </a:r>
            <a:r>
              <a:rPr lang="ru-RU" sz="3400" b="1" i="1" u="sng" dirty="0" smtClean="0">
                <a:solidFill>
                  <a:schemeClr val="bg1"/>
                </a:solidFill>
              </a:rPr>
              <a:t>Статус: </a:t>
            </a:r>
            <a:r>
              <a:rPr lang="ru-RU" sz="3400" dirty="0" smtClean="0">
                <a:solidFill>
                  <a:schemeClr val="bg1"/>
                </a:solidFill>
              </a:rPr>
              <a:t>Категория </a:t>
            </a:r>
            <a:r>
              <a:rPr lang="en-US" sz="3400" dirty="0" smtClean="0">
                <a:solidFill>
                  <a:schemeClr val="bg1"/>
                </a:solidFill>
              </a:rPr>
              <a:t>III</a:t>
            </a:r>
            <a:r>
              <a:rPr lang="ru-RU" sz="3400" dirty="0" smtClean="0">
                <a:solidFill>
                  <a:schemeClr val="bg1"/>
                </a:solidFill>
              </a:rPr>
              <a:t>. Уязвимый вид. Занесен в Красную книгу РСФСР и РФ.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b="1" i="1" dirty="0" smtClean="0">
                <a:solidFill>
                  <a:schemeClr val="bg1"/>
                </a:solidFill>
              </a:rPr>
              <a:t>    </a:t>
            </a:r>
            <a:r>
              <a:rPr lang="ru-RU" sz="3400" b="1" i="1" u="sng" dirty="0" smtClean="0">
                <a:solidFill>
                  <a:schemeClr val="bg1"/>
                </a:solidFill>
              </a:rPr>
              <a:t> Экология:</a:t>
            </a:r>
            <a:r>
              <a:rPr lang="ru-RU" sz="3400" b="1" i="1" dirty="0" smtClean="0">
                <a:solidFill>
                  <a:schemeClr val="bg1"/>
                </a:solidFill>
              </a:rPr>
              <a:t> </a:t>
            </a:r>
            <a:r>
              <a:rPr lang="ru-RU" sz="3400" dirty="0" smtClean="0">
                <a:solidFill>
                  <a:schemeClr val="bg1"/>
                </a:solidFill>
              </a:rPr>
              <a:t>Растение широко распространено в степях, также отдельные небольшие островки встречаются в лесостепной зоне. На территории муниципального района </a:t>
            </a:r>
            <a:r>
              <a:rPr lang="ru-RU" sz="3400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sz="3400" dirty="0" smtClean="0">
                <a:solidFill>
                  <a:schemeClr val="bg1"/>
                </a:solidFill>
              </a:rPr>
              <a:t> произрастает на горе «</a:t>
            </a:r>
            <a:r>
              <a:rPr lang="ru-RU" sz="3400" dirty="0" err="1" smtClean="0">
                <a:solidFill>
                  <a:schemeClr val="bg1"/>
                </a:solidFill>
              </a:rPr>
              <a:t>Куратас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Чагы</a:t>
            </a:r>
            <a:r>
              <a:rPr lang="ru-RU" sz="3400" dirty="0" smtClean="0">
                <a:solidFill>
                  <a:schemeClr val="bg1"/>
                </a:solidFill>
              </a:rPr>
              <a:t>», в «Каменистой степи» у с.Камышла, «Урочище Золотая гора».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b="1" i="1" dirty="0" smtClean="0">
                <a:solidFill>
                  <a:schemeClr val="bg1"/>
                </a:solidFill>
              </a:rPr>
              <a:t>    </a:t>
            </a:r>
            <a:r>
              <a:rPr lang="ru-RU" sz="3400" b="1" i="1" u="sng" dirty="0" smtClean="0">
                <a:solidFill>
                  <a:schemeClr val="bg1"/>
                </a:solidFill>
              </a:rPr>
              <a:t>Описание: </a:t>
            </a:r>
            <a:r>
              <a:rPr lang="ru-RU" sz="3400" dirty="0" smtClean="0">
                <a:solidFill>
                  <a:schemeClr val="bg1"/>
                </a:solidFill>
              </a:rPr>
              <a:t>Видовой эпитет растение получило за мягкие волоски, напоминающие перья, которыми покрыта его длинная ость. Многолетнее травянистое растение высотой 50-70см с коротким корневищем, выпускающим иногда очень большой пучок жёстких листьев, свёрнутых часто в трубку и похожих на проволоку. Влагалище листьев вегетативных побегов голые или опушенные, влагалища верхних листьев генеративных побегов покрыты мелкими, острыми, изогнутыми бугорками или </a:t>
            </a:r>
            <a:r>
              <a:rPr lang="ru-RU" sz="3400" dirty="0" err="1" smtClean="0">
                <a:solidFill>
                  <a:schemeClr val="bg1"/>
                </a:solidFill>
              </a:rPr>
              <a:t>бугорковидными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шипиками</a:t>
            </a:r>
            <a:r>
              <a:rPr lang="ru-RU" sz="3400" dirty="0" smtClean="0">
                <a:solidFill>
                  <a:schemeClr val="bg1"/>
                </a:solidFill>
              </a:rPr>
              <a:t>. Язычки листьев вегетативных побегов 1,5-2мм длиной. Нижние цветковые чешуи длиной 15-20мм, краевая полоска волосков на 4-6мм не доходит до основания ости. Ости длиной 20-35см. Соцветие метельчатое, колоски содержат по одному цветку.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b="1" i="1" dirty="0" smtClean="0">
                <a:solidFill>
                  <a:schemeClr val="bg1"/>
                </a:solidFill>
              </a:rPr>
              <a:t>   </a:t>
            </a:r>
            <a:r>
              <a:rPr lang="ru-RU" sz="3400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sz="3400" dirty="0" smtClean="0">
                <a:solidFill>
                  <a:schemeClr val="bg1"/>
                </a:solidFill>
              </a:rPr>
              <a:t> Хозяйственное освоение территории, строительство дорог, распашка, выпас скота.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dirty="0" smtClean="0"/>
              <a:t> </a:t>
            </a:r>
            <a:endParaRPr lang="ru-RU" sz="3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39552"/>
            <a:ext cx="5829300" cy="151216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Ковыль красивейший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Альберт\Desktop\ковыль перист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699792"/>
            <a:ext cx="6480720" cy="626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32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6200" b="1" i="1" dirty="0" smtClean="0">
                <a:solidFill>
                  <a:schemeClr val="bg1"/>
                </a:solidFill>
              </a:rPr>
              <a:t>Ковыль красивейший</a:t>
            </a:r>
            <a:endParaRPr lang="ru-RU" sz="6200" dirty="0" smtClean="0">
              <a:solidFill>
                <a:schemeClr val="bg1"/>
              </a:solidFill>
            </a:endParaRPr>
          </a:p>
          <a:p>
            <a:r>
              <a:rPr lang="ru-RU" sz="6200" b="1" i="1" dirty="0" smtClean="0">
                <a:solidFill>
                  <a:schemeClr val="bg1"/>
                </a:solidFill>
              </a:rPr>
              <a:t> </a:t>
            </a:r>
            <a:endParaRPr lang="ru-RU" sz="6200" dirty="0" smtClean="0">
              <a:solidFill>
                <a:schemeClr val="bg1"/>
              </a:solidFill>
            </a:endParaRPr>
          </a:p>
          <a:p>
            <a:pPr algn="l"/>
            <a:r>
              <a:rPr lang="ru-RU" sz="4900" u="sng" dirty="0" smtClean="0">
                <a:solidFill>
                  <a:schemeClr val="bg1"/>
                </a:solidFill>
              </a:rPr>
              <a:t>Научная классификация: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        Царство: </a:t>
            </a:r>
            <a:r>
              <a:rPr lang="ru-RU" sz="4900" u="sng" dirty="0" smtClean="0">
                <a:solidFill>
                  <a:schemeClr val="bg1"/>
                </a:solidFill>
              </a:rPr>
              <a:t>Растения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   Отдел: </a:t>
            </a:r>
            <a:r>
              <a:rPr lang="ru-RU" sz="4900" u="sng" dirty="0" smtClean="0">
                <a:solidFill>
                  <a:schemeClr val="bg1"/>
                </a:solidFill>
              </a:rPr>
              <a:t>Цветковые растения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    Класс: </a:t>
            </a:r>
            <a:r>
              <a:rPr lang="ru-RU" sz="4900" u="sng" dirty="0" smtClean="0">
                <a:solidFill>
                  <a:schemeClr val="bg1"/>
                </a:solidFill>
              </a:rPr>
              <a:t>Однодольные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         Порядок: </a:t>
            </a:r>
            <a:r>
              <a:rPr lang="ru-RU" sz="4900" u="sng" dirty="0" err="1" smtClean="0">
                <a:solidFill>
                  <a:schemeClr val="bg1"/>
                </a:solidFill>
              </a:rPr>
              <a:t>Злакоцветные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     Семейство: </a:t>
            </a:r>
            <a:r>
              <a:rPr lang="ru-RU" sz="4900" u="sng" dirty="0" smtClean="0">
                <a:solidFill>
                  <a:schemeClr val="bg1"/>
                </a:solidFill>
              </a:rPr>
              <a:t>Злаки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Подсемейство: </a:t>
            </a:r>
            <a:r>
              <a:rPr lang="ru-RU" sz="4900" u="sng" dirty="0" smtClean="0">
                <a:solidFill>
                  <a:schemeClr val="bg1"/>
                </a:solidFill>
              </a:rPr>
              <a:t>Мятликовые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        Род: </a:t>
            </a:r>
            <a:r>
              <a:rPr lang="ru-RU" sz="4900" u="sng" dirty="0" smtClean="0">
                <a:solidFill>
                  <a:schemeClr val="bg1"/>
                </a:solidFill>
              </a:rPr>
              <a:t>Ковыль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        Вид: </a:t>
            </a:r>
            <a:r>
              <a:rPr lang="ru-RU" sz="4900" b="1" dirty="0" smtClean="0">
                <a:solidFill>
                  <a:schemeClr val="bg1"/>
                </a:solidFill>
              </a:rPr>
              <a:t>Ковыль красивейший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b="1" i="1" dirty="0" smtClean="0">
                <a:solidFill>
                  <a:schemeClr val="bg1"/>
                </a:solidFill>
              </a:rPr>
              <a:t> 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b="1" i="1" dirty="0" smtClean="0">
                <a:solidFill>
                  <a:schemeClr val="bg1"/>
                </a:solidFill>
              </a:rPr>
              <a:t>    </a:t>
            </a:r>
            <a:r>
              <a:rPr lang="ru-RU" sz="4900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sz="4900" dirty="0" smtClean="0">
                <a:solidFill>
                  <a:schemeClr val="bg1"/>
                </a:solidFill>
              </a:rPr>
              <a:t> 2(</a:t>
            </a:r>
            <a:r>
              <a:rPr lang="en-US" sz="4900" dirty="0" smtClean="0">
                <a:solidFill>
                  <a:schemeClr val="bg1"/>
                </a:solidFill>
              </a:rPr>
              <a:t>V</a:t>
            </a:r>
            <a:r>
              <a:rPr lang="ru-RU" sz="4900" dirty="0" smtClean="0">
                <a:solidFill>
                  <a:schemeClr val="bg1"/>
                </a:solidFill>
              </a:rPr>
              <a:t>). Уязвимый казахстанско-европейский вид. Занесен в Красную книгу РСФСР.</a:t>
            </a: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900" b="1" i="1" dirty="0" smtClean="0">
                <a:solidFill>
                  <a:schemeClr val="bg1"/>
                </a:solidFill>
              </a:rPr>
              <a:t>  </a:t>
            </a:r>
            <a:r>
              <a:rPr lang="ru-RU" sz="4900" b="1" i="1" u="sng" dirty="0" smtClean="0">
                <a:solidFill>
                  <a:schemeClr val="bg1"/>
                </a:solidFill>
              </a:rPr>
              <a:t> Экология:</a:t>
            </a:r>
            <a:r>
              <a:rPr lang="ru-RU" sz="4900" dirty="0" smtClean="0">
                <a:solidFill>
                  <a:schemeClr val="bg1"/>
                </a:solidFill>
              </a:rPr>
              <a:t> </a:t>
            </a:r>
            <a:r>
              <a:rPr lang="ru-RU" sz="4900" dirty="0" err="1" smtClean="0">
                <a:solidFill>
                  <a:schemeClr val="bg1"/>
                </a:solidFill>
              </a:rPr>
              <a:t>Мезоксерофит</a:t>
            </a:r>
            <a:r>
              <a:rPr lang="ru-RU" sz="4900" dirty="0" smtClean="0">
                <a:solidFill>
                  <a:schemeClr val="bg1"/>
                </a:solidFill>
              </a:rPr>
              <a:t>. Растет в целинных </a:t>
            </a:r>
            <a:r>
              <a:rPr lang="ru-RU" sz="4900" dirty="0" err="1" smtClean="0">
                <a:solidFill>
                  <a:schemeClr val="bg1"/>
                </a:solidFill>
              </a:rPr>
              <a:t>разнотравно-дерновозлаковых</a:t>
            </a:r>
            <a:r>
              <a:rPr lang="ru-RU" sz="4900" dirty="0" smtClean="0">
                <a:solidFill>
                  <a:schemeClr val="bg1"/>
                </a:solidFill>
              </a:rPr>
              <a:t> степях, реже </a:t>
            </a:r>
            <a:r>
              <a:rPr lang="ru-RU" sz="4900" dirty="0" err="1" smtClean="0">
                <a:solidFill>
                  <a:schemeClr val="bg1"/>
                </a:solidFill>
              </a:rPr>
              <a:t>дерновиннозлаковых</a:t>
            </a:r>
            <a:r>
              <a:rPr lang="ru-RU" sz="4900" dirty="0" smtClean="0">
                <a:solidFill>
                  <a:schemeClr val="bg1"/>
                </a:solidFill>
              </a:rPr>
              <a:t>, на склонах балок и речных долин, опушках зарослей кустарников и </a:t>
            </a:r>
            <a:r>
              <a:rPr lang="ru-RU" sz="4900" dirty="0" err="1" smtClean="0">
                <a:solidFill>
                  <a:schemeClr val="bg1"/>
                </a:solidFill>
              </a:rPr>
              <a:t>байрачных</a:t>
            </a:r>
            <a:r>
              <a:rPr lang="ru-RU" sz="4900" dirty="0" smtClean="0">
                <a:solidFill>
                  <a:schemeClr val="bg1"/>
                </a:solidFill>
              </a:rPr>
              <a:t> лесов, в каменистых степях. На территории муниципального района </a:t>
            </a:r>
            <a:r>
              <a:rPr lang="ru-RU" sz="4900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sz="4900" dirty="0" smtClean="0">
                <a:solidFill>
                  <a:schemeClr val="bg1"/>
                </a:solidFill>
              </a:rPr>
              <a:t> произрастает 1км от </a:t>
            </a:r>
            <a:r>
              <a:rPr lang="ru-RU" sz="4900" dirty="0" err="1" smtClean="0">
                <a:solidFill>
                  <a:schemeClr val="bg1"/>
                </a:solidFill>
              </a:rPr>
              <a:t>Камышлинские</a:t>
            </a:r>
            <a:r>
              <a:rPr lang="ru-RU" sz="4900" dirty="0" smtClean="0">
                <a:solidFill>
                  <a:schemeClr val="bg1"/>
                </a:solidFill>
              </a:rPr>
              <a:t> яры, 2км от с.Камышла.</a:t>
            </a: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900" dirty="0" smtClean="0">
                <a:solidFill>
                  <a:schemeClr val="bg1"/>
                </a:solidFill>
              </a:rPr>
              <a:t>   </a:t>
            </a:r>
            <a:r>
              <a:rPr lang="ru-RU" sz="4900" b="1" i="1" u="sng" dirty="0" smtClean="0">
                <a:solidFill>
                  <a:schemeClr val="bg1"/>
                </a:solidFill>
              </a:rPr>
              <a:t>Описание:</a:t>
            </a:r>
            <a:r>
              <a:rPr lang="ru-RU" sz="4900" dirty="0" smtClean="0">
                <a:solidFill>
                  <a:schemeClr val="bg1"/>
                </a:solidFill>
              </a:rPr>
              <a:t> Многолетнее травянистое растение высотой 0,4-1м. Листья узколинейные, свернутые или плоские до 4мм шириной, снаружи </a:t>
            </a:r>
            <a:r>
              <a:rPr lang="ru-RU" sz="4900" dirty="0" err="1" smtClean="0">
                <a:solidFill>
                  <a:schemeClr val="bg1"/>
                </a:solidFill>
              </a:rPr>
              <a:t>широховатые</a:t>
            </a:r>
            <a:r>
              <a:rPr lang="ru-RU" sz="4900" dirty="0" smtClean="0">
                <a:solidFill>
                  <a:schemeClr val="bg1"/>
                </a:solidFill>
              </a:rPr>
              <a:t>; прикорневые листья длинные, превышают соломину. Метёлки неопушённые, эллиптические, 10-15см длиной. Они состоят из гладких или опушённых, сжатых колосков 4,5-7см длиной, каждый из которых несёт лишь по одному цветку. Цветки продолговатые, 3-4мм длиной. Цветковые чешуи ланцетные: нижняя 6-8см длиной, верхняя 4-7см. Ости красноватые. Цветёт в мае-июне.</a:t>
            </a:r>
          </a:p>
          <a:p>
            <a:pPr algn="l"/>
            <a:r>
              <a:rPr lang="ru-RU" sz="4900" b="1" i="1" dirty="0" smtClean="0">
                <a:solidFill>
                  <a:schemeClr val="bg1"/>
                </a:solidFill>
              </a:rPr>
              <a:t> 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b="1" i="1" dirty="0" smtClean="0">
                <a:solidFill>
                  <a:schemeClr val="bg1"/>
                </a:solidFill>
              </a:rPr>
              <a:t>  </a:t>
            </a:r>
            <a:r>
              <a:rPr lang="ru-RU" sz="4900" b="1" i="1" u="sng" dirty="0" smtClean="0">
                <a:solidFill>
                  <a:schemeClr val="bg1"/>
                </a:solidFill>
              </a:rPr>
              <a:t>Лимитирующие факторы: </a:t>
            </a:r>
            <a:r>
              <a:rPr lang="ru-RU" sz="4900" dirty="0" smtClean="0">
                <a:solidFill>
                  <a:schemeClr val="bg1"/>
                </a:solidFill>
              </a:rPr>
              <a:t>Малочисленность сохранившихся популяций, узкая экологическая амплитуда вида, распашки степей, выпас скота на сохранившихся </a:t>
            </a:r>
            <a:r>
              <a:rPr lang="ru-RU" sz="4900" dirty="0" err="1" smtClean="0">
                <a:solidFill>
                  <a:schemeClr val="bg1"/>
                </a:solidFill>
              </a:rPr>
              <a:t>целинах</a:t>
            </a:r>
            <a:r>
              <a:rPr lang="ru-RU" sz="4900" dirty="0" smtClean="0">
                <a:solidFill>
                  <a:schemeClr val="bg1"/>
                </a:solidFill>
              </a:rPr>
              <a:t> и в балках.</a:t>
            </a:r>
            <a:r>
              <a:rPr lang="ru-RU" sz="4900" b="1" i="1" dirty="0" smtClean="0">
                <a:solidFill>
                  <a:schemeClr val="bg1"/>
                </a:solidFill>
              </a:rPr>
              <a:t> 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b="1" i="1" dirty="0" smtClean="0">
                <a:solidFill>
                  <a:schemeClr val="bg1"/>
                </a:solidFill>
              </a:rPr>
              <a:t> </a:t>
            </a:r>
            <a:endParaRPr lang="ru-RU" sz="4900" dirty="0" smtClean="0">
              <a:solidFill>
                <a:schemeClr val="bg1"/>
              </a:solidFill>
            </a:endParaRPr>
          </a:p>
          <a:p>
            <a:pPr algn="l"/>
            <a:r>
              <a:rPr lang="ru-RU" sz="4900" b="1" i="1" dirty="0" smtClean="0">
                <a:solidFill>
                  <a:schemeClr val="bg1"/>
                </a:solidFill>
              </a:rPr>
              <a:t> </a:t>
            </a:r>
            <a:endParaRPr lang="ru-RU" sz="4900" dirty="0" smtClean="0">
              <a:solidFill>
                <a:schemeClr val="bg1"/>
              </a:solidFill>
            </a:endParaRPr>
          </a:p>
          <a:p>
            <a:r>
              <a:rPr lang="ru-RU" sz="4900" b="1" i="1" dirty="0" smtClean="0">
                <a:solidFill>
                  <a:schemeClr val="bg1"/>
                </a:solidFill>
              </a:rPr>
              <a:t> </a:t>
            </a:r>
            <a:endParaRPr lang="ru-RU" sz="4900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b="1" i="1" u="sng" dirty="0" smtClean="0">
                <a:solidFill>
                  <a:schemeClr val="bg1"/>
                </a:solidFill>
              </a:rPr>
              <a:t>Красная книга состоит из цветных страниц:</a:t>
            </a:r>
          </a:p>
          <a:p>
            <a:pPr lvl="0" algn="l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- На красных страницах записаны особо редкие и исчезающие виды.</a:t>
            </a:r>
          </a:p>
          <a:p>
            <a:pPr lvl="0" algn="l"/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- На желтых страницах те растения и животные, количество которых быстро снижается, уязвимые виды.</a:t>
            </a:r>
          </a:p>
          <a:p>
            <a:pPr lvl="0" algn="l"/>
            <a:r>
              <a:rPr lang="ru-RU" sz="2800" dirty="0" smtClean="0">
                <a:solidFill>
                  <a:schemeClr val="bg1"/>
                </a:solidFill>
              </a:rPr>
              <a:t>- На белых страницах те животные и растения, численность которых всегда была невелика. Положение  их неустойчиво.</a:t>
            </a:r>
          </a:p>
          <a:p>
            <a:pPr lvl="0" algn="l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- На серых страницах – те животные и растения, которые до сих пор мало изучены.</a:t>
            </a:r>
          </a:p>
          <a:p>
            <a:pPr lvl="0" algn="l"/>
            <a:r>
              <a:rPr lang="ru-RU" sz="2800" dirty="0" smtClean="0">
                <a:solidFill>
                  <a:srgbClr val="00B050"/>
                </a:solidFill>
              </a:rPr>
              <a:t>- На зеленых страницах – те растения и животные, которых удалось сохранить, спасти от вымирания.</a:t>
            </a:r>
          </a:p>
          <a:p>
            <a:pPr lvl="0"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На черных страницах списки тех, кого мы уже никогда не увидим, кто уже вымер. От них остались чучела, скелеты, а то и совсем ничего.</a:t>
            </a:r>
          </a:p>
          <a:p>
            <a:pPr lvl="0" algn="l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Каждая статья в Красной книге включает в себя информацию о биологии, ареале распространения, причинах сокращения численности и исчезновения отдельных видов.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39552"/>
            <a:ext cx="5829300" cy="16561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Тонконог жестколистный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тонконог жесколистный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771800"/>
            <a:ext cx="6480720" cy="619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55000" lnSpcReduction="20000"/>
          </a:bodyPr>
          <a:lstStyle/>
          <a:p>
            <a:endParaRPr lang="ru-RU" sz="3600" b="1" i="1" dirty="0" smtClean="0"/>
          </a:p>
          <a:p>
            <a:r>
              <a:rPr lang="ru-RU" sz="3600" b="1" i="1" dirty="0" smtClean="0">
                <a:solidFill>
                  <a:schemeClr val="bg1"/>
                </a:solidFill>
              </a:rPr>
              <a:t>Тонконог жестколистный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 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l"/>
            <a:r>
              <a:rPr lang="ru-RU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Царство: </a:t>
            </a:r>
            <a:r>
              <a:rPr lang="ru-RU" u="sng" dirty="0" smtClean="0">
                <a:solidFill>
                  <a:schemeClr val="bg1"/>
                </a:solidFill>
              </a:rPr>
              <a:t>Растения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Отдел: </a:t>
            </a:r>
            <a:r>
              <a:rPr lang="ru-RU" u="sng" dirty="0" smtClean="0">
                <a:solidFill>
                  <a:schemeClr val="bg1"/>
                </a:solidFill>
              </a:rPr>
              <a:t>Цветковые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Класс: </a:t>
            </a:r>
            <a:r>
              <a:rPr lang="ru-RU" u="sng" dirty="0" smtClean="0">
                <a:solidFill>
                  <a:schemeClr val="bg1"/>
                </a:solidFill>
              </a:rPr>
              <a:t>Однодольные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Порядок: </a:t>
            </a:r>
            <a:r>
              <a:rPr lang="ru-RU" u="sng" dirty="0" err="1" smtClean="0">
                <a:solidFill>
                  <a:schemeClr val="bg1"/>
                </a:solidFill>
              </a:rPr>
              <a:t>Злакоцветные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Семейство: </a:t>
            </a:r>
            <a:r>
              <a:rPr lang="ru-RU" u="sng" dirty="0" smtClean="0">
                <a:solidFill>
                  <a:schemeClr val="bg1"/>
                </a:solidFill>
              </a:rPr>
              <a:t>Злаки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Род: </a:t>
            </a:r>
            <a:r>
              <a:rPr lang="ru-RU" u="sng" dirty="0" smtClean="0">
                <a:solidFill>
                  <a:schemeClr val="bg1"/>
                </a:solidFill>
              </a:rPr>
              <a:t>Тонконог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 Вид: </a:t>
            </a:r>
            <a:r>
              <a:rPr lang="ru-RU" b="1" dirty="0" smtClean="0">
                <a:solidFill>
                  <a:schemeClr val="bg1"/>
                </a:solidFill>
              </a:rPr>
              <a:t>Тонконог жестколистный</a:t>
            </a: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Статус: </a:t>
            </a:r>
            <a:r>
              <a:rPr lang="ru-RU" dirty="0" smtClean="0">
                <a:solidFill>
                  <a:schemeClr val="bg1"/>
                </a:solidFill>
              </a:rPr>
              <a:t> 2(</a:t>
            </a:r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ru-RU" dirty="0" smtClean="0">
                <a:solidFill>
                  <a:schemeClr val="bg1"/>
                </a:solidFill>
              </a:rPr>
              <a:t>). Уязвимый вид. Эндемик Восточно-Европейской равнины и Южного Урала. Занесен в Красную книгу России.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 </a:t>
            </a:r>
            <a:r>
              <a:rPr lang="ru-RU" b="1" i="1" u="sng" dirty="0" smtClean="0">
                <a:solidFill>
                  <a:schemeClr val="bg1"/>
                </a:solidFill>
              </a:rPr>
              <a:t> Экология:</a:t>
            </a:r>
            <a:r>
              <a:rPr lang="ru-RU" dirty="0" smtClean="0">
                <a:solidFill>
                  <a:schemeClr val="bg1"/>
                </a:solidFill>
              </a:rPr>
              <a:t> Для роста выбирает верхние задернованные площадки, а также ложбины склонов меловых обнажений; растет по склонам холмов и берегам рек с обнажениями известняка. В нашей местности произрастает на горе «</a:t>
            </a:r>
            <a:r>
              <a:rPr lang="ru-RU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dirty="0" smtClean="0">
                <a:solidFill>
                  <a:schemeClr val="bg1"/>
                </a:solidFill>
              </a:rPr>
              <a:t>», в «Каменистой степи» у с.Камышла, «Урочище Золотая гора».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u="sng" dirty="0" smtClean="0">
                <a:solidFill>
                  <a:schemeClr val="bg1"/>
                </a:solidFill>
              </a:rPr>
              <a:t>Описание:</a:t>
            </a:r>
            <a:r>
              <a:rPr lang="ru-RU" dirty="0" smtClean="0">
                <a:solidFill>
                  <a:schemeClr val="bg1"/>
                </a:solidFill>
              </a:rPr>
              <a:t> Многолетнее растение высотой 30-50см. Генеративные побеги с узколинейными листьями до 2,5-3мм шириной, голые, только под метёлкой </a:t>
            </a:r>
            <a:r>
              <a:rPr lang="ru-RU" dirty="0" err="1" smtClean="0">
                <a:solidFill>
                  <a:schemeClr val="bg1"/>
                </a:solidFill>
              </a:rPr>
              <a:t>тонкопушистые</a:t>
            </a:r>
            <a:r>
              <a:rPr lang="ru-RU" dirty="0" smtClean="0">
                <a:solidFill>
                  <a:schemeClr val="bg1"/>
                </a:solidFill>
              </a:rPr>
              <a:t>. Влагалища стеблевых листьев голые. Листья вегетативных побегов плоские, сизые, твердые, острошероховатые, шириной от 2до 3,5мм и длиной от 15 до 25см. Метёлки длиной 7-10см, цилиндрические, в нижней части слегка расставленные. Колосья 6-7мм длиной, на коротких ножках. Верхняя колосковая чешуя немного короче нижней. Нижняя колосковая чешуя </a:t>
            </a:r>
            <a:r>
              <a:rPr lang="ru-RU" dirty="0" err="1" smtClean="0">
                <a:solidFill>
                  <a:schemeClr val="bg1"/>
                </a:solidFill>
              </a:rPr>
              <a:t>заосренная</a:t>
            </a:r>
            <a:r>
              <a:rPr lang="ru-RU" dirty="0" smtClean="0">
                <a:solidFill>
                  <a:schemeClr val="bg1"/>
                </a:solidFill>
              </a:rPr>
              <a:t>. Размножается семенами.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dirty="0" smtClean="0">
                <a:solidFill>
                  <a:schemeClr val="bg1"/>
                </a:solidFill>
              </a:rPr>
              <a:t> Узкая экологическая амплитуда, антропогенное воздействие (добыча мела и извести, выпас скота, повышенная рекреационная нагрузка).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611560"/>
            <a:ext cx="5829300" cy="151216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Рябчик русский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ьберт\Desktop\рябчик 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771800"/>
            <a:ext cx="64807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00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Рябчик русский</a:t>
            </a:r>
            <a:endParaRPr lang="ru-RU" sz="42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Царство: </a:t>
            </a:r>
            <a:r>
              <a:rPr lang="ru-RU" sz="4000" u="sng" dirty="0" smtClean="0">
                <a:solidFill>
                  <a:schemeClr val="bg1"/>
                </a:solidFill>
              </a:rPr>
              <a:t>Растения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Отдел: </a:t>
            </a:r>
            <a:r>
              <a:rPr lang="ru-RU" sz="4000" u="sng" dirty="0" smtClean="0">
                <a:solidFill>
                  <a:schemeClr val="bg1"/>
                </a:solidFill>
              </a:rPr>
              <a:t>Цветковые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Класс: </a:t>
            </a:r>
            <a:r>
              <a:rPr lang="ru-RU" sz="4000" u="sng" dirty="0" smtClean="0">
                <a:solidFill>
                  <a:schemeClr val="bg1"/>
                </a:solidFill>
              </a:rPr>
              <a:t>Однодольные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Порядок: </a:t>
            </a:r>
            <a:r>
              <a:rPr lang="ru-RU" sz="4000" u="sng" dirty="0" err="1" smtClean="0">
                <a:solidFill>
                  <a:schemeClr val="bg1"/>
                </a:solidFill>
              </a:rPr>
              <a:t>Лилиецветные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Семейство: </a:t>
            </a:r>
            <a:r>
              <a:rPr lang="ru-RU" sz="4000" u="sng" dirty="0" smtClean="0">
                <a:solidFill>
                  <a:schemeClr val="bg1"/>
                </a:solidFill>
              </a:rPr>
              <a:t>Лилейные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   Род: </a:t>
            </a:r>
            <a:r>
              <a:rPr lang="ru-RU" sz="4000" u="sng" dirty="0" smtClean="0">
                <a:solidFill>
                  <a:schemeClr val="bg1"/>
                </a:solidFill>
              </a:rPr>
              <a:t>Рябчик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   Вид: </a:t>
            </a:r>
            <a:r>
              <a:rPr lang="ru-RU" sz="4000" b="1" dirty="0" smtClean="0">
                <a:solidFill>
                  <a:schemeClr val="bg1"/>
                </a:solidFill>
              </a:rPr>
              <a:t>Рябчик русский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sz="4000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III</a:t>
            </a:r>
            <a:r>
              <a:rPr lang="ru-RU" sz="4000" dirty="0" smtClean="0">
                <a:solidFill>
                  <a:schemeClr val="bg1"/>
                </a:solidFill>
              </a:rPr>
              <a:t> категория. Редкий вид. Эндемик флоры СССР. Занесен в Красную книгу РСФСР.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b="1" i="1" dirty="0" smtClean="0">
                <a:solidFill>
                  <a:schemeClr val="bg1"/>
                </a:solidFill>
              </a:rPr>
              <a:t>  </a:t>
            </a:r>
            <a:r>
              <a:rPr lang="ru-RU" sz="4000" b="1" i="1" u="sng" dirty="0" smtClean="0">
                <a:solidFill>
                  <a:schemeClr val="bg1"/>
                </a:solidFill>
              </a:rPr>
              <a:t> Экология:</a:t>
            </a:r>
            <a:r>
              <a:rPr lang="ru-RU" sz="4000" dirty="0" smtClean="0">
                <a:solidFill>
                  <a:schemeClr val="bg1"/>
                </a:solidFill>
              </a:rPr>
              <a:t> Произрастает на лугах и в зарослях кустарников, на каменистых местах, вдоль рек. В нашей местности произрастает в урочище «</a:t>
            </a:r>
            <a:r>
              <a:rPr lang="ru-RU" sz="4000" dirty="0" err="1" smtClean="0">
                <a:solidFill>
                  <a:schemeClr val="bg1"/>
                </a:solidFill>
              </a:rPr>
              <a:t>Бузбаш</a:t>
            </a:r>
            <a:r>
              <a:rPr lang="ru-RU" sz="4000" dirty="0" smtClean="0">
                <a:solidFill>
                  <a:schemeClr val="bg1"/>
                </a:solidFill>
              </a:rPr>
              <a:t>» и «</a:t>
            </a:r>
            <a:r>
              <a:rPr lang="ru-RU" sz="4000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sz="4000" dirty="0" smtClean="0">
                <a:solidFill>
                  <a:schemeClr val="bg1"/>
                </a:solidFill>
              </a:rPr>
              <a:t>».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u="sng" dirty="0" smtClean="0">
                <a:solidFill>
                  <a:schemeClr val="bg1"/>
                </a:solidFill>
              </a:rPr>
              <a:t>Описание:</a:t>
            </a:r>
            <a:r>
              <a:rPr lang="ru-RU" sz="4000" dirty="0" smtClean="0">
                <a:solidFill>
                  <a:schemeClr val="bg1"/>
                </a:solidFill>
              </a:rPr>
              <a:t> Многолетнее травянистое растение. Стебель высотой 20-50см гладкий, тонкий, голый. Листья очередные, острые, слегка стеблеобъемлющие, 6-9см длиной и 3-5мм шириной. Верхние – нитевидные, со спирально закрученными концами, короче нижних. Цветки собраны по 1-5 в рыхлых кистевидных соцветиях на верхушке стебля, а также в пазухах верхних листьев. Околоцветник колокольчатый, снаружи темно-красный, покрытый неясным, более темным шахматным рисунком, внутри желтоватый, с зеленоватой полоской на каждой доле. Цветоножки значительно короче околоцветника. Пестик длиннее тычинок, до середины столбика разделенный на три рыльца. Коробочка до 3,5см длиной и 1,8см шириной, крылатая, шестигранная, с притупленным верхом, книзу слегка суженная. Цветет весной – с апреля по май.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sz="4000" dirty="0" smtClean="0">
                <a:solidFill>
                  <a:schemeClr val="bg1"/>
                </a:solidFill>
              </a:rPr>
              <a:t> Хозяйственная деятельность (распашка степей, выпас скота, рекреационное воздействие), сбор растений на букеты.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3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38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5536"/>
            <a:ext cx="5829300" cy="144016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Шаровница</a:t>
            </a:r>
            <a:r>
              <a:rPr lang="ru-RU" b="1" i="1" dirty="0" smtClean="0">
                <a:solidFill>
                  <a:schemeClr val="bg1"/>
                </a:solidFill>
              </a:rPr>
              <a:t> крапчатая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ьберт\Desktop\шаровница крапчат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267744"/>
            <a:ext cx="6480720" cy="6696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7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err="1" smtClean="0">
                <a:solidFill>
                  <a:schemeClr val="bg1"/>
                </a:solidFill>
              </a:rPr>
              <a:t>Шаровница</a:t>
            </a:r>
            <a:r>
              <a:rPr lang="ru-RU" sz="4200" b="1" i="1" dirty="0" smtClean="0">
                <a:solidFill>
                  <a:schemeClr val="bg1"/>
                </a:solidFill>
              </a:rPr>
              <a:t> крапчатая</a:t>
            </a:r>
            <a:endParaRPr lang="ru-RU" sz="4200" dirty="0" smtClean="0">
              <a:solidFill>
                <a:schemeClr val="bg1"/>
              </a:solidFill>
            </a:endParaRPr>
          </a:p>
          <a:p>
            <a:r>
              <a:rPr lang="ru-RU" sz="3600" u="sng" dirty="0" smtClean="0">
                <a:solidFill>
                  <a:schemeClr val="bg1"/>
                </a:solidFill>
              </a:rPr>
              <a:t> 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l"/>
            <a:r>
              <a:rPr lang="ru-RU" sz="3400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Царство: </a:t>
            </a:r>
            <a:r>
              <a:rPr lang="ru-RU" sz="3400" u="sng" dirty="0" smtClean="0">
                <a:solidFill>
                  <a:schemeClr val="bg1"/>
                </a:solidFill>
              </a:rPr>
              <a:t>Растения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Отдел: </a:t>
            </a:r>
            <a:r>
              <a:rPr lang="ru-RU" sz="3400" u="sng" dirty="0" smtClean="0">
                <a:solidFill>
                  <a:schemeClr val="bg1"/>
                </a:solidFill>
              </a:rPr>
              <a:t>Цветковые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 Класс: </a:t>
            </a:r>
            <a:r>
              <a:rPr lang="ru-RU" sz="3400" u="sng" dirty="0" smtClean="0">
                <a:solidFill>
                  <a:schemeClr val="bg1"/>
                </a:solidFill>
              </a:rPr>
              <a:t>Двудольные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Порядок: </a:t>
            </a:r>
            <a:r>
              <a:rPr lang="ru-RU" sz="3400" u="sng" dirty="0" smtClean="0">
                <a:solidFill>
                  <a:schemeClr val="bg1"/>
                </a:solidFill>
              </a:rPr>
              <a:t>Норичниковые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Семейство</a:t>
            </a:r>
            <a:r>
              <a:rPr lang="ru-RU" sz="3400" u="sng" dirty="0" smtClean="0">
                <a:solidFill>
                  <a:schemeClr val="bg1"/>
                </a:solidFill>
              </a:rPr>
              <a:t>: Норичниковые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    Род: </a:t>
            </a:r>
            <a:r>
              <a:rPr lang="ru-RU" sz="3400" u="sng" dirty="0" err="1" smtClean="0">
                <a:solidFill>
                  <a:schemeClr val="bg1"/>
                </a:solidFill>
              </a:rPr>
              <a:t>Шаровница</a:t>
            </a:r>
            <a:r>
              <a:rPr lang="ru-RU" sz="3400" u="sng" dirty="0" smtClean="0">
                <a:solidFill>
                  <a:schemeClr val="bg1"/>
                </a:solidFill>
              </a:rPr>
              <a:t> (</a:t>
            </a:r>
            <a:r>
              <a:rPr lang="ru-RU" sz="3400" u="sng" dirty="0" err="1" smtClean="0">
                <a:solidFill>
                  <a:schemeClr val="bg1"/>
                </a:solidFill>
              </a:rPr>
              <a:t>глобулярия</a:t>
            </a:r>
            <a:r>
              <a:rPr lang="ru-RU" sz="3400" u="sng" dirty="0" smtClean="0">
                <a:solidFill>
                  <a:schemeClr val="bg1"/>
                </a:solidFill>
              </a:rPr>
              <a:t>)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     Вид: </a:t>
            </a:r>
            <a:r>
              <a:rPr lang="ru-RU" sz="3400" b="1" dirty="0" err="1" smtClean="0">
                <a:solidFill>
                  <a:schemeClr val="bg1"/>
                </a:solidFill>
              </a:rPr>
              <a:t>Шаровница</a:t>
            </a:r>
            <a:r>
              <a:rPr lang="ru-RU" sz="3400" b="1" dirty="0" smtClean="0">
                <a:solidFill>
                  <a:schemeClr val="bg1"/>
                </a:solidFill>
              </a:rPr>
              <a:t> крапчатая</a:t>
            </a:r>
            <a:endParaRPr lang="ru-RU" sz="3400" dirty="0" smtClean="0">
              <a:solidFill>
                <a:schemeClr val="bg1"/>
              </a:solidFill>
            </a:endParaRP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   </a:t>
            </a:r>
            <a:r>
              <a:rPr lang="ru-RU" sz="3400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sz="3400" dirty="0" smtClean="0">
                <a:solidFill>
                  <a:schemeClr val="bg1"/>
                </a:solidFill>
              </a:rPr>
              <a:t> 2(</a:t>
            </a:r>
            <a:r>
              <a:rPr lang="en-US" sz="3400" dirty="0" smtClean="0">
                <a:solidFill>
                  <a:schemeClr val="bg1"/>
                </a:solidFill>
              </a:rPr>
              <a:t>V</a:t>
            </a:r>
            <a:r>
              <a:rPr lang="ru-RU" sz="3400" dirty="0" smtClean="0">
                <a:solidFill>
                  <a:schemeClr val="bg1"/>
                </a:solidFill>
              </a:rPr>
              <a:t>). Уязвимый вид. Занесен в Красную книгу РСФСР.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b="1" i="1" dirty="0" smtClean="0">
                <a:solidFill>
                  <a:schemeClr val="bg1"/>
                </a:solidFill>
              </a:rPr>
              <a:t>  </a:t>
            </a:r>
            <a:r>
              <a:rPr lang="ru-RU" sz="3400" b="1" i="1" u="sng" dirty="0" smtClean="0">
                <a:solidFill>
                  <a:schemeClr val="bg1"/>
                </a:solidFill>
              </a:rPr>
              <a:t> Экология:</a:t>
            </a:r>
            <a:r>
              <a:rPr lang="ru-RU" sz="3400" dirty="0" smtClean="0">
                <a:solidFill>
                  <a:schemeClr val="bg1"/>
                </a:solidFill>
              </a:rPr>
              <a:t> Растет на известняковых и меловых обнажениях, в составе степных группировок на </a:t>
            </a:r>
            <a:r>
              <a:rPr lang="ru-RU" sz="3400" dirty="0" err="1" smtClean="0">
                <a:solidFill>
                  <a:schemeClr val="bg1"/>
                </a:solidFill>
              </a:rPr>
              <a:t>корбанатных</a:t>
            </a:r>
            <a:r>
              <a:rPr lang="ru-RU" sz="3400" dirty="0" smtClean="0">
                <a:solidFill>
                  <a:schemeClr val="bg1"/>
                </a:solidFill>
              </a:rPr>
              <a:t> почвах, реже по </a:t>
            </a:r>
            <a:r>
              <a:rPr lang="ru-RU" sz="3400" dirty="0" err="1" smtClean="0">
                <a:solidFill>
                  <a:schemeClr val="bg1"/>
                </a:solidFill>
              </a:rPr>
              <a:t>остепненным</a:t>
            </a:r>
            <a:r>
              <a:rPr lang="ru-RU" sz="3400" dirty="0" smtClean="0">
                <a:solidFill>
                  <a:schemeClr val="bg1"/>
                </a:solidFill>
              </a:rPr>
              <a:t> кустарниковым и лесным опушкам. В нашей местности произрастает в </a:t>
            </a:r>
            <a:r>
              <a:rPr lang="ru-RU" sz="3400" dirty="0" err="1" smtClean="0">
                <a:solidFill>
                  <a:schemeClr val="bg1"/>
                </a:solidFill>
              </a:rPr>
              <a:t>Сокском</a:t>
            </a:r>
            <a:r>
              <a:rPr lang="ru-RU" sz="3400" dirty="0" smtClean="0">
                <a:solidFill>
                  <a:schemeClr val="bg1"/>
                </a:solidFill>
              </a:rPr>
              <a:t> ландшафтном районе, урочище «</a:t>
            </a:r>
            <a:r>
              <a:rPr lang="ru-RU" sz="3400" dirty="0" err="1" smtClean="0">
                <a:solidFill>
                  <a:schemeClr val="bg1"/>
                </a:solidFill>
              </a:rPr>
              <a:t>Бузбаш</a:t>
            </a:r>
            <a:r>
              <a:rPr lang="ru-RU" sz="3400" dirty="0" smtClean="0">
                <a:solidFill>
                  <a:schemeClr val="bg1"/>
                </a:solidFill>
              </a:rPr>
              <a:t>», «</a:t>
            </a:r>
            <a:r>
              <a:rPr lang="ru-RU" sz="3400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sz="3400" dirty="0" smtClean="0">
                <a:solidFill>
                  <a:schemeClr val="bg1"/>
                </a:solidFill>
              </a:rPr>
              <a:t>», «Каменистая степь» у с.Камышла, «Красноярские нагорные дубравы».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b="1" i="1" dirty="0" smtClean="0">
                <a:solidFill>
                  <a:schemeClr val="bg1"/>
                </a:solidFill>
              </a:rPr>
              <a:t>  </a:t>
            </a:r>
            <a:r>
              <a:rPr lang="ru-RU" sz="3400" b="1" i="1" u="sng" dirty="0" smtClean="0">
                <a:solidFill>
                  <a:schemeClr val="bg1"/>
                </a:solidFill>
              </a:rPr>
              <a:t>Описание: </a:t>
            </a:r>
            <a:r>
              <a:rPr lang="ru-RU" sz="3400" dirty="0" smtClean="0">
                <a:solidFill>
                  <a:schemeClr val="bg1"/>
                </a:solidFill>
              </a:rPr>
              <a:t>Травянистый многолетник высотой 20-30см. Подземная часть представлена горизонтальным корневищем. Листья в прикорневой розетке </a:t>
            </a:r>
            <a:r>
              <a:rPr lang="ru-RU" sz="3400" dirty="0" err="1" smtClean="0">
                <a:solidFill>
                  <a:schemeClr val="bg1"/>
                </a:solidFill>
              </a:rPr>
              <a:t>лопатчатые</a:t>
            </a:r>
            <a:r>
              <a:rPr lang="ru-RU" sz="3400" dirty="0" smtClean="0">
                <a:solidFill>
                  <a:schemeClr val="bg1"/>
                </a:solidFill>
              </a:rPr>
              <a:t>, черешковые. Цветки собраны в шаровидные соцветие на длинном цветоносе, мелкие, серовато-синие, в количестве до 200. Размножение семенное, однако, всхожесть семян низкая – 3-9%. Сеянцы зацветают на второй-третий год жизни. В популяциях преобладают взрослые особи.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3400" b="1" i="1" dirty="0" smtClean="0">
                <a:solidFill>
                  <a:schemeClr val="bg1"/>
                </a:solidFill>
              </a:rPr>
              <a:t>  </a:t>
            </a:r>
            <a:r>
              <a:rPr lang="ru-RU" sz="3400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sz="3400" dirty="0" smtClean="0">
                <a:solidFill>
                  <a:schemeClr val="bg1"/>
                </a:solidFill>
              </a:rPr>
              <a:t>  Хозяйственное освоение территории (распашка степей, разработка горных пород); к природным лимитирующим факторам следует отнести плохое прорастание семян.</a:t>
            </a:r>
          </a:p>
          <a:p>
            <a:pPr algn="l"/>
            <a:r>
              <a:rPr lang="ru-RU" sz="3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 </a:t>
            </a:r>
            <a:endParaRPr lang="ru-RU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67544"/>
            <a:ext cx="5829300" cy="18722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Прострел раскрытый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ьберт\Desktop\простр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915816"/>
            <a:ext cx="6480720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400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4200" b="1" i="1" dirty="0" smtClean="0">
                <a:solidFill>
                  <a:schemeClr val="bg1"/>
                </a:solidFill>
              </a:rPr>
              <a:t>Прострел раскрытый</a:t>
            </a:r>
            <a:endParaRPr lang="ru-RU" sz="42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u="sng" dirty="0" smtClean="0">
                <a:solidFill>
                  <a:schemeClr val="bg1"/>
                </a:solidFill>
              </a:rPr>
              <a:t>Научная классификация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Царство: </a:t>
            </a:r>
            <a:r>
              <a:rPr lang="ru-RU" sz="4000" u="sng" dirty="0" smtClean="0">
                <a:solidFill>
                  <a:schemeClr val="bg1"/>
                </a:solidFill>
              </a:rPr>
              <a:t>Растения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Отдел: </a:t>
            </a:r>
            <a:r>
              <a:rPr lang="ru-RU" sz="4000" u="sng" dirty="0" smtClean="0">
                <a:solidFill>
                  <a:schemeClr val="bg1"/>
                </a:solidFill>
              </a:rPr>
              <a:t>Цветковые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Класс: </a:t>
            </a:r>
            <a:r>
              <a:rPr lang="ru-RU" sz="4000" u="sng" dirty="0" smtClean="0">
                <a:solidFill>
                  <a:schemeClr val="bg1"/>
                </a:solidFill>
              </a:rPr>
              <a:t>Двудольные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Порядок: </a:t>
            </a:r>
            <a:r>
              <a:rPr lang="ru-RU" sz="4000" u="sng" dirty="0" err="1" smtClean="0">
                <a:solidFill>
                  <a:schemeClr val="bg1"/>
                </a:solidFill>
              </a:rPr>
              <a:t>Лютикоцветные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Семейство: </a:t>
            </a:r>
            <a:r>
              <a:rPr lang="ru-RU" sz="4000" u="sng" dirty="0" smtClean="0">
                <a:solidFill>
                  <a:schemeClr val="bg1"/>
                </a:solidFill>
              </a:rPr>
              <a:t>Лютиковые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   Род: </a:t>
            </a:r>
            <a:r>
              <a:rPr lang="ru-RU" sz="4000" u="sng" dirty="0" smtClean="0">
                <a:solidFill>
                  <a:schemeClr val="bg1"/>
                </a:solidFill>
              </a:rPr>
              <a:t>Прострел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   Вид: </a:t>
            </a:r>
            <a:r>
              <a:rPr lang="ru-RU" sz="4000" b="1" dirty="0" smtClean="0">
                <a:solidFill>
                  <a:schemeClr val="bg1"/>
                </a:solidFill>
              </a:rPr>
              <a:t>Прострел раскрытый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</a:t>
            </a:r>
            <a:r>
              <a:rPr lang="ru-RU" sz="4000" b="1" i="1" u="sng" dirty="0" smtClean="0">
                <a:solidFill>
                  <a:schemeClr val="bg1"/>
                </a:solidFill>
              </a:rPr>
              <a:t>Статус:</a:t>
            </a:r>
            <a:r>
              <a:rPr lang="ru-RU" sz="4000" dirty="0" smtClean="0">
                <a:solidFill>
                  <a:schemeClr val="bg1"/>
                </a:solidFill>
              </a:rPr>
              <a:t> Категория </a:t>
            </a:r>
            <a:r>
              <a:rPr lang="en-US" sz="4000" dirty="0" smtClean="0">
                <a:solidFill>
                  <a:schemeClr val="bg1"/>
                </a:solidFill>
              </a:rPr>
              <a:t>III</a:t>
            </a:r>
            <a:r>
              <a:rPr lang="ru-RU" sz="4000" dirty="0" smtClean="0">
                <a:solidFill>
                  <a:schemeClr val="bg1"/>
                </a:solidFill>
              </a:rPr>
              <a:t>. Редкий вид. Занесен в Красную книгу Самарской области.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</a:t>
            </a:r>
            <a:r>
              <a:rPr lang="ru-RU" sz="4000" b="1" i="1" u="sng" dirty="0" smtClean="0">
                <a:solidFill>
                  <a:schemeClr val="bg1"/>
                </a:solidFill>
              </a:rPr>
              <a:t>Распространение:</a:t>
            </a:r>
            <a:r>
              <a:rPr lang="ru-RU" sz="4000" dirty="0" smtClean="0">
                <a:solidFill>
                  <a:schemeClr val="bg1"/>
                </a:solidFill>
              </a:rPr>
              <a:t> Растёт в сосновых лесах, на открытых песчаных холмах, по сухим склонам. На территории муниципального района </a:t>
            </a:r>
            <a:r>
              <a:rPr lang="ru-RU" sz="4000" dirty="0" err="1" smtClean="0">
                <a:solidFill>
                  <a:schemeClr val="bg1"/>
                </a:solidFill>
              </a:rPr>
              <a:t>Камышлинский</a:t>
            </a:r>
            <a:r>
              <a:rPr lang="ru-RU" sz="4000" dirty="0" smtClean="0">
                <a:solidFill>
                  <a:schemeClr val="bg1"/>
                </a:solidFill>
              </a:rPr>
              <a:t> произрастает на горе «</a:t>
            </a:r>
            <a:r>
              <a:rPr lang="ru-RU" sz="4000" dirty="0" err="1" smtClean="0">
                <a:solidFill>
                  <a:schemeClr val="bg1"/>
                </a:solidFill>
              </a:rPr>
              <a:t>Куратас-Чагы</a:t>
            </a:r>
            <a:r>
              <a:rPr lang="ru-RU" sz="4000" dirty="0" smtClean="0">
                <a:solidFill>
                  <a:schemeClr val="bg1"/>
                </a:solidFill>
              </a:rPr>
              <a:t>», «Урочище Золотая гора».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sz="4000" b="1" i="1" u="sng" dirty="0" smtClean="0">
                <a:solidFill>
                  <a:schemeClr val="bg1"/>
                </a:solidFill>
              </a:rPr>
              <a:t>Описание:</a:t>
            </a:r>
            <a:r>
              <a:rPr lang="ru-RU" sz="4000" dirty="0" smtClean="0">
                <a:solidFill>
                  <a:schemeClr val="bg1"/>
                </a:solidFill>
              </a:rPr>
              <a:t> Многолетнее 30-45см высотой травянистое растение с многоглавым вертикальным тёмно-коричневым корневищем. Прикорневые листья длинночерешковые, тройчато рассеченные, с ромбическими глубоко 2-3-раздельными сегментами, появляются после цветения. Стебель, листья и лепестки снаружи </a:t>
            </a:r>
            <a:r>
              <a:rPr lang="ru-RU" sz="4000" dirty="0" err="1" smtClean="0">
                <a:solidFill>
                  <a:schemeClr val="bg1"/>
                </a:solidFill>
              </a:rPr>
              <a:t>волосистые.Цветоносы</a:t>
            </a:r>
            <a:r>
              <a:rPr lang="ru-RU" sz="4000" dirty="0" smtClean="0">
                <a:solidFill>
                  <a:schemeClr val="bg1"/>
                </a:solidFill>
              </a:rPr>
              <a:t> прямые с крупными сине-фиолетовыми цветками, с множеством тычинок и пестиков. Плод из многочисленных </a:t>
            </a:r>
            <a:r>
              <a:rPr lang="ru-RU" sz="4000" dirty="0" err="1" smtClean="0">
                <a:solidFill>
                  <a:schemeClr val="bg1"/>
                </a:solidFill>
              </a:rPr>
              <a:t>односеменных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плодиков</a:t>
            </a:r>
            <a:r>
              <a:rPr lang="ru-RU" sz="4000" dirty="0" smtClean="0">
                <a:solidFill>
                  <a:schemeClr val="bg1"/>
                </a:solidFill>
              </a:rPr>
              <a:t>, на верхушке с длинным </a:t>
            </a:r>
            <a:r>
              <a:rPr lang="ru-RU" sz="4000" dirty="0" err="1" smtClean="0">
                <a:solidFill>
                  <a:schemeClr val="bg1"/>
                </a:solidFill>
              </a:rPr>
              <a:t>остевидным</a:t>
            </a:r>
            <a:r>
              <a:rPr lang="ru-RU" sz="4000" dirty="0" smtClean="0">
                <a:solidFill>
                  <a:schemeClr val="bg1"/>
                </a:solidFill>
              </a:rPr>
              <a:t> придатком, покрытым многочисленными волосками. Цветёт в апреле-мае. Плодоносит в июне.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4000" b="1" i="1" dirty="0" smtClean="0">
                <a:solidFill>
                  <a:schemeClr val="bg1"/>
                </a:solidFill>
              </a:rPr>
              <a:t>  </a:t>
            </a:r>
            <a:r>
              <a:rPr lang="ru-RU" sz="4000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sz="4000" dirty="0" smtClean="0">
                <a:solidFill>
                  <a:schemeClr val="bg1"/>
                </a:solidFill>
              </a:rPr>
              <a:t> Нарушение почвенного покрова в результате сплошных рубок леса; исчезает при естественной смене светлых сосновых и дубово-сосновых сообществ на широколиственные леса теневого типа; низовые пожары; сбор цветущих растений на букета вблизи населенных пунктов.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На земле исчезают цветы, 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С каждым годом заметнее это. 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Меньше радости и красоты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Оставляет нам каждое лето.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Откровенье цветов луговых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Нам понятно было едва ли.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Беззаботно топтали мы их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И бездумно, безжалостно рвали.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В нас молчало безумное «Стой»!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Вам казалось всё мало, всё мало.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И потом в толчее городской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Мы охапки тащили устало.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И не видели, как из-под ног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Молчаливо, дыша еле-еле,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Обреченно глядел василек,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Безнадежно гвоздики глядели.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Е.Карасев</a:t>
            </a:r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/>
          </a:bodyPr>
          <a:lstStyle/>
          <a:p>
            <a:endParaRPr lang="ru-RU" sz="2400" b="1" i="1" u="sng" dirty="0" smtClean="0"/>
          </a:p>
          <a:p>
            <a:r>
              <a:rPr lang="ru-RU" sz="2800" b="1" i="1" u="sng" dirty="0" smtClean="0">
                <a:solidFill>
                  <a:schemeClr val="bg1"/>
                </a:solidFill>
              </a:rPr>
              <a:t>Причины сокращения численности растений и животных:</a:t>
            </a:r>
          </a:p>
          <a:p>
            <a:pPr algn="l"/>
            <a:endParaRPr lang="ru-RU" sz="2400" b="1" i="1" u="sng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Полная распашка целинных и залежных земель, сокращение естественной кормовой базы.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Широкое обводнение степей.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 Применение ядохимикатов.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Вытаптывание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Вырубка старых высокоствольных лесов.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- Дефицит </a:t>
            </a:r>
            <a:r>
              <a:rPr lang="ru-RU" sz="2400" b="1" dirty="0" err="1" smtClean="0">
                <a:solidFill>
                  <a:schemeClr val="bg1"/>
                </a:solidFill>
              </a:rPr>
              <a:t>гнездопригодных</a:t>
            </a:r>
            <a:r>
              <a:rPr lang="ru-RU" sz="2400" b="1" dirty="0" smtClean="0">
                <a:solidFill>
                  <a:schemeClr val="bg1"/>
                </a:solidFill>
              </a:rPr>
              <a:t> мест.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Браконьерство.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Вытеснение вида другим видом из привычных мест обитания.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Лесные и степные пожары.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Неумеренный сбор лекарственных растений.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Сбор букетов.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-  Загрязнение водной и воздушной среды и т.д.</a:t>
            </a:r>
          </a:p>
          <a:p>
            <a:pPr algn="l"/>
            <a:endParaRPr lang="ru-RU" sz="2400" b="1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115617"/>
            <a:ext cx="5829300" cy="368498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КРАСНАЯ КНИГА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ЖИВОТНЫЕ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6752" y="6156176"/>
            <a:ext cx="5400600" cy="223224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Берегите эту Землю, эту воду, 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Даже малую былиночку любя. 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Берегите всех зверей внутри природы, Убивайте лишь зверей внутри себя.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lnSpcReduction="10000"/>
          </a:bodyPr>
          <a:lstStyle/>
          <a:p>
            <a:endParaRPr lang="ru-RU" sz="2800" b="1" i="1" u="sng" dirty="0" smtClean="0"/>
          </a:p>
          <a:p>
            <a:r>
              <a:rPr lang="ru-RU" sz="2800" b="1" i="1" u="sng" dirty="0" smtClean="0">
                <a:solidFill>
                  <a:schemeClr val="bg1"/>
                </a:solidFill>
              </a:rPr>
              <a:t>Выводы:</a:t>
            </a:r>
          </a:p>
          <a:p>
            <a:endParaRPr lang="ru-RU" sz="2800" b="1" i="1" u="sng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Красная книга – не закон об охране природы, а лишь акты, собранные учёными о животных и растениях, которые находятся на грани исчезновения.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Красная книга – сигнал тревоги и обращения к людям за помощью.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С помощью знаний о Красной книге можно поставить под охрану растения и животных и избежать их исчезновения.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Знания помогут нам пропагандировать правила сбора растений.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Применяя знания, разъяснять населению о том, какая ответственность может наступить, когда происходит уничтожение редких растений и животных.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Нужно сохранять живую планету с тем многообразием жизненных форм, которые были даны нам самой Природой.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- Проблемы охраны природы превратились в один из важнейших приоритетов национального развития.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i="1" dirty="0" smtClean="0">
                <a:solidFill>
                  <a:schemeClr val="bg1"/>
                </a:solidFill>
              </a:rPr>
              <a:t>Люблю мой край…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Как это странно слышать: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Ведь каждый человек свой любит край!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Но небо здесь синее, солнце выше,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 в цвет сирени здесь окрашен май!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Дождем и солнцем пахнет лето,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Зовет прохладою река…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А осень золотом одета,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Плывут клочками облака.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Лыжнею манит вдаль зима,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Морозным утром снег хрустит…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 выйдет с берегов река – в апреле.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Лес весной шумит…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Люблю мой край!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Я много мест видала,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 можно хоть пол </a:t>
            </a:r>
            <a:r>
              <a:rPr lang="ru-RU" b="1" i="1" smtClean="0">
                <a:solidFill>
                  <a:schemeClr val="bg1"/>
                </a:solidFill>
              </a:rPr>
              <a:t>мира обойти,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Но ближе и милей родного края,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Я думаю, мне больше не найти!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А </a:t>
            </a:r>
            <a:r>
              <a:rPr lang="ru-RU" b="1" i="1" dirty="0" err="1" smtClean="0">
                <a:solidFill>
                  <a:schemeClr val="bg1"/>
                </a:solidFill>
              </a:rPr>
              <a:t>Коблова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51521"/>
            <a:ext cx="5829300" cy="648071"/>
          </a:xfrm>
        </p:spPr>
        <p:txBody>
          <a:bodyPr>
            <a:normAutofit/>
          </a:bodyPr>
          <a:lstStyle/>
          <a:p>
            <a:r>
              <a:rPr lang="ru-RU" sz="3600" i="1" u="sng" dirty="0" smtClean="0">
                <a:solidFill>
                  <a:schemeClr val="bg1"/>
                </a:solidFill>
              </a:rPr>
              <a:t>Литература</a:t>
            </a:r>
            <a:r>
              <a:rPr lang="ru-RU" sz="3600" i="1" dirty="0" smtClean="0">
                <a:solidFill>
                  <a:schemeClr val="bg1"/>
                </a:solidFill>
              </a:rPr>
              <a:t>:</a:t>
            </a:r>
            <a:endParaRPr lang="ru-RU" sz="3600" i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27584"/>
            <a:ext cx="6858000" cy="831641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lvl="0" algn="l"/>
            <a:r>
              <a:rPr lang="ru-RU" dirty="0" smtClean="0">
                <a:solidFill>
                  <a:schemeClr val="bg1"/>
                </a:solidFill>
              </a:rPr>
              <a:t>1.Интернет ресурсы: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wikipedia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org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wiki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ru-RU" dirty="0" err="1" smtClean="0">
                <a:solidFill>
                  <a:schemeClr val="bg1"/>
                </a:solidFill>
              </a:rPr>
              <a:t>Красная_книга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ru-RU" dirty="0" smtClean="0">
                <a:solidFill>
                  <a:schemeClr val="bg1"/>
                </a:solidFill>
              </a:rPr>
              <a:t>Красная книга Земли  </a:t>
            </a:r>
            <a:r>
              <a:rPr lang="en-US" dirty="0" err="1" smtClean="0">
                <a:solidFill>
                  <a:schemeClr val="bg1"/>
                </a:solidFill>
              </a:rPr>
              <a:t>calibergps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com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en-US" u="sng" dirty="0" smtClean="0">
                <a:solidFill>
                  <a:schemeClr val="bg1"/>
                </a:solidFill>
                <a:hlinkClick r:id="rId2"/>
              </a:rPr>
              <a:t>  - www</a:t>
            </a:r>
            <a:r>
              <a:rPr lang="ru-RU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bg1"/>
                </a:solidFill>
                <a:hlinkClick r:id="rId2"/>
              </a:rPr>
              <a:t>dprgek</a:t>
            </a:r>
            <a:r>
              <a:rPr lang="ru-RU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bg1"/>
                </a:solidFill>
                <a:hlinkClick r:id="rId2"/>
              </a:rPr>
              <a:t>ru</a:t>
            </a:r>
            <a:endParaRPr lang="ru-RU" u="sng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dirty="0" err="1" smtClean="0">
                <a:solidFill>
                  <a:schemeClr val="bg1"/>
                </a:solidFill>
              </a:rPr>
              <a:t>zooclub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en-US" u="sng" dirty="0" smtClean="0">
                <a:solidFill>
                  <a:schemeClr val="bg1"/>
                </a:solidFill>
                <a:hlinkClick r:id="rId3"/>
              </a:rPr>
              <a:t>  - https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://</a:t>
            </a:r>
            <a:r>
              <a:rPr lang="en-US" u="sng" dirty="0" smtClean="0">
                <a:solidFill>
                  <a:schemeClr val="bg1"/>
                </a:solidFill>
                <a:hlinkClick r:id="rId3"/>
              </a:rPr>
              <a:t>www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.</a:t>
            </a:r>
            <a:r>
              <a:rPr lang="en-US" u="sng" dirty="0" err="1" smtClean="0">
                <a:solidFill>
                  <a:schemeClr val="bg1"/>
                </a:solidFill>
                <a:hlinkClick r:id="rId3"/>
              </a:rPr>
              <a:t>google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.</a:t>
            </a:r>
            <a:r>
              <a:rPr lang="en-US" u="sng" dirty="0" err="1" smtClean="0">
                <a:solidFill>
                  <a:schemeClr val="bg1"/>
                </a:solidFill>
                <a:hlinkClick r:id="rId3"/>
              </a:rPr>
              <a:t>ru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u="sng" dirty="0" smtClean="0">
                <a:solidFill>
                  <a:schemeClr val="bg1"/>
                </a:solidFill>
                <a:hlinkClick r:id="rId3"/>
              </a:rPr>
              <a:t>search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?</a:t>
            </a:r>
            <a:r>
              <a:rPr lang="en-US" u="sng" dirty="0" smtClean="0">
                <a:solidFill>
                  <a:schemeClr val="bg1"/>
                </a:solidFill>
                <a:hlinkClick r:id="rId3"/>
              </a:rPr>
              <a:t>g</a:t>
            </a:r>
            <a:r>
              <a:rPr lang="ru-RU" u="sng" dirty="0" err="1" smtClean="0">
                <a:solidFill>
                  <a:schemeClr val="bg1"/>
                </a:solidFill>
                <a:hlinkClick r:id="rId3"/>
              </a:rPr>
              <a:t>=красная+книга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en-US" u="sng" dirty="0" smtClean="0">
                <a:solidFill>
                  <a:schemeClr val="bg1"/>
                </a:solidFill>
                <a:hlinkClick r:id="rId4"/>
              </a:rPr>
              <a:t>  - www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.</a:t>
            </a:r>
            <a:r>
              <a:rPr lang="en-US" u="sng" dirty="0" err="1" smtClean="0">
                <a:solidFill>
                  <a:schemeClr val="bg1"/>
                </a:solidFill>
                <a:hlinkClick r:id="rId4"/>
              </a:rPr>
              <a:t>myshared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.</a:t>
            </a:r>
            <a:r>
              <a:rPr lang="en-US" u="sng" dirty="0" err="1" smtClean="0">
                <a:solidFill>
                  <a:schemeClr val="bg1"/>
                </a:solidFill>
                <a:hlinkClick r:id="rId4"/>
              </a:rPr>
              <a:t>ru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u="sng" dirty="0" smtClean="0">
                <a:solidFill>
                  <a:schemeClr val="bg1"/>
                </a:solidFill>
                <a:hlinkClick r:id="rId4"/>
              </a:rPr>
              <a:t>theme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u="sng" dirty="0" err="1" smtClean="0">
                <a:solidFill>
                  <a:schemeClr val="bg1"/>
                </a:solidFill>
                <a:hlinkClick r:id="rId4"/>
              </a:rPr>
              <a:t>prezentatsija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chemeClr val="bg1"/>
                </a:solidFill>
                <a:hlinkClick r:id="rId4"/>
              </a:rPr>
              <a:t>krasnaja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-</a:t>
            </a:r>
            <a:r>
              <a:rPr lang="en-US" u="sng" dirty="0" err="1" smtClean="0">
                <a:solidFill>
                  <a:schemeClr val="bg1"/>
                </a:solidFill>
                <a:hlinkClick r:id="rId4"/>
              </a:rPr>
              <a:t>kniga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- gorshki.net/</a:t>
            </a:r>
            <a:r>
              <a:rPr lang="en-US" dirty="0" err="1" smtClean="0">
                <a:solidFill>
                  <a:schemeClr val="bg1"/>
                </a:solidFill>
              </a:rPr>
              <a:t>klassifikascija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krasnaja-kniga-rastenii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en-US" u="sng" dirty="0" smtClean="0">
                <a:solidFill>
                  <a:schemeClr val="bg1"/>
                </a:solidFill>
                <a:hlinkClick r:id="rId5"/>
              </a:rPr>
              <a:t>  - www.priroda.samregion.ru/environmental_protecti-on/red_book/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dirty="0" err="1" smtClean="0">
                <a:solidFill>
                  <a:schemeClr val="bg1"/>
                </a:solidFill>
              </a:rPr>
              <a:t>nsportal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ap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ap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drugoe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proekt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krasnaja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kniga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ili</a:t>
            </a:r>
            <a:r>
              <a:rPr lang="ru-RU" dirty="0" smtClean="0">
                <a:solidFill>
                  <a:schemeClr val="bg1"/>
                </a:solidFill>
              </a:rPr>
              <a:t>_</a:t>
            </a:r>
            <a:r>
              <a:rPr lang="en-US" dirty="0" err="1" smtClean="0">
                <a:solidFill>
                  <a:schemeClr val="bg1"/>
                </a:solidFill>
              </a:rPr>
              <a:t>vozmjom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pod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zashchitu</a:t>
            </a:r>
            <a:r>
              <a:rPr lang="ru-RU" dirty="0" smtClean="0">
                <a:solidFill>
                  <a:schemeClr val="bg1"/>
                </a:solidFill>
              </a:rPr>
              <a:t>      и др.</a:t>
            </a:r>
          </a:p>
          <a:p>
            <a:pPr lvl="0" algn="l"/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ru-RU" dirty="0" smtClean="0">
                <a:solidFill>
                  <a:schemeClr val="bg1"/>
                </a:solidFill>
              </a:rPr>
              <a:t>Красная книга Самарской области. Том 1: Редкие виды растений, лишайников и грибов. Тольятти, 2007г.</a:t>
            </a:r>
          </a:p>
          <a:p>
            <a:pPr lvl="0" algn="l"/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ru-RU" dirty="0" smtClean="0">
                <a:solidFill>
                  <a:schemeClr val="bg1"/>
                </a:solidFill>
              </a:rPr>
              <a:t>Ушакова О.Д. Красная книга России: Животные. Словарь-справочник школьника. – СПб.: Издательский Дом «Литера», 2010г.</a:t>
            </a:r>
          </a:p>
          <a:p>
            <a:pPr lvl="0" algn="l"/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ru-RU" dirty="0" smtClean="0">
                <a:solidFill>
                  <a:schemeClr val="bg1"/>
                </a:solidFill>
              </a:rPr>
              <a:t>Ушакова О.Д. Красная книга России: Растения. Словарь-справочник школьника. – СПб.: Издательский Дом «Литера», 2010г.</a:t>
            </a:r>
          </a:p>
          <a:p>
            <a:pPr lvl="0" algn="l"/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ru-RU" dirty="0" smtClean="0">
                <a:solidFill>
                  <a:schemeClr val="bg1"/>
                </a:solidFill>
              </a:rPr>
              <a:t>Хрестоматия по географии / Под редакцией </a:t>
            </a:r>
            <a:r>
              <a:rPr lang="ru-RU" dirty="0" err="1" smtClean="0">
                <a:solidFill>
                  <a:schemeClr val="bg1"/>
                </a:solidFill>
              </a:rPr>
              <a:t>И.А.Носкова</a:t>
            </a:r>
            <a:r>
              <a:rPr lang="ru-RU" dirty="0" smtClean="0">
                <a:solidFill>
                  <a:schemeClr val="bg1"/>
                </a:solidFill>
              </a:rPr>
              <a:t> – Самара: ГОУ СИПКРО, 2008г.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696" y="539552"/>
            <a:ext cx="5829300" cy="194421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Дозорщик-император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озорщик-император">
            <a:hlinkClick r:id="rId2" tooltip="&quot;Дозорщик-император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627784"/>
            <a:ext cx="6336704" cy="619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40569"/>
            <a:ext cx="6858000" cy="19600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9144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</a:rPr>
              <a:t>Дозорщик-император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</a:t>
            </a:r>
            <a:r>
              <a:rPr lang="ru-RU" sz="1400" u="sng" dirty="0" smtClean="0">
                <a:solidFill>
                  <a:schemeClr val="bg1"/>
                </a:solidFill>
              </a:rPr>
              <a:t>Научная классификация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Царство: </a:t>
            </a:r>
            <a:r>
              <a:rPr lang="ru-RU" sz="1400" u="sng" dirty="0" smtClean="0">
                <a:solidFill>
                  <a:schemeClr val="bg1"/>
                </a:solidFill>
              </a:rPr>
              <a:t>Животные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        Тип: </a:t>
            </a:r>
            <a:r>
              <a:rPr lang="ru-RU" sz="1400" u="sng" dirty="0" smtClean="0">
                <a:solidFill>
                  <a:schemeClr val="bg1"/>
                </a:solidFill>
              </a:rPr>
              <a:t>Членистоногие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     Класс: </a:t>
            </a:r>
            <a:r>
              <a:rPr lang="ru-RU" sz="1400" u="sng" dirty="0" smtClean="0">
                <a:solidFill>
                  <a:schemeClr val="bg1"/>
                </a:solidFill>
              </a:rPr>
              <a:t>Насекомые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    Отряд: </a:t>
            </a:r>
            <a:r>
              <a:rPr lang="ru-RU" sz="1400" u="sng" dirty="0" smtClean="0">
                <a:solidFill>
                  <a:schemeClr val="bg1"/>
                </a:solidFill>
              </a:rPr>
              <a:t>Стрекозы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Подотряд: </a:t>
            </a:r>
            <a:r>
              <a:rPr lang="ru-RU" sz="1400" u="sng" dirty="0" smtClean="0">
                <a:solidFill>
                  <a:schemeClr val="bg1"/>
                </a:solidFill>
              </a:rPr>
              <a:t>Разнокрылые стрекозы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Семейство: </a:t>
            </a:r>
            <a:r>
              <a:rPr lang="ru-RU" sz="1400" u="sng" dirty="0" smtClean="0">
                <a:solidFill>
                  <a:schemeClr val="bg1"/>
                </a:solidFill>
              </a:rPr>
              <a:t>Коромысловые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        Род: </a:t>
            </a:r>
            <a:r>
              <a:rPr lang="ru-RU" sz="1400" u="sng" dirty="0" smtClean="0">
                <a:solidFill>
                  <a:schemeClr val="bg1"/>
                </a:solidFill>
              </a:rPr>
              <a:t>Дозорщики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       Вид: </a:t>
            </a:r>
            <a:r>
              <a:rPr lang="ru-RU" sz="1400" b="1" dirty="0" smtClean="0">
                <a:solidFill>
                  <a:schemeClr val="bg1"/>
                </a:solidFill>
              </a:rPr>
              <a:t>Дозорщик-император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  </a:t>
            </a:r>
            <a:r>
              <a:rPr lang="ru-RU" sz="1400" b="1" i="1" u="sng" dirty="0" smtClean="0">
                <a:solidFill>
                  <a:schemeClr val="bg1"/>
                </a:solidFill>
              </a:rPr>
              <a:t>Статус: </a:t>
            </a:r>
            <a:r>
              <a:rPr lang="ru-RU" sz="1400" dirty="0" smtClean="0">
                <a:solidFill>
                  <a:schemeClr val="bg1"/>
                </a:solidFill>
              </a:rPr>
              <a:t>Одна из самых крупных стрекоз России. Занесена в Красную книгу РФ в категорию 2 (сокращающийся в численности вид).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b="1" i="1" u="sng" dirty="0" smtClean="0">
                <a:solidFill>
                  <a:schemeClr val="bg1"/>
                </a:solidFill>
              </a:rPr>
              <a:t>Описание</a:t>
            </a:r>
            <a:r>
              <a:rPr lang="ru-RU" sz="1400" i="1" dirty="0" smtClean="0">
                <a:solidFill>
                  <a:schemeClr val="bg1"/>
                </a:solidFill>
              </a:rPr>
              <a:t>:</a:t>
            </a:r>
            <a:r>
              <a:rPr lang="ru-RU" sz="1400" dirty="0" smtClean="0">
                <a:solidFill>
                  <a:schemeClr val="bg1"/>
                </a:solidFill>
              </a:rPr>
              <a:t> Грудь зеленая, с широкими черными полосами на швах. Крылья прозрачные, длиной 5см. </a:t>
            </a:r>
            <a:r>
              <a:rPr lang="ru-RU" sz="1400" dirty="0" err="1" smtClean="0">
                <a:solidFill>
                  <a:schemeClr val="bg1"/>
                </a:solidFill>
              </a:rPr>
              <a:t>Крыловая</a:t>
            </a:r>
            <a:r>
              <a:rPr lang="ru-RU" sz="1400" dirty="0" smtClean="0">
                <a:solidFill>
                  <a:schemeClr val="bg1"/>
                </a:solidFill>
              </a:rPr>
              <a:t> пластинка контрастной серо-белой окраски. Ноги с длинными шипами, из которых в полете складывается «корзиночка» для ловли насекомых. Брюшко у взрослого самца голубое, у самки зеленое или голубовато-зеленое, со сплошной чёрной зазубренной продольной полосой на спинной стороне. Глаза крупные, сине-зеленой окраски.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</a:t>
            </a:r>
            <a:r>
              <a:rPr lang="ru-RU" sz="1400" b="1" i="1" u="sng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sz="1400" i="1" dirty="0" smtClean="0">
                <a:solidFill>
                  <a:schemeClr val="bg1"/>
                </a:solidFill>
              </a:rPr>
              <a:t>:</a:t>
            </a:r>
            <a:r>
              <a:rPr lang="ru-RU" sz="1400" dirty="0" smtClean="0">
                <a:solidFill>
                  <a:schemeClr val="bg1"/>
                </a:solidFill>
              </a:rPr>
              <a:t> Распространение в пределах российской части ареала мозаичное, с четкой тенденцией к усилению локализации местообитаний в направлении с юго-запада на северо-восток. В нашей местности встречается на берегах р.Сок и её притоков.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</a:t>
            </a:r>
            <a:r>
              <a:rPr lang="ru-RU" sz="1400" b="1" i="1" u="sng" dirty="0" smtClean="0">
                <a:solidFill>
                  <a:schemeClr val="bg1"/>
                </a:solidFill>
              </a:rPr>
              <a:t>Биология</a:t>
            </a:r>
            <a:r>
              <a:rPr lang="ru-RU" sz="1400" i="1" dirty="0" smtClean="0">
                <a:solidFill>
                  <a:schemeClr val="bg1"/>
                </a:solidFill>
              </a:rPr>
              <a:t>:</a:t>
            </a:r>
            <a:r>
              <a:rPr lang="ru-RU" sz="1400" dirty="0" smtClean="0">
                <a:solidFill>
                  <a:schemeClr val="bg1"/>
                </a:solidFill>
              </a:rPr>
              <a:t> Дозорщик-император обитает на водоемах как в открытых, так и в закрытых лесных ландшафтах. Личинки развиваются в стоячих и слабопроточных водоемах, по образу жизни зарослевые </a:t>
            </a:r>
            <a:r>
              <a:rPr lang="ru-RU" sz="1400" dirty="0" err="1" smtClean="0">
                <a:solidFill>
                  <a:schemeClr val="bg1"/>
                </a:solidFill>
              </a:rPr>
              <a:t>хищники-засадники</a:t>
            </a:r>
            <a:r>
              <a:rPr lang="ru-RU" sz="1400" dirty="0" smtClean="0">
                <a:solidFill>
                  <a:schemeClr val="bg1"/>
                </a:solidFill>
              </a:rPr>
              <a:t>. Спектр питания личинок очень широк и включает практически всех мелких водных животных от </a:t>
            </a:r>
            <a:r>
              <a:rPr lang="ru-RU" sz="1400" dirty="0" err="1" smtClean="0">
                <a:solidFill>
                  <a:schemeClr val="bg1"/>
                </a:solidFill>
              </a:rPr>
              <a:t>ветвистоусых</a:t>
            </a:r>
            <a:r>
              <a:rPr lang="ru-RU" sz="1400" dirty="0" smtClean="0">
                <a:solidFill>
                  <a:schemeClr val="bg1"/>
                </a:solidFill>
              </a:rPr>
              <a:t> рачков до головастиков и мальков рыб. Развитие продолжается 1-2 года, линька на взрослую стадию проходит в середине июня. Взрослые стрекозы – активные хищники, преследующие добычу в воздухе. Кормятся самыми разнообразными летающими насекомыми, но основу рациона обычно составляют комары.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В период размножения самцам свойственно территориальное поведение – патрульные полёты в пределах индивидуального участка, на котором происходит спаривание и откладка яиц.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</a:t>
            </a:r>
            <a:r>
              <a:rPr lang="ru-RU" sz="1400" b="1" i="1" u="sng" dirty="0" smtClean="0">
                <a:solidFill>
                  <a:schemeClr val="bg1"/>
                </a:solidFill>
              </a:rPr>
              <a:t>Лимитирующие факторы: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В России численность устойчиво сокращается. Естественные лимитирующие факторы в распространении вида – температурный режим водоёмов и конкуренция со стрекозами рода </a:t>
            </a:r>
            <a:r>
              <a:rPr lang="ru-RU" sz="1400" i="1" dirty="0" smtClean="0">
                <a:solidFill>
                  <a:schemeClr val="bg1"/>
                </a:solidFill>
              </a:rPr>
              <a:t>коромысел</a:t>
            </a:r>
            <a:r>
              <a:rPr lang="ru-RU" sz="1400" dirty="0" smtClean="0">
                <a:solidFill>
                  <a:schemeClr val="bg1"/>
                </a:solidFill>
              </a:rPr>
              <a:t>. Отрицательные воздействия со стороны человека – загрязнение водоёмов.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 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465</TotalTime>
  <Words>2583</Words>
  <Application>Microsoft Office PowerPoint</Application>
  <PresentationFormat>Экран (4:3)</PresentationFormat>
  <Paragraphs>767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КРАСНАЯ КНИГА Камышлинского района Самарской области</vt:lpstr>
      <vt:lpstr>Слайд 2</vt:lpstr>
      <vt:lpstr> Охраняется Красной книгой Сколько редких животных и птиц, Чтобы выжил простор многоликий Ради света грядущих зарниц.  Чтобы души не стали пусты,  Охраняются звери, Охраняются змеи, Охраняются даже цветы. Красная книга – Красная! Значит, природа в опасности! Значит, нельзя терять даже мига. Все живое хранить зовет. Пусть зовет не напрасно Красная книга. Красная книга! И тревога за жизнь неустанна, Чтоб не сгинуть в космической мгле. Исчерпаемы все океаны, Исчезаемо всё на Земле. Мы леса и поля обижаем, Стонут реки от горьких обид. И себя мы прощаем, И себя мы прощаем, Но грядущее нас не простит.                                                                                                               Б. Дубровин </vt:lpstr>
      <vt:lpstr>   Цель: Познакомить учащихся с редкими и исчезающими растениями и животными Камышлинского района.    Задачи:    - Познакомиться с редкими и исчезающими видами животных и растений Камышлинского района.   - Выяснить причины исчезновения растений и животных.   - Ознакомиться с мерами по охране редких и исчезающих животных и растений.    Гипотеза: Если мы будем изучать растения и животных Красной книги нашего района, то сможем ли мы, предотвратить их исчезновение, применяя знания.    </vt:lpstr>
      <vt:lpstr>   Содержание Красной книги Красная книга:   - Информирует   - Призывает изучать   - Предупреждает   - Советует     Красная книга – это документ временного действия, потому что условия обитания животных и растений меняются и всё новые и новые виды могут оказаться в катастрофическом положении. </vt:lpstr>
      <vt:lpstr>Слайд 6</vt:lpstr>
      <vt:lpstr>КРАСНАЯ КНИГА ЖИВОТНЫЕ</vt:lpstr>
      <vt:lpstr>Дозорщик-император</vt:lpstr>
      <vt:lpstr>Слайд 9</vt:lpstr>
      <vt:lpstr>Дыбка степная</vt:lpstr>
      <vt:lpstr>Слайд 11</vt:lpstr>
      <vt:lpstr>Бронзовка гладкая или зелёная</vt:lpstr>
      <vt:lpstr>Слайд 13</vt:lpstr>
      <vt:lpstr>Жук-олень</vt:lpstr>
      <vt:lpstr>Слайд 15</vt:lpstr>
      <vt:lpstr>Красотел пахучий</vt:lpstr>
      <vt:lpstr>Слайд 17</vt:lpstr>
      <vt:lpstr>Аполлон</vt:lpstr>
      <vt:lpstr>Слайд 19</vt:lpstr>
      <vt:lpstr>Голубянка угольная</vt:lpstr>
      <vt:lpstr>Слайд 21</vt:lpstr>
      <vt:lpstr>Пчела-плотник обыкновенная</vt:lpstr>
      <vt:lpstr>Слайд 23</vt:lpstr>
      <vt:lpstr>Шмель армянский</vt:lpstr>
      <vt:lpstr>Слайд 25</vt:lpstr>
      <vt:lpstr>Тарантул южнорусский</vt:lpstr>
      <vt:lpstr>Слайд 27</vt:lpstr>
      <vt:lpstr>Ящерица живородящая</vt:lpstr>
      <vt:lpstr>Слайд 29</vt:lpstr>
      <vt:lpstr>Обыкновенная медянка</vt:lpstr>
      <vt:lpstr>Слайд 31</vt:lpstr>
      <vt:lpstr>Гадюка степная</vt:lpstr>
      <vt:lpstr>Слайд 33</vt:lpstr>
      <vt:lpstr>Сизоворонка</vt:lpstr>
      <vt:lpstr>Слайд 35</vt:lpstr>
      <vt:lpstr>Зелёный дятел</vt:lpstr>
      <vt:lpstr>Слайд 37</vt:lpstr>
      <vt:lpstr>Филин</vt:lpstr>
      <vt:lpstr>Слайд 39</vt:lpstr>
      <vt:lpstr>Сплюшка</vt:lpstr>
      <vt:lpstr>Слайд 41</vt:lpstr>
      <vt:lpstr>Степной лунь</vt:lpstr>
      <vt:lpstr>Слайд 43</vt:lpstr>
      <vt:lpstr>Орлан-белохвост</vt:lpstr>
      <vt:lpstr>Слайд 45</vt:lpstr>
      <vt:lpstr>Могильник</vt:lpstr>
      <vt:lpstr>Слайд 47</vt:lpstr>
      <vt:lpstr>Слайд 48</vt:lpstr>
      <vt:lpstr>КРАСНАЯ КНИГА РАСТЕНИЯ</vt:lpstr>
      <vt:lpstr>Чина Литвинова</vt:lpstr>
      <vt:lpstr>Слайд 51</vt:lpstr>
      <vt:lpstr>Астрагал Цингера</vt:lpstr>
      <vt:lpstr>Слайд 53</vt:lpstr>
      <vt:lpstr>Копеечник крупноцветковый</vt:lpstr>
      <vt:lpstr>Слайд 55</vt:lpstr>
      <vt:lpstr>Ковыль перистый</vt:lpstr>
      <vt:lpstr>Слайд 57</vt:lpstr>
      <vt:lpstr>Ковыль красивейший</vt:lpstr>
      <vt:lpstr>Слайд 59</vt:lpstr>
      <vt:lpstr>Тонконог жестколистный</vt:lpstr>
      <vt:lpstr>Слайд 61</vt:lpstr>
      <vt:lpstr>Рябчик русский</vt:lpstr>
      <vt:lpstr>Слайд 63</vt:lpstr>
      <vt:lpstr>Шаровница крапчатая</vt:lpstr>
      <vt:lpstr>Слайд 65</vt:lpstr>
      <vt:lpstr>Прострел раскрытый</vt:lpstr>
      <vt:lpstr>Слайд 67</vt:lpstr>
      <vt:lpstr>Слайд 68</vt:lpstr>
      <vt:lpstr>Слайд 69</vt:lpstr>
      <vt:lpstr>Слайд 70</vt:lpstr>
      <vt:lpstr>Слайд 71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Камышлинского района Самарской области</dc:title>
  <dc:creator>Albert</dc:creator>
  <cp:lastModifiedBy>Albert</cp:lastModifiedBy>
  <cp:revision>118</cp:revision>
  <dcterms:created xsi:type="dcterms:W3CDTF">2014-01-20T04:44:34Z</dcterms:created>
  <dcterms:modified xsi:type="dcterms:W3CDTF">2014-03-22T14:11:11Z</dcterms:modified>
</cp:coreProperties>
</file>