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0" r:id="rId2"/>
    <p:sldId id="321" r:id="rId3"/>
    <p:sldId id="322" r:id="rId4"/>
    <p:sldId id="294" r:id="rId5"/>
    <p:sldId id="258" r:id="rId6"/>
    <p:sldId id="323" r:id="rId7"/>
    <p:sldId id="324" r:id="rId8"/>
    <p:sldId id="325" r:id="rId9"/>
    <p:sldId id="259" r:id="rId10"/>
    <p:sldId id="316" r:id="rId11"/>
    <p:sldId id="293" r:id="rId12"/>
    <p:sldId id="296" r:id="rId13"/>
    <p:sldId id="297" r:id="rId14"/>
    <p:sldId id="301" r:id="rId15"/>
    <p:sldId id="300" r:id="rId16"/>
    <p:sldId id="299" r:id="rId17"/>
    <p:sldId id="298" r:id="rId18"/>
    <p:sldId id="304" r:id="rId19"/>
    <p:sldId id="263" r:id="rId20"/>
    <p:sldId id="318" r:id="rId21"/>
    <p:sldId id="314" r:id="rId22"/>
    <p:sldId id="303" r:id="rId23"/>
    <p:sldId id="289" r:id="rId24"/>
    <p:sldId id="276" r:id="rId25"/>
    <p:sldId id="291" r:id="rId26"/>
    <p:sldId id="271" r:id="rId27"/>
    <p:sldId id="272" r:id="rId28"/>
    <p:sldId id="305" r:id="rId29"/>
    <p:sldId id="302" r:id="rId30"/>
    <p:sldId id="306" r:id="rId31"/>
    <p:sldId id="312" r:id="rId32"/>
    <p:sldId id="310" r:id="rId3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46" autoAdjust="0"/>
    <p:restoredTop sz="94660"/>
  </p:normalViewPr>
  <p:slideViewPr>
    <p:cSldViewPr>
      <p:cViewPr varScale="1">
        <p:scale>
          <a:sx n="69" d="100"/>
          <a:sy n="69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474A13-AA9E-4459-A1B1-F33779395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B0C96-112F-4B99-8DAD-E10F16E29FA3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F92C7-0179-482F-9E3C-96A6327379BB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14921-6C4B-41C4-9A92-B1F1F3D019D4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46848-9EA9-4EFF-8D48-E5FFE88ADC69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3D14-1283-4B59-A747-8D4C933DD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87D6-6D0D-436B-94F1-6096E5889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5CD08-8798-4D96-A579-42622F179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FED45-FCE2-44B5-B051-5B8E161B2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A069C-F62F-48A0-A4E5-5F82F3205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6AEA1-1047-4B04-AB1E-DF62A6CAF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372C7-8592-454A-A877-86ADAE35A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F08D7-3669-4AF1-904C-47F96C082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53FE4-738F-4D0E-ACEC-2E23E4DE0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947E3-E510-4038-B77A-7A2799666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677EA-D964-491B-948D-7EA4B55D3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78E5E5-0961-465A-814D-C1A1FCB8D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pheres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14375" y="571500"/>
            <a:ext cx="78581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ПРОЕКТ СОЗДАНИЯ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ГБОУ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СОШ №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262 </a:t>
            </a:r>
          </a:p>
          <a:p>
            <a:pPr algn="ctr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КРАСНОСЕЛЬСКОГО РАЙОНА САНКТ-ПЕТЕРБУРГА СОВРЕМЕННОЙ ОБРАЗОВАТЕЛЬНО СРЕДЫ В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НАЧАЛЬНОЙ ШКОЛЕ</a:t>
            </a:r>
            <a:endParaRPr lang="ru-RU" sz="3600" b="1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Untitled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214313" y="0"/>
            <a:ext cx="8715375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latin typeface="Times New Roman" pitchFamily="18" charset="0"/>
              </a:rPr>
              <a:t>Системно-структурная организация ИОС школы </a:t>
            </a:r>
          </a:p>
          <a:p>
            <a:pPr algn="ctr"/>
            <a:endParaRPr lang="ru-RU" sz="1200" b="1">
              <a:latin typeface="Times New Roman" pitchFamily="18" charset="0"/>
            </a:endParaRPr>
          </a:p>
          <a:p>
            <a:pPr algn="just"/>
            <a:r>
              <a:rPr lang="ru-RU" sz="2000" b="1">
                <a:latin typeface="Times New Roman" pitchFamily="18" charset="0"/>
              </a:rPr>
              <a:t>Это совокупность взаимодействующих систем (подсистем):</a:t>
            </a:r>
          </a:p>
          <a:p>
            <a:pPr algn="just"/>
            <a:endParaRPr lang="ru-RU" sz="2000" b="1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>
                <a:latin typeface="Times New Roman" pitchFamily="18" charset="0"/>
              </a:rPr>
              <a:t>Информационных образовательных ресурсов (медиатека);</a:t>
            </a:r>
          </a:p>
          <a:p>
            <a:pPr>
              <a:buFontTx/>
              <a:buChar char="-"/>
            </a:pPr>
            <a:endParaRPr lang="ru-RU" sz="2000" b="1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>
                <a:latin typeface="Times New Roman" pitchFamily="18" charset="0"/>
              </a:rPr>
              <a:t>Компьютерных средств обучения (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2007 года школа подключена к сети Интернет, сегодня скорость передачи 3 Мбит/сек. С 2009 года школа имеет постоянно обновляемый в сети Интернет сайт – основу развития ИОС образовательного учреждения) </a:t>
            </a:r>
            <a:r>
              <a:rPr lang="ru-RU" sz="2000" b="1">
                <a:latin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endParaRPr lang="ru-RU" sz="2000" b="1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>
                <a:latin typeface="Times New Roman" pitchFamily="18" charset="0"/>
              </a:rPr>
              <a:t>Современных средств коммуникации;</a:t>
            </a:r>
          </a:p>
          <a:p>
            <a:pPr>
              <a:buFontTx/>
              <a:buChar char="-"/>
            </a:pPr>
            <a:endParaRPr lang="ru-RU" sz="2000" b="1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>
                <a:latin typeface="Times New Roman" pitchFamily="18" charset="0"/>
              </a:rPr>
              <a:t>Педагогических технологий (ТРКМ, ТОГИС, ТРИЗ, ТИЖС, метод проектов, технология педагогических вариаций, игровые, групповые и пр.). </a:t>
            </a:r>
          </a:p>
          <a:p>
            <a:pPr algn="ctr"/>
            <a:endParaRPr lang="ru-RU" sz="20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Untitled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357188" y="909638"/>
            <a:ext cx="84296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>
              <a:tabLst>
                <a:tab pos="5372100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2010-2012 года — это новая веха в развитии образования. Сегодня стоит задача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организации целостного педагогического процесса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направленного на развитие личности ребенка, способного, используя полученные знания, профессионально развиваться, в будущем внося вклад в развитие своей страны.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 нового ФГОС: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эффективность учебно-воспитательного процесса должна обеспечиваться информационно-образовательной средой (ИОС)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системой информационно-образовательных ресурсов и инструментов, обеспечивающих условия реализации основной образовательной программы образовательного учреждения. Именно ИОС является – важнейшим условием и одновременно средством формирования новой системы образования.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Untitled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0" y="187325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>
              <a:tabLst>
                <a:tab pos="5372100" algn="l"/>
              </a:tabLs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Как в ближайшем будущем должны измениться эти компоненты современного образовательного процесса для достижения реального нового качества образования? Что будет лежать на партах наших учеников: бумажный учебник или ноутбук? Как эффективно использовать имеющееся компьютерное оборудование, подключение к Интернету, цифровые образовательные ресурсы, представленные на электронных носителях и на федеральных образовательных порталах?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Главное в «новой школе» — это фигура учителя, организатора учебного процесса, от него будет зависеть успех реализации ФГОС.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Современное образование предусматривает значительное расширение роли информационных технологий как эффективного средства саморазвития, самосовершенствования и самообразования обучающихся. Умение находить и собирать информацию, проверять ее достоверность – первый шаг на пути к самостоятельной работе с информационными источниками, к самостоятельному продуцированию личностно значимой информации.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357188" y="-95250"/>
            <a:ext cx="8429625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>
              <a:tabLst>
                <a:tab pos="5372100" algn="l"/>
              </a:tabLst>
            </a:pP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в школе, где учится порядка 850 учащихся,  функционирует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кабинет информатики!?!?!? 12 компьютеров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который во вторую половину дня действует как кабинет открытого доступа к сети «Интернет». Всю компьютерную систему школы объединяет локальная сеть, что способствует своевременному информационному обеспечению процесса управления, позволяет быстро получить и обработать необходимую информацию. </a:t>
            </a:r>
          </a:p>
          <a:p>
            <a:pPr indent="450850" algn="just" eaLnBrk="0" hangingPunct="0">
              <a:tabLst>
                <a:tab pos="5372100" algn="l"/>
              </a:tabLst>
            </a:pP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в школе 51 компьютер (администрация, бухгалтерия, библиотека, педагоги), 2 интерактивные доски, 7 мультимединых проекторов,  3 из которых используются в начальной школе.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гигиенические условия использования компьютерного класса не рассчитаны на учащихся начальной школы.</a:t>
            </a:r>
          </a:p>
          <a:p>
            <a:pPr indent="450850" algn="just" eaLnBrk="0" hangingPunct="0">
              <a:tabLst>
                <a:tab pos="5372100" algn="l"/>
              </a:tabLst>
            </a:pP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Обучение ведется путем погружения в среду современных компьютерных технологий, включения детей в творческие исследования, способствует формированию навыков работы с ПК и в глобальной сети Интернет ТОГИС.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357188" y="-11113"/>
            <a:ext cx="8429625" cy="624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Образование в нашей школе строится на основе качественно новой </a:t>
            </a:r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личностно-ориентированной развивающей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модели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массовой начальной школы и призвано обеспечить выполнение следующих основных </a:t>
            </a:r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целей,</a:t>
            </a: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заложенных во ФГОС: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Сохранить и укрепить здоровье и безопасность учащихся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Развить творческие способности школьников с учетом их индивидуальных особенностей;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Сформировать у младших школьников основы теоретического и практического мышления в процессе осуществления различных видов деятельности.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-"/>
              <a:tabLst>
                <a:tab pos="4572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Создать педагогические условия, обеспечивающие не только успешное образование на данной ступени, но и широкий перенос средств (метапредметных результатов), освоенных в начальной школе, на следующие ступени образования и во внешкольную практику. </a:t>
            </a:r>
          </a:p>
          <a:p>
            <a:pPr algn="just" eaLnBrk="0" hangingPunct="0">
              <a:buFontTx/>
              <a:buChar char="-"/>
              <a:tabLst>
                <a:tab pos="4572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Помочь школьникам овладеть основами грамотности в различных ее проявлениях (учебной, двигательной, духовно-нравственной, социально-гражданской, визуально-художественной, языковой, математической, естественнонаучной,  технологической).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42875" y="1131888"/>
            <a:ext cx="85725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введения ФГОС  необходимо выявить, что следует   изменить в существующей образовательной системе, чтобы привести образовательную систему в соответствие с нормативной моделью. </a:t>
            </a:r>
          </a:p>
          <a:p>
            <a:pPr algn="just">
              <a:tabLst>
                <a:tab pos="457200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 определили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какие изменения требуется произвести: </a:t>
            </a:r>
          </a:p>
          <a:p>
            <a:pPr algn="just">
              <a:tabLst>
                <a:tab pos="4572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-    в образовательных целях;</a:t>
            </a:r>
          </a:p>
          <a:p>
            <a:pPr algn="just">
              <a:tabLst>
                <a:tab pos="4572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-    в учебном плане;</a:t>
            </a:r>
          </a:p>
          <a:p>
            <a:pPr algn="just">
              <a:tabLst>
                <a:tab pos="4572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- в содержании учебных программ и программ внеучебной деятельности;</a:t>
            </a:r>
          </a:p>
          <a:p>
            <a:pPr algn="just">
              <a:tabLst>
                <a:tab pos="4572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-    в образовательных технологиях;</a:t>
            </a:r>
          </a:p>
          <a:p>
            <a:pPr algn="just">
              <a:tabLst>
                <a:tab pos="4572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-    в условиях реализации образовательных программ;</a:t>
            </a:r>
          </a:p>
          <a:p>
            <a:pPr algn="just">
              <a:tabLst>
                <a:tab pos="4572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способах и организационных механизмах контроля образовательного процесса и оценки его результатов.</a:t>
            </a:r>
          </a:p>
          <a:p>
            <a:pPr algn="just" eaLnBrk="0" hangingPunct="0">
              <a:tabLst>
                <a:tab pos="457200" algn="l"/>
              </a:tabLst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357188" y="755650"/>
            <a:ext cx="8429625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проекта будет обеспечено организационно-управленческое сопровождение по введению ФГОС в начальной школе. На данном этапе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решены следующие задачи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Учителя начальной школы прошли курсы повышения квалификации (ФГОС, ИКТ)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Проведен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элементов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образовательной системы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соответствие требованиям Стандарта.  Выявлены элементов образовательной системы, требующих изменений.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-"/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Провести анализ  содержания и структуры нового учебного  плана.</a:t>
            </a:r>
          </a:p>
          <a:p>
            <a:pPr algn="just" eaLnBrk="0" hangingPunct="0">
              <a:buFontTx/>
              <a:buChar char="-"/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Разработан примерный управленческий план введения ФГОС на ступени начального общего образования.</a:t>
            </a:r>
          </a:p>
          <a:p>
            <a:pPr algn="just" eaLnBrk="0" hangingPunct="0">
              <a:buFontTx/>
              <a:buChar char="-"/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Разработана модель мониторинга эффективности внедрения ФГОС</a:t>
            </a:r>
          </a:p>
          <a:p>
            <a:pPr algn="just" eaLnBrk="0" hangingPunct="0">
              <a:buFontTx/>
              <a:buChar char="-"/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Создана система информационного сопровождения реализации проекта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357188" y="511175"/>
            <a:ext cx="84296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Причины, вследствие которых необходимо изменить систему управления начальной школой заключаются в изменении требований к условиям реализации основной образовательной программы начального общего образования.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Во-первых, происходит обновление содержания основной образовательной программы начального общего образования, а также методик и технологий ее реализации в соответствии с динамикой развития системы образования, запросов детей и их родителей.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Во-вторых, для  эффективного управления образовательным учреждением необходимо использовать информационно-коммуникационные технологии.</a:t>
            </a:r>
          </a:p>
          <a:p>
            <a:pPr algn="just" eaLnBrk="0" hangingPunct="0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В-третьих, требуется компетентностный подход в методическом сопровождении педагога.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357188" y="571500"/>
            <a:ext cx="850106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В-четвертых, необходимо создать информационно-образовательную среду образовательного учреждения, включающую в себя совокупность технологических средств (компьютеры, базы данных, коммуникационные каналы, программные продукты и др.), культурные и организационные формы информационного взаимодействия, компетентность участников образовательного процесса в решении учебно-познавательных и профессиональных задач с применением информационно-коммуникационных технологий (ИКТ).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В-пятых, администрации необходимо создать условия для обеспечения широкого, постоянного и устойчивого доступа для всех участников образовательного процесса к любой информации, связанной с реализацией основной образовательной программы, планируемыми результатами, организацией образовательного процесса и условиями его осуществления.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В-шестых, предусмотреть возможность интегративного подхода начального общего и дополнительного образования.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357188" y="714375"/>
            <a:ext cx="84296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При этом ИКТ-компетентность всех педагогов достигается постепенно.</a:t>
            </a: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Для каждого из учителей создается собственная индивидуальная программа формирования ИКТ - компетентности, как часть программы профессионального развития, повышения квалификации и переподготовки. Эта программа начинается с ознакомления с возможностями ИКТ в школьном образовании и конкретном школьном предмете (группе предметов). За этим следует этап повышения квалификации или модулей переподготовки, в ходе которого педагог осваивает ИКТ в применении к своей профессиональной деятельности и параллельно планирует это применение в информационной среде.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85750" y="142875"/>
            <a:ext cx="8643938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600" b="1" cap="al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all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ведение ФГОС НОО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cap="all" dirty="0">
                <a:latin typeface="Times New Roman" pitchFamily="18" charset="0"/>
                <a:cs typeface="Times New Roman" pitchFamily="18" charset="0"/>
              </a:rPr>
              <a:t>«П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етербургская  Школа </a:t>
            </a:r>
            <a:r>
              <a:rPr lang="ru-RU" sz="2800" cap="all" dirty="0">
                <a:latin typeface="Times New Roman" pitchFamily="18" charset="0"/>
                <a:cs typeface="Times New Roman" pitchFamily="18" charset="0"/>
              </a:rPr>
              <a:t>- 2020»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cap="all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рограмма развития РОС 2011-2015 (проекты «Моя новая школа», «Учись учиться»)</a:t>
            </a:r>
            <a:endParaRPr lang="ru-RU" sz="28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Программа развития школы </a:t>
            </a:r>
            <a:r>
              <a:rPr lang="ru-RU" sz="2800" cap="all" dirty="0">
                <a:latin typeface="Times New Roman" pitchFamily="18" charset="0"/>
                <a:cs typeface="Times New Roman" pitchFamily="18" charset="0"/>
              </a:rPr>
              <a:t>2011-2015 «Ш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кола будущих инновационных кадров</a:t>
            </a:r>
            <a:r>
              <a:rPr lang="ru-RU" sz="2800" cap="all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cap="all" dirty="0" err="1">
                <a:latin typeface="Times New Roman" pitchFamily="18" charset="0"/>
                <a:cs typeface="Times New Roman" pitchFamily="18" charset="0"/>
              </a:rPr>
              <a:t>Оэр</a:t>
            </a:r>
            <a:r>
              <a:rPr lang="ru-RU" sz="2800" cap="all" dirty="0">
                <a:latin typeface="Times New Roman" pitchFamily="18" charset="0"/>
                <a:cs typeface="Times New Roman" pitchFamily="18" charset="0"/>
              </a:rPr>
              <a:t> 2011-2014: «Ф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ормирование ценностных ориентиров жизнедеятельности  участников образовательного процесса в начальной школе</a:t>
            </a:r>
            <a:r>
              <a:rPr lang="ru-RU" sz="2800" cap="all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800" cap="all" dirty="0">
                <a:latin typeface="Times New Roman" pitchFamily="18" charset="0"/>
                <a:cs typeface="Times New Roman" pitchFamily="18" charset="0"/>
              </a:rPr>
              <a:t> «у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читель</a:t>
            </a:r>
            <a:r>
              <a:rPr lang="ru-RU" sz="2800" cap="al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800" cap="al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века</a:t>
            </a:r>
            <a:r>
              <a:rPr lang="ru-RU" sz="2800" cap="all" dirty="0">
                <a:latin typeface="Times New Roman" pitchFamily="18" charset="0"/>
                <a:cs typeface="Times New Roman" pitchFamily="18" charset="0"/>
              </a:rPr>
              <a:t>» (ПНПО)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сесторонний анализ образовательной среды школы</a:t>
            </a:r>
            <a:r>
              <a:rPr lang="ru-RU" sz="2800" cap="all" dirty="0">
                <a:latin typeface="Times New Roman" pitchFamily="18" charset="0"/>
                <a:cs typeface="Times New Roman" pitchFamily="18" charset="0"/>
              </a:rPr>
              <a:t>«ПРОТОР»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Новая методическая тема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подход к обучению» 2011-2015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Untitled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357188" y="714375"/>
            <a:ext cx="84296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Следующий уровень – это полная информатизация школы,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ИКТ во всех элементах образовательного процесса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(урочная, внеурочная, проектная деятельность, выполнение домашнего задания, дистанционное обучение при форс-мажорных обстоятельствах).</a:t>
            </a: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При этих условиях идет трансформация уклада школы и образовательного процесса в направлении формирования ИКТ-компетентности обучающихся,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формирования универсальных учебных действий,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повышения эффективности освоения отдельных предметов, учета меняющихся требований, в том числе – Государственной итоговой аттестации, в частности по использованию  ИКТ в процессах аттестации.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357188" y="428625"/>
            <a:ext cx="850106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   Отличительной особенностью начала обучения в школе является то, что наряду с традиционным письмом ребенок сразу начинает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осваивать клавиатурный набор текста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   Изучение окружающего мира предполагает не только изучение материалов учебника, но и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наблюдения и опыты, проводимые с помощью цифровых измерительных приборов, цифрового микроскопа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, цифрового фотоаппарата и видеокамеры. Наблюдения и опыты фиксируются, их результаты обобщаются и представляются в цифровом виде.</a:t>
            </a:r>
          </a:p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Изучение искусства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 предполагает изучение современных видов искусства наравне с традиционными. В частности, цифровой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фотографии, видеофильма, мультипликации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 контексте изучения всех предметов должны широко использоваться различные источники информации, в том числе, в доступном Интернете.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285750" y="928688"/>
            <a:ext cx="85010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Средства ИКТ являются наиболее перспективным средством реализации проектной методики обучения. Имеется цикл проектов, участвуя в которых, дети знакомятся друг с другом, обмениваются информацией о себе, о школе, о своих интересах и увлечениях. Это проекты «Я и мое имя», «Моя семья», совместное издание Азбуки и многое другое. </a:t>
            </a:r>
          </a:p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Интегрированный подход к обучению, применяемый при создании нового стандарта, предполагает активное использование знаний, полученных при изучении одного предмета, на уроках по другим предметам. В начальной школе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организатором интеграции становится учитель.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Например, на уроке русского языка идет работа над текстами-описаниями, эта же работа продолжается на уроке окружающего мира, например, в связи с изучением времен года. Результатом этой деятельности становится, например, видеорепортаж, описывающий картины природы, природные явления и т.п.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0" y="214313"/>
            <a:ext cx="9144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latin typeface="Times New Roman" pitchFamily="18" charset="0"/>
              </a:rPr>
              <a:t>СОСТАВ ИНФОРМАЦИОННЫХ ОБРАЗОВАТЕЛЬНЫХ РЕСУРСОВ </a:t>
            </a:r>
          </a:p>
          <a:p>
            <a:pPr algn="ctr"/>
            <a:r>
              <a:rPr lang="ru-RU" sz="3000" b="1">
                <a:latin typeface="Times New Roman" pitchFamily="18" charset="0"/>
              </a:rPr>
              <a:t>СИСТЕМЫ ИОС</a:t>
            </a:r>
          </a:p>
        </p:txBody>
      </p:sp>
      <p:pic>
        <p:nvPicPr>
          <p:cNvPr id="24581" name="Рисунок 16" descr="UNTITLED-1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714500"/>
            <a:ext cx="8786812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Двойная стрелка влево/вправо 17"/>
          <p:cNvSpPr/>
          <p:nvPr/>
        </p:nvSpPr>
        <p:spPr>
          <a:xfrm>
            <a:off x="3714750" y="4572000"/>
            <a:ext cx="1714500" cy="2857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2700000">
            <a:off x="2352675" y="2852738"/>
            <a:ext cx="285750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8900000">
            <a:off x="6138863" y="2852738"/>
            <a:ext cx="285750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117475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ИНФОРМАЦИОННО-ОБРАЗОВАТЕЛЬНАЯ СРЕДА: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ПЕДАГОГИЧЕСКИЙ ПОТЕНЦИАЛ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42875" y="1357313"/>
            <a:ext cx="2000250" cy="642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6" name="Прямоугольник 47"/>
          <p:cNvSpPr>
            <a:spLocks noChangeArrowheads="1"/>
          </p:cNvSpPr>
          <p:nvPr/>
        </p:nvSpPr>
        <p:spPr bwMode="auto">
          <a:xfrm>
            <a:off x="142875" y="1428750"/>
            <a:ext cx="200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</a:rPr>
              <a:t>ИНДИВИДУАЛИЗАЦИЯ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УЧЕБНОГО ПРОЦЕССА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071813" y="1357313"/>
            <a:ext cx="2928937" cy="642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928938" y="1357313"/>
            <a:ext cx="31432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ОРГАНИЗАЦИЯ КОЛЛЕКТИВНОЙ ДЕЯТЕЛЬНОСТИ И РАБОТЫ В ГРУППАХ СОТРУДНИЧЕСТВА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786563" y="1357313"/>
            <a:ext cx="2000250" cy="642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786563" y="1428750"/>
            <a:ext cx="20002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ОРИЕНТАЦИЯ НА САМООБРАЗОВАНИЕ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42875" y="2568575"/>
            <a:ext cx="2000250" cy="6429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42875" y="2568575"/>
            <a:ext cx="20002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СОЗДАНИЕ СИТУАЦИИ УСПЕШНОСТИ ДЛЯ УЧАЩИХСЯ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42875" y="3786188"/>
            <a:ext cx="2000250" cy="10001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42875" y="3816350"/>
            <a:ext cx="2000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ВОЗМОЖНОСТЬ ОБЕСПЕЧЕНИЯ ДЕЯТЕЛЬНОСТНОГО ПОДХОДА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42875" y="5184775"/>
            <a:ext cx="2000250" cy="1244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42875" y="5214938"/>
            <a:ext cx="20002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ГИБКОСТЬ ОРГАНИЗАЦИОННОЙ СТРУКТУРЫ ОБУЧЕНИЯ С ИСПОЛЬЗОВАНИЕМ ДОТ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786563" y="2568575"/>
            <a:ext cx="2000250" cy="6429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786563" y="2681288"/>
            <a:ext cx="20002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СОЦИАЛИЗАЦИЯ УЧАЩИХСЯ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786563" y="3786188"/>
            <a:ext cx="2000250" cy="10001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6786563" y="3786188"/>
            <a:ext cx="20002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ОБЕСПЕЧЕНИЕ ПСИХОЛОГО-ПЕДАГОГИЧЕСКОГО СОПРОВОЖДЕНИЯ УЧЕБНОГО ПРОЦЕССА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786563" y="5184775"/>
            <a:ext cx="2000250" cy="1244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6786563" y="5384800"/>
            <a:ext cx="2000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РАЗНОУРОВНЕВОСТЬ СОДЕРЖАНИЯ ОБРАЗОВАТЕЛЬНОГО РЕСУРСА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500438" y="5184775"/>
            <a:ext cx="2000250" cy="1244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500438" y="5497513"/>
            <a:ext cx="20002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ВОЗМОЖНОСТЬ ИНТЕНСИФИКАЦИИ ПРОЦЕССА ОБУЧЕНИЯ</a:t>
            </a:r>
          </a:p>
        </p:txBody>
      </p:sp>
      <p:sp>
        <p:nvSpPr>
          <p:cNvPr id="78" name="Стрелка вправо 77"/>
          <p:cNvSpPr/>
          <p:nvPr/>
        </p:nvSpPr>
        <p:spPr>
          <a:xfrm rot="5400000">
            <a:off x="4250531" y="4893470"/>
            <a:ext cx="42862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Стрелка вправо 78"/>
          <p:cNvSpPr/>
          <p:nvPr/>
        </p:nvSpPr>
        <p:spPr>
          <a:xfrm rot="16200000">
            <a:off x="3964782" y="2321718"/>
            <a:ext cx="85725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Стрелка вправо 79"/>
          <p:cNvSpPr/>
          <p:nvPr/>
        </p:nvSpPr>
        <p:spPr>
          <a:xfrm rot="13800000">
            <a:off x="2065337" y="2441576"/>
            <a:ext cx="1560513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Стрелка вправо 80"/>
          <p:cNvSpPr/>
          <p:nvPr/>
        </p:nvSpPr>
        <p:spPr>
          <a:xfrm rot="18600000">
            <a:off x="5310982" y="2447131"/>
            <a:ext cx="163830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Стрелка вправо 81"/>
          <p:cNvSpPr/>
          <p:nvPr/>
        </p:nvSpPr>
        <p:spPr>
          <a:xfrm rot="20400000">
            <a:off x="5826125" y="3076575"/>
            <a:ext cx="995363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Стрелка вправо 82"/>
          <p:cNvSpPr/>
          <p:nvPr/>
        </p:nvSpPr>
        <p:spPr>
          <a:xfrm rot="12000000">
            <a:off x="2151063" y="3133725"/>
            <a:ext cx="93345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Стрелка вправо 83"/>
          <p:cNvSpPr/>
          <p:nvPr/>
        </p:nvSpPr>
        <p:spPr>
          <a:xfrm rot="1200000">
            <a:off x="6013450" y="4059238"/>
            <a:ext cx="798513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Стрелка вправо 84"/>
          <p:cNvSpPr/>
          <p:nvPr/>
        </p:nvSpPr>
        <p:spPr>
          <a:xfrm rot="9600000">
            <a:off x="2155825" y="4105275"/>
            <a:ext cx="798513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Стрелка вправо 85"/>
          <p:cNvSpPr/>
          <p:nvPr/>
        </p:nvSpPr>
        <p:spPr>
          <a:xfrm rot="8400000">
            <a:off x="1973263" y="4813300"/>
            <a:ext cx="143510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Стрелка вправо 86"/>
          <p:cNvSpPr/>
          <p:nvPr/>
        </p:nvSpPr>
        <p:spPr>
          <a:xfrm rot="2400000">
            <a:off x="5540375" y="4714875"/>
            <a:ext cx="1414463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857500" y="2857500"/>
            <a:ext cx="3214688" cy="19288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357563" y="3214688"/>
            <a:ext cx="2286000" cy="124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ПЕДАГОГИЧЕСКИЙ ПОТЕНЦИАЛ ИНФОРМАЦИОННО-ОБРАЗОВАТЕЛЬНОЙ 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714375" y="0"/>
            <a:ext cx="7858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latin typeface="Times New Roman" pitchFamily="18" charset="0"/>
              </a:rPr>
              <a:t>ИЗМЕНЕНИЕ РОЛИ УЧАСТНИКОВ ПЕДАГОГИЧЕСКОГО ПРОЦЕССА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4375" y="1198563"/>
            <a:ext cx="1285875" cy="5000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30" name="Прямоугольник 25"/>
          <p:cNvSpPr>
            <a:spLocks noChangeArrowheads="1"/>
          </p:cNvSpPr>
          <p:nvPr/>
        </p:nvSpPr>
        <p:spPr bwMode="auto">
          <a:xfrm>
            <a:off x="785813" y="1285875"/>
            <a:ext cx="12144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latin typeface="Times New Roman" pitchFamily="18" charset="0"/>
              </a:rPr>
              <a:t>УЧЕНИК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143750" y="1241425"/>
            <a:ext cx="1285875" cy="5000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32" name="Прямоугольник 27"/>
          <p:cNvSpPr>
            <a:spLocks noChangeArrowheads="1"/>
          </p:cNvSpPr>
          <p:nvPr/>
        </p:nvSpPr>
        <p:spPr bwMode="auto">
          <a:xfrm>
            <a:off x="7215188" y="1330325"/>
            <a:ext cx="12144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latin typeface="Times New Roman" pitchFamily="18" charset="0"/>
              </a:rPr>
              <a:t>УЧИТЕЛЬ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71500" y="1857375"/>
            <a:ext cx="1643063" cy="857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34" name="Прямоугольник 29"/>
          <p:cNvSpPr>
            <a:spLocks noChangeArrowheads="1"/>
          </p:cNvSpPr>
          <p:nvPr/>
        </p:nvSpPr>
        <p:spPr bwMode="auto">
          <a:xfrm>
            <a:off x="500063" y="1858963"/>
            <a:ext cx="17859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latin typeface="Times New Roman" pitchFamily="18" charset="0"/>
              </a:rPr>
              <a:t>ПОЛУЧАЕТ ГОТОВУЮ ИНФОРМАЦИЮ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000875" y="1884363"/>
            <a:ext cx="1643063" cy="857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36" name="Прямоугольник 31"/>
          <p:cNvSpPr>
            <a:spLocks noChangeArrowheads="1"/>
          </p:cNvSpPr>
          <p:nvPr/>
        </p:nvSpPr>
        <p:spPr bwMode="auto">
          <a:xfrm>
            <a:off x="6929438" y="1973263"/>
            <a:ext cx="17859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latin typeface="Times New Roman" pitchFamily="18" charset="0"/>
              </a:rPr>
              <a:t>ТРАНСЛИРУЕТ</a:t>
            </a:r>
          </a:p>
          <a:p>
            <a:pPr algn="ctr"/>
            <a:r>
              <a:rPr lang="ru-RU" sz="1500" b="1">
                <a:latin typeface="Times New Roman" pitchFamily="18" charset="0"/>
              </a:rPr>
              <a:t>ИНФОРМАЦИЮ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71500" y="2857500"/>
            <a:ext cx="1643063" cy="15001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38" name="Прямоугольник 33"/>
          <p:cNvSpPr>
            <a:spLocks noChangeArrowheads="1"/>
          </p:cNvSpPr>
          <p:nvPr/>
        </p:nvSpPr>
        <p:spPr bwMode="auto">
          <a:xfrm>
            <a:off x="428625" y="2901950"/>
            <a:ext cx="19288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</a:rPr>
              <a:t>ОСУЩЕСТВЛЯЕТ: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ПОИСК,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ВЫБОР,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АНАЛИЗ,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СИСТЕМАТИЗАЦИЮ И ПРЕЗЕНТАЦИЮ ИНФОРМАЦИИ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00875" y="2857500"/>
            <a:ext cx="1643063" cy="15716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40" name="Прямоугольник 35"/>
          <p:cNvSpPr>
            <a:spLocks noChangeArrowheads="1"/>
          </p:cNvSpPr>
          <p:nvPr/>
        </p:nvSpPr>
        <p:spPr bwMode="auto">
          <a:xfrm>
            <a:off x="6929438" y="2857500"/>
            <a:ext cx="17859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</a:rPr>
              <a:t>ОРГАНИЗУЕТ ДЕЯТЕЛЬНОСТЬ УЧЕНИКА ПО РАБОТЕ С ИНФОРМАЦИЕЙ НА ОСНОВЕ СОЗДАННОЙ ИМ МОДЕЛИ УРОКА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857500" y="4429125"/>
            <a:ext cx="3500438" cy="4286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42" name="Прямоугольник 37"/>
          <p:cNvSpPr>
            <a:spLocks noChangeArrowheads="1"/>
          </p:cNvSpPr>
          <p:nvPr/>
        </p:nvSpPr>
        <p:spPr bwMode="auto">
          <a:xfrm>
            <a:off x="2771775" y="4462463"/>
            <a:ext cx="35861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latin typeface="Times New Roman" pitchFamily="18" charset="0"/>
              </a:rPr>
              <a:t>НОВОЕ КАЧЕСТВО ОБРАЗОВАНИЯ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763713" y="5589588"/>
            <a:ext cx="5665787" cy="9286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44" name="Прямоугольник 41"/>
          <p:cNvSpPr>
            <a:spLocks noChangeArrowheads="1"/>
          </p:cNvSpPr>
          <p:nvPr/>
        </p:nvSpPr>
        <p:spPr bwMode="auto">
          <a:xfrm>
            <a:off x="1714500" y="5676900"/>
            <a:ext cx="56435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latin typeface="Times New Roman" pitchFamily="18" charset="0"/>
              </a:rPr>
              <a:t>РАЗВИТИЕ «КОМПЕТЕНТНОСТИ К ОБНОВЛЕНИЮ КОМПЕТЕНЦИЙ» И МОТИВАЦИИ К ОБУЧЕНИЮ НА</a:t>
            </a:r>
          </a:p>
          <a:p>
            <a:pPr algn="ctr"/>
            <a:r>
              <a:rPr lang="ru-RU" sz="1500" b="1">
                <a:latin typeface="Times New Roman" pitchFamily="18" charset="0"/>
              </a:rPr>
              <a:t>РАЗНЫХ ЭТАПАХ РАЗВИТИЯ ЛИЧНОСТИ УЧАЩИХСЯ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428875" y="5214938"/>
            <a:ext cx="4286250" cy="4286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46" name="Прямоугольник 39"/>
          <p:cNvSpPr>
            <a:spLocks noChangeArrowheads="1"/>
          </p:cNvSpPr>
          <p:nvPr/>
        </p:nvSpPr>
        <p:spPr bwMode="auto">
          <a:xfrm>
            <a:off x="2428875" y="5248275"/>
            <a:ext cx="4286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latin typeface="Times New Roman" pitchFamily="18" charset="0"/>
              </a:rPr>
              <a:t>НОВЫЙ ОБРАЗОВАТЕЛЬНЫЙ РЕЗУЛЬТАТ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1714500"/>
            <a:ext cx="2286000" cy="10715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48" name="Прямоугольник 43"/>
          <p:cNvSpPr>
            <a:spLocks noChangeArrowheads="1"/>
          </p:cNvSpPr>
          <p:nvPr/>
        </p:nvSpPr>
        <p:spPr bwMode="auto">
          <a:xfrm>
            <a:off x="3419475" y="1747838"/>
            <a:ext cx="2295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latin typeface="Times New Roman" pitchFamily="18" charset="0"/>
              </a:rPr>
              <a:t>В ТРАДИЦИОННОЙ </a:t>
            </a:r>
          </a:p>
          <a:p>
            <a:pPr algn="ctr"/>
            <a:r>
              <a:rPr lang="ru-RU" sz="1500" b="1">
                <a:latin typeface="Times New Roman" pitchFamily="18" charset="0"/>
              </a:rPr>
              <a:t>СИСТЕМЕ</a:t>
            </a:r>
          </a:p>
          <a:p>
            <a:pPr algn="ctr"/>
            <a:r>
              <a:rPr lang="ru-RU" sz="1500" b="1">
                <a:latin typeface="Times New Roman" pitchFamily="18" charset="0"/>
              </a:rPr>
              <a:t>ОБРАЗОВАТЕЛЬНОГО </a:t>
            </a:r>
          </a:p>
          <a:p>
            <a:pPr algn="ctr"/>
            <a:r>
              <a:rPr lang="ru-RU" sz="1500" b="1">
                <a:latin typeface="Times New Roman" pitchFamily="18" charset="0"/>
              </a:rPr>
              <a:t>ПРОЦЕССА</a:t>
            </a:r>
          </a:p>
        </p:txBody>
      </p:sp>
      <p:sp>
        <p:nvSpPr>
          <p:cNvPr id="45" name="Стрелка вправо 44"/>
          <p:cNvSpPr/>
          <p:nvPr/>
        </p:nvSpPr>
        <p:spPr>
          <a:xfrm>
            <a:off x="5795963" y="2133600"/>
            <a:ext cx="128587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10800000">
            <a:off x="2214563" y="2143125"/>
            <a:ext cx="1214437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 rot="5400000">
            <a:off x="4464844" y="4822031"/>
            <a:ext cx="357188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Стрелка углом 52"/>
          <p:cNvSpPr/>
          <p:nvPr/>
        </p:nvSpPr>
        <p:spPr>
          <a:xfrm rot="5400000">
            <a:off x="3178969" y="2821782"/>
            <a:ext cx="642937" cy="25717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Стрелка углом 53"/>
          <p:cNvSpPr/>
          <p:nvPr/>
        </p:nvSpPr>
        <p:spPr>
          <a:xfrm rot="5400000" flipV="1">
            <a:off x="5391944" y="2824957"/>
            <a:ext cx="642937" cy="25717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Выгнутая влево стрелка 54"/>
          <p:cNvSpPr/>
          <p:nvPr/>
        </p:nvSpPr>
        <p:spPr>
          <a:xfrm>
            <a:off x="142875" y="2286000"/>
            <a:ext cx="428625" cy="16430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Выгнутая вправо стрелка 55"/>
          <p:cNvSpPr/>
          <p:nvPr/>
        </p:nvSpPr>
        <p:spPr>
          <a:xfrm>
            <a:off x="8643938" y="2286000"/>
            <a:ext cx="357187" cy="16430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7652" name="Picture 3" descr="W:\Рабочие файлы\Вадим\Экран урока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976313"/>
            <a:ext cx="8823325" cy="588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7429500" y="990600"/>
            <a:ext cx="1285875" cy="7143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429500" y="1028700"/>
            <a:ext cx="1285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МОДУЛЬ УРОК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0"/>
            <a:ext cx="838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ПРИМЕРНАЯ АРХИТЕКТУРА ИОС РАЗВОРОТА УЧЕБНИКА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0" y="214313"/>
            <a:ext cx="9144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latin typeface="Times New Roman" pitchFamily="18" charset="0"/>
              </a:rPr>
              <a:t>САЙТ ИНТЕРНЕТ-ПОДДЕРЖКИ</a:t>
            </a:r>
          </a:p>
        </p:txBody>
      </p:sp>
      <p:pic>
        <p:nvPicPr>
          <p:cNvPr id="28677" name="Picture 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888" y="642938"/>
            <a:ext cx="793273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203200"/>
            <a:ext cx="8229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ВЫВОД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785813"/>
            <a:ext cx="8763000" cy="46434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9113" y="1120775"/>
            <a:ext cx="8358187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Для легкого перехода на новый стандарт в средней школе образовательное учреждение должно: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- быть укомплектовано учебно-наглядным оборудованием, в том числе и компьютерным;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- быть обеспечено учебниками, в том числе с электронным приложением как их неотъемлемой частью;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- иметь доступ к печатным и электронным образовательным ресурсам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- быть укомплектована печатными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образовательными ресурсами и ОЭР по всем учебным предметам.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2032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atin typeface="Times New Roman" pitchFamily="18" charset="0"/>
                <a:cs typeface="Times New Roman" pitchFamily="18" charset="0"/>
              </a:rPr>
              <a:t>Модель мониторинга введения ФГОС начального общего образования</a:t>
            </a:r>
            <a:endParaRPr lang="ru-RU" sz="2800" b="1" cap="all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285750" y="1827213"/>
            <a:ext cx="85725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endParaRPr lang="ru-RU" sz="16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Целью мониторинга является получение обратной связи о том, насколько эффективно вводится новый образовательный стандарт.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 мониторинга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осуществлять количественный и качественный анализ процесса введения и реализации ФГОС ;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-"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анализировать эффективность осуществляемых мер  по введению и реализации ФГОС;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-"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выявлять зоны конфликтов и напряжений в системе;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определять динамику количественных и качественных показателей, 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  Сроки проведения мониторинга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Мониторинг реализации ФГОС НОО  проводить  с  начала учебного года 1 раз в четверть.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Мониторинг должен проводиться в несколько этапов: предварительный этап (готовность к работе по ФГОС), первый этап (начало первого класса) второй этап (начало второго класса), третий этап (начало третьего класса), четвертый этап (начало четвертого класса).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42875" y="142875"/>
            <a:ext cx="8786813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Цель – устранить несоответствия и противоречия переходного этапа к «новой школе»: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Высокий уровень ИКТ-компетентности педагогов при низких показателях информатизации образовательного процесса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Вхождение в проект «Школа цифрового века» при недостаточном материально-техническом обеспечении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Высокая технологическая культура учителей при невозможности системного использования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Растущая конкурсная активность учителей в связи с внедрением системы стимулирующих выплат и технические ограничения участия в конкурсах (пропускная способность компьютерного класса)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Внутрифирменное обучение ИКТ при отсутствии современных оснащенных рабочих мест педагога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748" name="Rectangle 1"/>
          <p:cNvSpPr>
            <a:spLocks noChangeArrowheads="1"/>
          </p:cNvSpPr>
          <p:nvPr/>
        </p:nvSpPr>
        <p:spPr bwMode="auto">
          <a:xfrm>
            <a:off x="285750" y="749300"/>
            <a:ext cx="8429625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3.  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 сбора данных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Модель мониторинга включает в себя две взаимодополняющие системы сбора и обработки данных: готовность конкретных классов и педагогов к введению ФГОС НОО.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мониторинг входит и информация о том, какие УМК использует педагог по каждому из четырех предметов. Данный раздел мониторинга позволит оценить, насколько такой ресурс, как учебно-методический комплекс, используется педагогами в полную меру.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 Обоснование отбора объектов мониторинга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Релевантность мониторинга проявляется в том, что анализируются все требования ФГОС НОО: к результатам образования, к структуре образовательной программы, к условиям реализации стандарта.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соответствии с этим в модели мониторинга выделяются следующие объекты: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условия обеспечения введения ФГОС НОО;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учебный план образовательного учреждения;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система оценки межпредметных образовательных результатов.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-214313"/>
            <a:ext cx="9144000" cy="685800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</p:txBody>
      </p:sp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357188" y="26988"/>
            <a:ext cx="8429625" cy="63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Финансово-экономическое обеспечение 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анализируется по таким показателям, как доведение норматива финансирования до уровня образовательного учреждения и наличие в образовательном учреждении собственного положения об оплате труда, позволяющего оплачивать внеаудиторные виды деятельности, а также начислять стимулирующую часть заработной платы в зависимости от результативности образовательного процесса.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Информационное обеспечение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анализируется по таким показателям, как наличие информационной образовательной среды в школе, свободного доступа в интернет, ведение электронной документации (дневников и журналов), а также использование Интернет-ресурсов для размещения детских образовательных продуктов и обсуждения образовательной программы с участниками образовательного процесса (педагогами, родителями, детьми).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Кадровое обеспечение 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анализируется по таким показателям, как прохождение повышения квалификации у педагогов. В опроснике для педагогов задаются вопросы о том, освещались ли в ходе повышения квалификации проблемы формирования и оценки сформированности универсальных учебных действий.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 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анализируется по таким показателям, как наличие библиотеки, соответствующей требованиям ФГОС, а также площадки для свободного самовыражения учащихся (школьного сайта, театра, газеты и пр.). 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714375" y="2214563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714375" y="1814513"/>
            <a:ext cx="7858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</a:rPr>
              <a:t>ИНФОРМАЦИОННО-ОБРАЗОВАТЕЛЬНАЯ СРЕДА (ИОС)</a:t>
            </a:r>
            <a:r>
              <a:rPr lang="ru-RU" sz="3600" b="1" dirty="0">
                <a:latin typeface="Times New Roman" pitchFamily="18" charset="0"/>
              </a:rPr>
              <a:t> +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ВЫСОКИЙ ПРОФЕССИОНАЛИЗМ ПЕДАГОГА</a:t>
            </a:r>
            <a:r>
              <a:rPr lang="ru-RU" sz="3600" b="1" dirty="0">
                <a:latin typeface="Times New Roman" pitchFamily="18" charset="0"/>
              </a:rPr>
              <a:t>+</a:t>
            </a: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</a:rPr>
              <a:t>НОВЫЙ УПРАВЛЕНЧЕСКИЙ МЕХАНИЗМ </a:t>
            </a:r>
            <a:r>
              <a:rPr lang="ru-RU" sz="3600" b="1" dirty="0">
                <a:latin typeface="Times New Roman" pitchFamily="18" charset="0"/>
              </a:rPr>
              <a:t>= УСПЕХ МОДЕРНИЗАЦИИ СИСТЕМЫ ОБРАЗОВАНИЯ</a:t>
            </a:r>
          </a:p>
        </p:txBody>
      </p:sp>
      <p:sp>
        <p:nvSpPr>
          <p:cNvPr id="512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НОВАЯ СРЕДА ДЛЯ НОВОЙ 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29000" y="5214938"/>
            <a:ext cx="2214563" cy="12144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58000" y="1285875"/>
            <a:ext cx="2214563" cy="121443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8" y="4143375"/>
            <a:ext cx="2214562" cy="121443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438" y="1285875"/>
            <a:ext cx="2214562" cy="12144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58000" y="4143375"/>
            <a:ext cx="2214563" cy="12144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357563" y="285750"/>
            <a:ext cx="2214562" cy="1214438"/>
          </a:xfrm>
          <a:prstGeom prst="round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4" name="Text Box 3"/>
          <p:cNvSpPr txBox="1">
            <a:spLocks noChangeArrowheads="1"/>
          </p:cNvSpPr>
          <p:nvPr/>
        </p:nvSpPr>
        <p:spPr bwMode="auto">
          <a:xfrm>
            <a:off x="3357563" y="571500"/>
            <a:ext cx="2214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НОВАЯ ЦЕЛЬ ОБРАЗОВАНИЯ</a:t>
            </a:r>
          </a:p>
        </p:txBody>
      </p:sp>
      <p:sp>
        <p:nvSpPr>
          <p:cNvPr id="13" name="Овал 12"/>
          <p:cNvSpPr/>
          <p:nvPr/>
        </p:nvSpPr>
        <p:spPr>
          <a:xfrm>
            <a:off x="3713163" y="2786063"/>
            <a:ext cx="1714500" cy="1143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6" name="Text Box 3"/>
          <p:cNvSpPr txBox="1">
            <a:spLocks noChangeArrowheads="1"/>
          </p:cNvSpPr>
          <p:nvPr/>
        </p:nvSpPr>
        <p:spPr bwMode="auto">
          <a:xfrm>
            <a:off x="3927475" y="3089275"/>
            <a:ext cx="13573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chemeClr val="tx2"/>
                </a:solidFill>
                <a:latin typeface="Times New Roman" pitchFamily="18" charset="0"/>
              </a:rPr>
              <a:t>ФГОС</a:t>
            </a:r>
          </a:p>
        </p:txBody>
      </p:sp>
      <p:sp>
        <p:nvSpPr>
          <p:cNvPr id="6157" name="Text Box 3"/>
          <p:cNvSpPr txBox="1">
            <a:spLocks noChangeArrowheads="1"/>
          </p:cNvSpPr>
          <p:nvPr/>
        </p:nvSpPr>
        <p:spPr bwMode="auto">
          <a:xfrm>
            <a:off x="6929438" y="1428750"/>
            <a:ext cx="2071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НОВОЕ СОДЕРЖАНИЕ ОБРАЗОВАНИЯ</a:t>
            </a:r>
          </a:p>
        </p:txBody>
      </p:sp>
      <p:sp>
        <p:nvSpPr>
          <p:cNvPr id="6158" name="Text Box 3"/>
          <p:cNvSpPr txBox="1">
            <a:spLocks noChangeArrowheads="1"/>
          </p:cNvSpPr>
          <p:nvPr/>
        </p:nvSpPr>
        <p:spPr bwMode="auto">
          <a:xfrm>
            <a:off x="3357563" y="5214938"/>
            <a:ext cx="2286000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НОВЫЕ ТРЕБОВАНИЯ К ПОДГОТОВКЕ УЧИТЕЛЯ</a:t>
            </a:r>
          </a:p>
        </p:txBody>
      </p:sp>
      <p:sp>
        <p:nvSpPr>
          <p:cNvPr id="6159" name="Text Box 3"/>
          <p:cNvSpPr txBox="1">
            <a:spLocks noChangeArrowheads="1"/>
          </p:cNvSpPr>
          <p:nvPr/>
        </p:nvSpPr>
        <p:spPr bwMode="auto">
          <a:xfrm>
            <a:off x="6786563" y="4143375"/>
            <a:ext cx="2357437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НОВОЕ ЦЕЛЕПОЛАГАНИЕ ДЛЯ УЧАЩИХСЯ</a:t>
            </a:r>
          </a:p>
          <a:p>
            <a:pPr algn="ctr"/>
            <a:r>
              <a:rPr lang="ru-RU" b="1">
                <a:latin typeface="Times New Roman" pitchFamily="18" charset="0"/>
              </a:rPr>
              <a:t>И УЧИТЕЛЕЙ</a:t>
            </a:r>
          </a:p>
        </p:txBody>
      </p:sp>
      <p:sp>
        <p:nvSpPr>
          <p:cNvPr id="6160" name="Text Box 3"/>
          <p:cNvSpPr txBox="1">
            <a:spLocks noChangeArrowheads="1"/>
          </p:cNvSpPr>
          <p:nvPr/>
        </p:nvSpPr>
        <p:spPr bwMode="auto">
          <a:xfrm>
            <a:off x="142875" y="4286250"/>
            <a:ext cx="2071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НОВЫЕ ТЕХНОЛОГИИ ОБУЧЕНИЯ</a:t>
            </a:r>
          </a:p>
        </p:txBody>
      </p:sp>
      <p:sp>
        <p:nvSpPr>
          <p:cNvPr id="6161" name="Text Box 3"/>
          <p:cNvSpPr txBox="1">
            <a:spLocks noChangeArrowheads="1"/>
          </p:cNvSpPr>
          <p:nvPr/>
        </p:nvSpPr>
        <p:spPr bwMode="auto">
          <a:xfrm>
            <a:off x="71438" y="1428750"/>
            <a:ext cx="2214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НОВЫЕ СРЕДСТВА</a:t>
            </a:r>
          </a:p>
          <a:p>
            <a:pPr algn="ctr"/>
            <a:r>
              <a:rPr lang="ru-RU" b="1">
                <a:latin typeface="Times New Roman" pitchFamily="18" charset="0"/>
              </a:rPr>
              <a:t>ОБУЧЕНИЯ</a:t>
            </a:r>
          </a:p>
        </p:txBody>
      </p:sp>
      <p:sp>
        <p:nvSpPr>
          <p:cNvPr id="20" name="Стрелка вверх 19"/>
          <p:cNvSpPr/>
          <p:nvPr/>
        </p:nvSpPr>
        <p:spPr>
          <a:xfrm>
            <a:off x="4356100" y="1571625"/>
            <a:ext cx="357188" cy="11207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10800000">
            <a:off x="4356100" y="4000500"/>
            <a:ext cx="357188" cy="11207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 rot="3600000">
            <a:off x="5893594" y="1710531"/>
            <a:ext cx="357188" cy="177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rot="7200000">
            <a:off x="5893594" y="3210719"/>
            <a:ext cx="357187" cy="177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-3600000">
            <a:off x="2893219" y="1710531"/>
            <a:ext cx="357188" cy="177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 rot="-7200000">
            <a:off x="2821782" y="3139281"/>
            <a:ext cx="357188" cy="177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42875" y="0"/>
            <a:ext cx="8786813" cy="71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Предпосылки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Мобильность педагогического коллектива и высокий профессионализм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100% владения ИКТ в начальной школе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57% повышение квалификации в связи с введением ФГОС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Участие в Международной олимпиаде по основам наук в начальной школе – 74 тестирования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100% освоение технологии «метод проектов» и портфолио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75% участники проекта «Школа цифрового века»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Участие в районных конкурсах с применением ИКТ (конкурс школьных сайтов, фестиваль открытых уроков)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Наличие двух школьных сайтов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7% педагогов имеют персональные сайты в сети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Internet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Учителя начальной школы Курчевенкова М.Н. и Моисеева В.Н., работающие по ФГОС,  успешно прошли аттестацию по новым правилам и подтвердили высшую квалификационную категорию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Комарова А.А., Барсукова Е.В., Цветкова Г.А., Шувалова О.А. стали первыми, кто решился на участие в международной дистанционной олимпиаде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Образовательная программа школы, предусматривает расширенное изучение иностранного языка: одного иностранного языка со второго класса и двух иностранных языков с 5-го класса, что является основой для международного сотрудничества</a:t>
            </a:r>
          </a:p>
          <a:p>
            <a:pPr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42875" y="0"/>
            <a:ext cx="9001125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Предпосылки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Мобильный управленческий механизм (заместитель по ИКТ, аналитик, администратор сайта, заведующая экспериментальной площадкой, методист)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Отработанная критериально-оценочная система стимулирования качества и результативности труда педагога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Высокий инновационный потенциал руководства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Научное руководство ОЭР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10-летний опыт организации экспериментальной работы и инновационной деятельности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Сетевое взаимодействие, многолетние партнерские связи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Налаженная система внутрифирменного обучения педагогов (современные образовательные технологии, ИКТ)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Системный мониторинг образовательного процесса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Открытость школы (тематические дни отрытых дверей, участие в муниципальных проектах, публичная защита исследовательских и проектных работ учащимися школы, районные семинары по разным направлениям деятельности школы)</a:t>
            </a:r>
          </a:p>
          <a:p>
            <a:pPr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42875" y="0"/>
            <a:ext cx="8786813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Предпосылки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Родительское сообщество активно поддерживает инновационную деятельность педагогов (совместно было выбрано направление инновационного развития «Школа будущих инновационных кадров», определено содержание ключевых проектов Программы развития школы 2011-2015)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Родительские комитеты в ряде классов основной и средней школы оснастили кабинеты видео и мультимедийными средствами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Школа успешно прошла процедуру аккредитации, по которой показатели образовательной среды превысили норму (194 балла при диапазоне 150-191)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Создана копилка ЭОР- авторских и общих при школьной библиотеке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Бесконфликтное принятие инноваций (электронный журнал, электронный документооборот, система стимулирующих выплат на основе персонального премиального портфолио педагога ПППП)</a:t>
            </a:r>
          </a:p>
          <a:p>
            <a:pPr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143000" y="428625"/>
            <a:ext cx="7072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latin typeface="Times New Roman" pitchFamily="18" charset="0"/>
              </a:rPr>
              <a:t>ЧТО ФОРМИРУЕТ НОВУЮ ЦЕЛЬ ОБРАЗОВАНИЯ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142875" y="2928938"/>
            <a:ext cx="40005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357188" y="3143250"/>
            <a:ext cx="3500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</a:rPr>
              <a:t>НОВЫЕ ОБРАЗОВАТЕЛЬНЫЕ ЗАПРОСЫ ОБЩЕСТВА, СЕМЬИ И ГОСУДАРСТВА</a:t>
            </a:r>
          </a:p>
        </p:txBody>
      </p:sp>
      <p:sp>
        <p:nvSpPr>
          <p:cNvPr id="8" name="Овал 7"/>
          <p:cNvSpPr/>
          <p:nvPr/>
        </p:nvSpPr>
        <p:spPr>
          <a:xfrm>
            <a:off x="4857750" y="2928938"/>
            <a:ext cx="40005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8" name="Text Box 3"/>
          <p:cNvSpPr txBox="1">
            <a:spLocks noChangeArrowheads="1"/>
          </p:cNvSpPr>
          <p:nvPr/>
        </p:nvSpPr>
        <p:spPr bwMode="auto">
          <a:xfrm>
            <a:off x="5072063" y="3143250"/>
            <a:ext cx="3643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</a:rPr>
              <a:t>ШИРОКОЕ ВНЕДРЕНИЕ 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ИКТ-ТЕХНОЛОГИЙ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ВО ВСЕ СФЕРЫ ЖИЗНИ </a:t>
            </a:r>
          </a:p>
        </p:txBody>
      </p:sp>
      <p:sp>
        <p:nvSpPr>
          <p:cNvPr id="10249" name="Text Box 3"/>
          <p:cNvSpPr txBox="1">
            <a:spLocks noChangeArrowheads="1"/>
          </p:cNvSpPr>
          <p:nvPr/>
        </p:nvSpPr>
        <p:spPr bwMode="auto">
          <a:xfrm>
            <a:off x="142875" y="2071688"/>
            <a:ext cx="3786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ОБЩЕСТВЕННЫЙ ДОГОВОР</a:t>
            </a:r>
          </a:p>
        </p:txBody>
      </p:sp>
      <p:sp>
        <p:nvSpPr>
          <p:cNvPr id="10250" name="Text Box 3"/>
          <p:cNvSpPr txBox="1">
            <a:spLocks noChangeArrowheads="1"/>
          </p:cNvSpPr>
          <p:nvPr/>
        </p:nvSpPr>
        <p:spPr bwMode="auto">
          <a:xfrm>
            <a:off x="5000625" y="2078038"/>
            <a:ext cx="3643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НОВЫЕ 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ТЕХНОЛОГИИ</a:t>
            </a:r>
          </a:p>
        </p:txBody>
      </p:sp>
      <p:sp>
        <p:nvSpPr>
          <p:cNvPr id="13" name="Овал 12"/>
          <p:cNvSpPr/>
          <p:nvPr/>
        </p:nvSpPr>
        <p:spPr>
          <a:xfrm>
            <a:off x="1143000" y="4500563"/>
            <a:ext cx="6715125" cy="7858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52" name="Text Box 3"/>
          <p:cNvSpPr txBox="1">
            <a:spLocks noChangeArrowheads="1"/>
          </p:cNvSpPr>
          <p:nvPr/>
        </p:nvSpPr>
        <p:spPr bwMode="auto">
          <a:xfrm>
            <a:off x="2714625" y="4714875"/>
            <a:ext cx="3643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</a:rPr>
              <a:t>НОВАЯ ЦЕЛЬ ОБРАЗОВАНИЯ</a:t>
            </a:r>
          </a:p>
        </p:txBody>
      </p:sp>
      <p:sp>
        <p:nvSpPr>
          <p:cNvPr id="17" name="Стрелка вправо 16"/>
          <p:cNvSpPr/>
          <p:nvPr/>
        </p:nvSpPr>
        <p:spPr>
          <a:xfrm rot="3600000">
            <a:off x="3513138" y="4037013"/>
            <a:ext cx="74295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7200000">
            <a:off x="4724400" y="4037013"/>
            <a:ext cx="74295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1620</Words>
  <Application>Microsoft Office PowerPoint</Application>
  <PresentationFormat>Экран (4:3)</PresentationFormat>
  <Paragraphs>199</Paragraphs>
  <Slides>32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Times New Roman</vt:lpstr>
      <vt:lpstr>Calibri</vt:lpstr>
      <vt:lpstr>Оформление по умолчанию</vt:lpstr>
      <vt:lpstr>Слайд 1</vt:lpstr>
      <vt:lpstr>Слайд 2</vt:lpstr>
      <vt:lpstr>Слайд 3</vt:lpstr>
      <vt:lpstr>НОВАЯ СРЕДА ДЛЯ НОВОЙ ШКОЛЫ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Prosv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vdronov</dc:creator>
  <cp:lastModifiedBy>Лилия Рустамовна</cp:lastModifiedBy>
  <cp:revision>72</cp:revision>
  <dcterms:created xsi:type="dcterms:W3CDTF">2009-12-17T09:26:01Z</dcterms:created>
  <dcterms:modified xsi:type="dcterms:W3CDTF">2013-01-22T12:33:20Z</dcterms:modified>
</cp:coreProperties>
</file>