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369"/>
    <a:srgbClr val="2B5CAB"/>
    <a:srgbClr val="25B15A"/>
    <a:srgbClr val="D303B5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39B60-96DC-459B-A801-202E93136C5A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30CDC-AF67-411D-B3B3-7849BF8B6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6482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«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Подвижные игры как средство совершенствования физических качеств « 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2400" y="685800"/>
            <a:ext cx="4191000" cy="2438400"/>
          </a:xfrm>
        </p:spPr>
        <p:txBody>
          <a:bodyPr>
            <a:norm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Составил: Горбачев Николай  Васильевич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/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</a:b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учитель физической культуры </a:t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</a:b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МОУ СОШ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 п.Восход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/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</a:br>
            <a:endParaRPr lang="ru-RU" sz="2400" dirty="0"/>
          </a:p>
        </p:txBody>
      </p:sp>
      <p:pic>
        <p:nvPicPr>
          <p:cNvPr id="5" name="Picture 2" descr="C:\Documents and Settings\мультимедия\Рабочий стол\ЛВ\День здоровья 2010 год\P1040926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320673" y="1066800"/>
            <a:ext cx="3137527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glow rad="101600">
              <a:schemeClr val="accent4">
                <a:lumMod val="40000"/>
                <a:lumOff val="60000"/>
                <a:alpha val="60000"/>
              </a:schemeClr>
            </a:glow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Значение подвижных игр  для младших школьников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Закладываются  основы игровой деятельности</a:t>
            </a: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Совершенствуются естественные движения</a:t>
            </a: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Совершенствуются физические качества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43000" y="704088"/>
            <a:ext cx="68580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П/И «Лисички»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648200"/>
          </a:xfrm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Заяц 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Должен выдернуть хвостик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</a:t>
            </a:r>
          </a:p>
          <a:p>
            <a:pPr algn="ctr"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               Основные движения 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</a:rPr>
              <a:t>бег со сменой направления движения </a:t>
            </a:r>
          </a:p>
        </p:txBody>
      </p:sp>
      <p:sp>
        <p:nvSpPr>
          <p:cNvPr id="7" name="Овал 6"/>
          <p:cNvSpPr/>
          <p:nvPr/>
        </p:nvSpPr>
        <p:spPr>
          <a:xfrm>
            <a:off x="1371600" y="31242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flipV="1">
            <a:off x="2209800" y="3276600"/>
            <a:ext cx="1283208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flipH="1">
            <a:off x="5943600" y="2438400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543800" y="2133600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flipV="1">
            <a:off x="6172200" y="3276600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886200" y="2286000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flipV="1">
            <a:off x="4953000" y="3505200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953000" y="2438400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13875276" flipH="1">
            <a:off x="4523147" y="2055160"/>
            <a:ext cx="308895" cy="3232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>
            <a:stCxn id="9" idx="2"/>
          </p:cNvCxnSpPr>
          <p:nvPr/>
        </p:nvCxnSpPr>
        <p:spPr>
          <a:xfrm>
            <a:off x="6248400" y="2590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0" idx="6"/>
          </p:cNvCxnSpPr>
          <p:nvPr/>
        </p:nvCxnSpPr>
        <p:spPr>
          <a:xfrm>
            <a:off x="7848600" y="22860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6" idx="5"/>
          </p:cNvCxnSpPr>
          <p:nvPr/>
        </p:nvCxnSpPr>
        <p:spPr>
          <a:xfrm flipV="1">
            <a:off x="4835081" y="2209800"/>
            <a:ext cx="270319" cy="20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5" idx="6"/>
          </p:cNvCxnSpPr>
          <p:nvPr/>
        </p:nvCxnSpPr>
        <p:spPr>
          <a:xfrm>
            <a:off x="5257800" y="2590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11" idx="6"/>
          </p:cNvCxnSpPr>
          <p:nvPr/>
        </p:nvCxnSpPr>
        <p:spPr>
          <a:xfrm>
            <a:off x="6477000" y="3429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12" idx="6"/>
          </p:cNvCxnSpPr>
          <p:nvPr/>
        </p:nvCxnSpPr>
        <p:spPr>
          <a:xfrm>
            <a:off x="4191000" y="2438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5181600" y="36576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П/И «Лягушки в болоте»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  <a:solidFill>
            <a:srgbClr val="E9E369"/>
          </a:solidFill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</a:t>
            </a:r>
            <a:r>
              <a:rPr lang="ru-RU" dirty="0" smtClean="0">
                <a:solidFill>
                  <a:srgbClr val="002060"/>
                </a:solidFill>
              </a:rPr>
              <a:t>маты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</a:t>
            </a:r>
            <a:r>
              <a:rPr lang="ru-RU" dirty="0" smtClean="0">
                <a:solidFill>
                  <a:srgbClr val="002060"/>
                </a:solidFill>
              </a:rPr>
              <a:t>лягушки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</a:t>
            </a:r>
            <a:r>
              <a:rPr lang="ru-RU" dirty="0" smtClean="0">
                <a:solidFill>
                  <a:srgbClr val="002060"/>
                </a:solidFill>
              </a:rPr>
              <a:t>предметы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Основной вид движения ползание с завязанными глазами(собрать предметы)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86200" y="1828800"/>
            <a:ext cx="1143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3886200" y="3429000"/>
            <a:ext cx="11430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 flipV="1">
            <a:off x="5029200" y="1828800"/>
            <a:ext cx="16002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flipH="1">
            <a:off x="2438400" y="1828800"/>
            <a:ext cx="14478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124200" y="2590800"/>
            <a:ext cx="457200" cy="457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368289">
            <a:off x="3229062" y="3604641"/>
            <a:ext cx="505899" cy="51437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368289">
            <a:off x="4394701" y="3912296"/>
            <a:ext cx="511613" cy="43828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flipH="1" flipV="1">
            <a:off x="5257800" y="3276600"/>
            <a:ext cx="457200" cy="457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715000" y="2590800"/>
            <a:ext cx="457200" cy="457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495800" y="2743200"/>
            <a:ext cx="457200" cy="457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04800" y="1828800"/>
            <a:ext cx="228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04800" y="2286000"/>
            <a:ext cx="228600" cy="228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4419600" y="2133600"/>
            <a:ext cx="228600" cy="152400"/>
          </a:xfrm>
          <a:prstGeom prst="triangle">
            <a:avLst>
              <a:gd name="adj" fmla="val 42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6019800" y="2438400"/>
            <a:ext cx="228600" cy="152400"/>
          </a:xfrm>
          <a:prstGeom prst="triangle">
            <a:avLst>
              <a:gd name="adj" fmla="val 42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2743200" y="3429000"/>
            <a:ext cx="228600" cy="152400"/>
          </a:xfrm>
          <a:prstGeom prst="triangle">
            <a:avLst>
              <a:gd name="adj" fmla="val 42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943600" y="4267200"/>
            <a:ext cx="228600" cy="152400"/>
          </a:xfrm>
          <a:prstGeom prst="triangle">
            <a:avLst>
              <a:gd name="adj" fmla="val 42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6096000" y="4419600"/>
            <a:ext cx="228600" cy="152400"/>
          </a:xfrm>
          <a:prstGeom prst="triangle">
            <a:avLst>
              <a:gd name="adj" fmla="val 42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6172200" y="2590800"/>
            <a:ext cx="228600" cy="152400"/>
          </a:xfrm>
          <a:prstGeom prst="triangle">
            <a:avLst>
              <a:gd name="adj" fmla="val 42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2895600" y="3581400"/>
            <a:ext cx="228600" cy="152400"/>
          </a:xfrm>
          <a:prstGeom prst="triangle">
            <a:avLst>
              <a:gd name="adj" fmla="val 42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4572000" y="2286000"/>
            <a:ext cx="228600" cy="152400"/>
          </a:xfrm>
          <a:prstGeom prst="triangle">
            <a:avLst>
              <a:gd name="adj" fmla="val 42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304800" y="2743200"/>
            <a:ext cx="228600" cy="152400"/>
          </a:xfrm>
          <a:prstGeom prst="triangle">
            <a:avLst>
              <a:gd name="adj" fmla="val 42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/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П/И «Два дракона»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  <a:solidFill>
            <a:srgbClr val="7030A0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Основные движения групповые перемещения в колонне, сочетание ходьбы с бегом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19400" y="3429000"/>
            <a:ext cx="3810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438400" y="3429000"/>
            <a:ext cx="3810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896394" y="3580606"/>
            <a:ext cx="33528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 flipH="1">
            <a:off x="2057400" y="3429000"/>
            <a:ext cx="3810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flipH="1">
            <a:off x="1676400" y="3429000"/>
            <a:ext cx="3810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 flipH="1" flipV="1">
            <a:off x="3200400" y="3429000"/>
            <a:ext cx="381000" cy="38099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334000" y="3429000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flipH="1" flipV="1">
            <a:off x="5715000" y="3429000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096000" y="3429000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477000" y="3429000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858000" y="3429000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П/И «Семеро козлят»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876800"/>
          </a:xfrm>
          <a:solidFill>
            <a:srgbClr val="FF66CC"/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Козлята</a:t>
            </a:r>
          </a:p>
          <a:p>
            <a:pPr>
              <a:buNone/>
            </a:pPr>
            <a:r>
              <a:rPr lang="ru-RU" dirty="0" smtClean="0"/>
              <a:t>      Домик из матов</a:t>
            </a:r>
          </a:p>
          <a:p>
            <a:pPr>
              <a:buNone/>
            </a:pPr>
            <a:r>
              <a:rPr lang="ru-RU" dirty="0" smtClean="0"/>
              <a:t>       Волк</a:t>
            </a:r>
          </a:p>
          <a:p>
            <a:pPr>
              <a:buNone/>
            </a:pPr>
            <a:r>
              <a:rPr lang="ru-RU" dirty="0" smtClean="0"/>
              <a:t>Основное движение ползание</a:t>
            </a:r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sz="1400" dirty="0" smtClean="0"/>
              <a:t>Ломает домик</a:t>
            </a:r>
          </a:p>
          <a:p>
            <a:pPr>
              <a:buNone/>
            </a:pPr>
            <a:r>
              <a:rPr lang="ru-RU" sz="1400" dirty="0" smtClean="0"/>
              <a:t>                                           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     переползают</a:t>
            </a:r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181600" y="2971800"/>
            <a:ext cx="3505200" cy="2590800"/>
          </a:xfrm>
          <a:prstGeom prst="triangle">
            <a:avLst>
              <a:gd name="adj" fmla="val 466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flipH="1">
            <a:off x="7315200" y="5105400"/>
            <a:ext cx="2286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934200" y="3962400"/>
            <a:ext cx="2286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248400" y="4876800"/>
            <a:ext cx="2286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858000" y="3429000"/>
            <a:ext cx="2286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858000" y="4876800"/>
            <a:ext cx="2286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239000" y="4343400"/>
            <a:ext cx="2286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696200" y="4876800"/>
            <a:ext cx="2286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248400" y="4267200"/>
            <a:ext cx="2286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477000" y="3733800"/>
            <a:ext cx="2286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867400" y="4800600"/>
            <a:ext cx="2286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38200" y="2209800"/>
            <a:ext cx="2286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838200" y="2590800"/>
            <a:ext cx="228600" cy="30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838200" y="3200400"/>
            <a:ext cx="228600" cy="228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066800" y="4495800"/>
            <a:ext cx="228600" cy="228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1447800" y="4495800"/>
            <a:ext cx="3733800" cy="152400"/>
          </a:xfrm>
          <a:prstGeom prst="rightArrow">
            <a:avLst>
              <a:gd name="adj1" fmla="val 74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>
            <a:off x="-152400" y="5181600"/>
            <a:ext cx="22867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/>
          <p:nvPr/>
        </p:nvCxnSpPr>
        <p:spPr>
          <a:xfrm rot="10800000" flipV="1">
            <a:off x="990600" y="5029200"/>
            <a:ext cx="4495800" cy="685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876300" y="40767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П/И «Заблудились в лесу»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9530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000" dirty="0" smtClean="0">
                <a:solidFill>
                  <a:srgbClr val="002060"/>
                </a:solidFill>
              </a:rPr>
              <a:t>капитан  команды</a:t>
            </a:r>
            <a:r>
              <a:rPr lang="en-US" sz="2000" dirty="0" smtClean="0">
                <a:solidFill>
                  <a:srgbClr val="002060"/>
                </a:solidFill>
              </a:rPr>
              <a:t> (</a:t>
            </a:r>
            <a:r>
              <a:rPr lang="ru-RU" sz="2000" dirty="0" smtClean="0">
                <a:solidFill>
                  <a:srgbClr val="002060"/>
                </a:solidFill>
              </a:rPr>
              <a:t>львята)</a:t>
            </a:r>
          </a:p>
          <a:p>
            <a:pPr>
              <a:buNone/>
            </a:pPr>
            <a:r>
              <a:rPr lang="ru-RU" sz="2000" dirty="0" smtClean="0"/>
              <a:t>       </a:t>
            </a:r>
            <a:r>
              <a:rPr lang="ru-RU" sz="2000" dirty="0" smtClean="0">
                <a:solidFill>
                  <a:srgbClr val="002060"/>
                </a:solidFill>
              </a:rPr>
              <a:t>капитан команды </a:t>
            </a:r>
            <a:r>
              <a:rPr lang="ru-RU" sz="2000" smtClean="0">
                <a:solidFill>
                  <a:srgbClr val="002060"/>
                </a:solidFill>
              </a:rPr>
              <a:t>(медведи)</a:t>
            </a:r>
            <a:endParaRPr lang="ru-RU" sz="2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Найти своих и переправить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Основное движение бег парами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09600" y="1828800"/>
            <a:ext cx="228600" cy="228600"/>
          </a:xfrm>
          <a:prstGeom prst="ellipse">
            <a:avLst/>
          </a:prstGeom>
          <a:solidFill>
            <a:srgbClr val="D303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09600" y="2209800"/>
            <a:ext cx="228600" cy="228600"/>
          </a:xfrm>
          <a:prstGeom prst="ellipse">
            <a:avLst/>
          </a:prstGeom>
          <a:solidFill>
            <a:srgbClr val="2B5C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4229100" y="4381500"/>
            <a:ext cx="464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533400" y="3581400"/>
            <a:ext cx="228600" cy="228600"/>
          </a:xfrm>
          <a:prstGeom prst="ellipse">
            <a:avLst/>
          </a:prstGeom>
          <a:solidFill>
            <a:srgbClr val="D303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705600" y="3733800"/>
            <a:ext cx="228600" cy="228600"/>
          </a:xfrm>
          <a:prstGeom prst="ellipse">
            <a:avLst/>
          </a:prstGeom>
          <a:solidFill>
            <a:srgbClr val="D303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33400" y="5410200"/>
            <a:ext cx="228600" cy="228600"/>
          </a:xfrm>
          <a:prstGeom prst="ellipse">
            <a:avLst/>
          </a:prstGeom>
          <a:solidFill>
            <a:srgbClr val="2B5C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705600" y="5486400"/>
            <a:ext cx="228600" cy="228600"/>
          </a:xfrm>
          <a:prstGeom prst="ellipse">
            <a:avLst/>
          </a:prstGeom>
          <a:solidFill>
            <a:srgbClr val="2B5C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086600" y="3733800"/>
            <a:ext cx="228600" cy="228600"/>
          </a:xfrm>
          <a:prstGeom prst="ellipse">
            <a:avLst/>
          </a:prstGeom>
          <a:solidFill>
            <a:srgbClr val="2B5C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467600" y="5486400"/>
            <a:ext cx="228600" cy="228600"/>
          </a:xfrm>
          <a:prstGeom prst="ellipse">
            <a:avLst/>
          </a:prstGeom>
          <a:solidFill>
            <a:srgbClr val="2B5C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610600" y="3733800"/>
            <a:ext cx="228600" cy="228600"/>
          </a:xfrm>
          <a:prstGeom prst="ellipse">
            <a:avLst/>
          </a:prstGeom>
          <a:solidFill>
            <a:srgbClr val="2B5C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8077200" y="5486400"/>
            <a:ext cx="228600" cy="228600"/>
          </a:xfrm>
          <a:prstGeom prst="ellipse">
            <a:avLst/>
          </a:prstGeom>
          <a:solidFill>
            <a:srgbClr val="2B5C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458200" y="5486400"/>
            <a:ext cx="228600" cy="228600"/>
          </a:xfrm>
          <a:prstGeom prst="ellipse">
            <a:avLst/>
          </a:prstGeom>
          <a:solidFill>
            <a:srgbClr val="D303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86600" y="5486400"/>
            <a:ext cx="228600" cy="228600"/>
          </a:xfrm>
          <a:prstGeom prst="ellipse">
            <a:avLst/>
          </a:prstGeom>
          <a:solidFill>
            <a:srgbClr val="D303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8305800" y="3733800"/>
            <a:ext cx="228600" cy="228600"/>
          </a:xfrm>
          <a:prstGeom prst="ellipse">
            <a:avLst/>
          </a:prstGeom>
          <a:solidFill>
            <a:srgbClr val="D303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772400" y="5486400"/>
            <a:ext cx="228600" cy="228600"/>
          </a:xfrm>
          <a:prstGeom prst="ellipse">
            <a:avLst/>
          </a:prstGeom>
          <a:solidFill>
            <a:srgbClr val="D303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543800" y="3733800"/>
            <a:ext cx="228600" cy="228600"/>
          </a:xfrm>
          <a:prstGeom prst="ellipse">
            <a:avLst/>
          </a:prstGeom>
          <a:solidFill>
            <a:srgbClr val="D303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924800" y="3733800"/>
            <a:ext cx="228600" cy="228600"/>
          </a:xfrm>
          <a:prstGeom prst="ellipse">
            <a:avLst/>
          </a:prstGeom>
          <a:solidFill>
            <a:srgbClr val="2B5C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838200" y="3733800"/>
            <a:ext cx="5638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838200" y="5562600"/>
            <a:ext cx="5715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/>
          <p:nvPr/>
        </p:nvCxnSpPr>
        <p:spPr>
          <a:xfrm rot="10800000">
            <a:off x="914400" y="4114800"/>
            <a:ext cx="65532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/>
          <p:nvPr/>
        </p:nvCxnSpPr>
        <p:spPr>
          <a:xfrm rot="10800000">
            <a:off x="838200" y="5943600"/>
            <a:ext cx="65532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284</TotalTime>
  <Words>132</Words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Составил: Горбачев Николай  Васильевич учитель физической культуры  МОУ СОШ  п.Восход </vt:lpstr>
      <vt:lpstr>Значение подвижных игр  для младших школьников</vt:lpstr>
      <vt:lpstr>П/И «Лисички»</vt:lpstr>
      <vt:lpstr>П/И «Лягушки в болоте»</vt:lpstr>
      <vt:lpstr>П/И «Два дракона»</vt:lpstr>
      <vt:lpstr>П/И «Семеро козлят»</vt:lpstr>
      <vt:lpstr>П/И «Заблудились в лесу»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42</cp:revision>
  <dcterms:modified xsi:type="dcterms:W3CDTF">2013-10-25T14:37:30Z</dcterms:modified>
</cp:coreProperties>
</file>