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74" r:id="rId3"/>
    <p:sldId id="272" r:id="rId4"/>
    <p:sldId id="285" r:id="rId5"/>
    <p:sldId id="275" r:id="rId6"/>
    <p:sldId id="262" r:id="rId7"/>
    <p:sldId id="276" r:id="rId8"/>
    <p:sldId id="278" r:id="rId9"/>
    <p:sldId id="289" r:id="rId10"/>
    <p:sldId id="279" r:id="rId11"/>
    <p:sldId id="265" r:id="rId12"/>
    <p:sldId id="280" r:id="rId13"/>
    <p:sldId id="266" r:id="rId14"/>
    <p:sldId id="267" r:id="rId15"/>
    <p:sldId id="269" r:id="rId16"/>
    <p:sldId id="268" r:id="rId17"/>
    <p:sldId id="290" r:id="rId18"/>
    <p:sldId id="292" r:id="rId19"/>
    <p:sldId id="312" r:id="rId20"/>
    <p:sldId id="297" r:id="rId21"/>
    <p:sldId id="299" r:id="rId22"/>
    <p:sldId id="300" r:id="rId23"/>
    <p:sldId id="303" r:id="rId24"/>
    <p:sldId id="304" r:id="rId25"/>
    <p:sldId id="30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8245DC-8D61-4BB0-B55E-6DDB43DDE39A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E5B3D9-81B1-4E5A-B669-8C48F72DF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7F5540-5FB9-44A9-B6F5-332A0BB1493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DB4DF-FD5C-4C82-B9B6-9C58E11082CA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2C0B4-56C3-4D54-BA5F-45DE852CD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7609B-A020-4048-9757-7A636138EA3B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DC71-E6B3-40FE-B9E6-FF574812B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2BC9-2053-4603-93CC-23DEB591B761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CE352-E453-43D5-8024-BDB1613DF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8859F-AF70-42EB-9E6C-E0A877A6A129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A6513-1950-4B3E-B243-6BCC464A8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60EE2-1D66-41B6-9201-6C802B156252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7F96-34BE-4A63-975E-46F20F3A8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6FC5-4101-46D0-97D4-3206A110C129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B48A2-9D91-4705-9CD1-EC6716B14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5E2BD-DC50-472B-B749-81D9C3797C7B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A5DF3-4643-495F-BF6B-BD0E75A8D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BFE00-FB1F-4EEB-AC84-97034E13740F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B9852-9C7B-49AE-A979-99526CE04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BE0E3-F447-43C2-B78D-98DE8CA506AB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2C11-F66F-46F2-8B94-06E9623CD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EF21-0150-4937-97FF-C42DC5ABB692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F821D-BDC9-476D-AE5C-A2EDD7F83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85A1-E2C7-45E0-8DCC-40EBA7227424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9763-5508-42D2-BD3D-E422D4753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4A8775-E0E2-480A-8B42-4453B9482598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8CC805-4220-4EFD-9842-904D0F3B9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555\&#1056;&#1072;&#1073;&#1086;&#1095;&#1080;&#1081;%20&#1089;&#1090;&#1086;&#1083;\&#1060;&#1080;&#1079;&#1080;&#1082;&#1072;%20&#1087;&#1088;&#1086;&#1077;&#1082;&#1090;\&#1083;&#1091;&#1085;&#1085;&#1086;&#1077;%20&#1079;&#1072;&#1090;&#1084;.avi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2" y="1628800"/>
            <a:ext cx="5472608" cy="2952328"/>
          </a:xfrm>
          <a:prstGeom prst="rect">
            <a:avLst/>
          </a:prstGeom>
          <a:noFill/>
        </p:spPr>
        <p:txBody>
          <a:bodyPr>
            <a:prstTxWarp prst="textFadeRight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Система Земля-Луна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5256" y="285728"/>
            <a:ext cx="243348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Солнечное затмение</a:t>
            </a: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428625" y="1357313"/>
            <a:ext cx="8501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Franklin Gothic Book" pitchFamily="34" charset="0"/>
              </a:rPr>
              <a:t>Солнечное затмение</a:t>
            </a:r>
            <a:r>
              <a:rPr lang="ru-RU">
                <a:solidFill>
                  <a:srgbClr val="FF0000"/>
                </a:solidFill>
                <a:latin typeface="Franklin Gothic Book" pitchFamily="34" charset="0"/>
              </a:rPr>
              <a:t> — затмение, которое происходит, когда Луна попадает между наблюдателем и Солнцем, и загораживает (затмевает) его. </a:t>
            </a: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2000250" y="2286000"/>
            <a:ext cx="5500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Астрономическая классификация затмений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3429000" y="2828925"/>
            <a:ext cx="2357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ru-RU">
                <a:latin typeface="Franklin Gothic Book" pitchFamily="34" charset="0"/>
              </a:rPr>
              <a:t> </a:t>
            </a:r>
            <a:r>
              <a:rPr lang="ru-RU">
                <a:solidFill>
                  <a:srgbClr val="FF0000"/>
                </a:solidFill>
                <a:latin typeface="Franklin Gothic Book" pitchFamily="34" charset="0"/>
              </a:rPr>
              <a:t>Полное;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ru-RU">
                <a:solidFill>
                  <a:srgbClr val="FF0000"/>
                </a:solidFill>
                <a:latin typeface="Franklin Gothic Book" pitchFamily="34" charset="0"/>
              </a:rPr>
              <a:t>  Частное;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ru-RU">
                <a:solidFill>
                  <a:srgbClr val="FF0000"/>
                </a:solidFill>
                <a:latin typeface="Franklin Gothic Book" pitchFamily="34" charset="0"/>
              </a:rPr>
              <a:t>  Кольцеобразное</a:t>
            </a:r>
          </a:p>
        </p:txBody>
      </p:sp>
      <p:pic>
        <p:nvPicPr>
          <p:cNvPr id="29701" name="Picture 7" descr="freds_excellent_eclipse_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714625"/>
            <a:ext cx="244951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16413487_1201723071_koron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4857750"/>
            <a:ext cx="216058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5" descr="зат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271462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зат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4786313"/>
            <a:ext cx="1944688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солн зат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55256" y="428604"/>
            <a:ext cx="24334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Солнечное затмение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5975" y="3244850"/>
            <a:ext cx="13589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2778" y="357166"/>
            <a:ext cx="203844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Лунное затмение</a:t>
            </a:r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785813" y="142875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Franklin Gothic Book" pitchFamily="34" charset="0"/>
              </a:rPr>
              <a:t>Лу́нное затме́ние</a:t>
            </a:r>
            <a:r>
              <a:rPr lang="ru-RU">
                <a:solidFill>
                  <a:srgbClr val="FF0000"/>
                </a:solidFill>
                <a:latin typeface="Franklin Gothic Book" pitchFamily="34" charset="0"/>
              </a:rPr>
              <a:t> — затмение, которое наступает, когда Луна входит в конус тени, отбрасываемой Землёй. </a:t>
            </a:r>
          </a:p>
        </p:txBody>
      </p:sp>
      <p:sp>
        <p:nvSpPr>
          <p:cNvPr id="31748" name="Прямоугольник 4"/>
          <p:cNvSpPr>
            <a:spLocks noChangeArrowheads="1"/>
          </p:cNvSpPr>
          <p:nvPr/>
        </p:nvSpPr>
        <p:spPr bwMode="auto">
          <a:xfrm>
            <a:off x="3065463" y="2143125"/>
            <a:ext cx="3363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Franklin Gothic Book" pitchFamily="34" charset="0"/>
              </a:rPr>
              <a:t>Классификация затмений</a:t>
            </a:r>
            <a:r>
              <a:rPr lang="ru-RU">
                <a:latin typeface="Franklin Gothic Book" pitchFamily="34" charset="0"/>
              </a:rPr>
              <a:t>:</a:t>
            </a:r>
          </a:p>
        </p:txBody>
      </p:sp>
      <p:sp>
        <p:nvSpPr>
          <p:cNvPr id="31749" name="Прямоугольник 5"/>
          <p:cNvSpPr>
            <a:spLocks noChangeArrowheads="1"/>
          </p:cNvSpPr>
          <p:nvPr/>
        </p:nvSpPr>
        <p:spPr bwMode="auto">
          <a:xfrm>
            <a:off x="3714750" y="2786063"/>
            <a:ext cx="2428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ru-RU">
                <a:latin typeface="Franklin Gothic Book" pitchFamily="34" charset="0"/>
              </a:rPr>
              <a:t> </a:t>
            </a:r>
            <a:r>
              <a:rPr lang="ru-RU">
                <a:solidFill>
                  <a:srgbClr val="FF0000"/>
                </a:solidFill>
                <a:latin typeface="Franklin Gothic Book" pitchFamily="34" charset="0"/>
              </a:rPr>
              <a:t>Полутеневое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ru-RU">
                <a:solidFill>
                  <a:srgbClr val="FF0000"/>
                </a:solidFill>
                <a:latin typeface="Franklin Gothic Book" pitchFamily="34" charset="0"/>
              </a:rPr>
              <a:t>  Частное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ru-RU">
                <a:solidFill>
                  <a:srgbClr val="FF0000"/>
                </a:solidFill>
                <a:latin typeface="Franklin Gothic Book" pitchFamily="34" charset="0"/>
              </a:rPr>
              <a:t>  Полное</a:t>
            </a:r>
          </a:p>
        </p:txBody>
      </p:sp>
      <p:pic>
        <p:nvPicPr>
          <p:cNvPr id="7" name="лунное затм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349500"/>
            <a:ext cx="2605087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6" descr="tsemoon_Gartstein_720cropp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797425"/>
            <a:ext cx="23383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3" descr="зат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2000250"/>
            <a:ext cx="2381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7" descr="2007-03-03_-_Lunar_Eclipse_small-43im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4797425"/>
            <a:ext cx="20875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8" descr="Moon_eclips_Stokgolm_Nokturnal_17_08_2008-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4797425"/>
            <a:ext cx="23034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луноезат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52778" y="428604"/>
            <a:ext cx="203844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Лунное затмение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4"/>
          <p:cNvSpPr>
            <a:spLocks noChangeArrowheads="1"/>
          </p:cNvSpPr>
          <p:nvPr/>
        </p:nvSpPr>
        <p:spPr bwMode="auto">
          <a:xfrm>
            <a:off x="3244850" y="3290888"/>
            <a:ext cx="698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tabLst>
                <a:tab pos="457200" algn="l"/>
              </a:tabLst>
            </a:pPr>
            <a:r>
              <a:rPr lang="ru-RU" sz="12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3795" name="Прямоугольник 5"/>
          <p:cNvSpPr>
            <a:spLocks noChangeArrowheads="1"/>
          </p:cNvSpPr>
          <p:nvPr/>
        </p:nvSpPr>
        <p:spPr bwMode="auto">
          <a:xfrm>
            <a:off x="539552" y="1196752"/>
            <a:ext cx="75009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Луна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не имеет атмосферы;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на её поверхности нет воды;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на небе Луны видны те же звёзды, что на небе Земли;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продолжительность лунного дня и лунной ночи  приблизительно две земных недели;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поверхность Луны, обращённая к Солнцу, нагревается днём до 130 °С, а ночью остывает до –170 °С;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грунт Луны плохо проводит тепло, поэтому внутри грунта колебания температуры незначительны;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на Луне отсутствует магнитное поле.</a:t>
            </a:r>
            <a:endParaRPr lang="ru-RU" sz="20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 descr="чёрный 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08" y="214290"/>
            <a:ext cx="242889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1" name="Прямоугольник 7"/>
          <p:cNvSpPr>
            <a:spLocks noChangeArrowheads="1"/>
          </p:cNvSpPr>
          <p:nvPr/>
        </p:nvSpPr>
        <p:spPr bwMode="auto">
          <a:xfrm>
            <a:off x="285750" y="2857500"/>
            <a:ext cx="657225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В 1609 году Галилео Галилей впервые наблюдал Луну в свой маленький самодельный телескоп. Он увидел огромные углубления с темной поверхностью и принял их за моря и океаны. С тех пор на картах Луны остались поэтические названия «Море дождей», «Море спокойствия», «Море облаков», «Океан бурь». </a:t>
            </a:r>
          </a:p>
        </p:txBody>
      </p:sp>
      <p:sp>
        <p:nvSpPr>
          <p:cNvPr id="34822" name="Прямоугольник 8"/>
          <p:cNvSpPr>
            <a:spLocks noChangeArrowheads="1"/>
          </p:cNvSpPr>
          <p:nvPr/>
        </p:nvSpPr>
        <p:spPr bwMode="auto">
          <a:xfrm>
            <a:off x="285750" y="5000625"/>
            <a:ext cx="65722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Но, как выяснилось позже ни морей, ни облаков, ни бурь на Луне нет, так как нет ни атмосферы, ни воды. А вот горы и горные хребты на Луне настоящие. Они носят название Лунные Альпы, Лунные Апеннины, Кавказ.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3" descr="чёрный 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 descr="лунный пейзаж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5750"/>
            <a:ext cx="57150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6"/>
          <p:cNvSpPr>
            <a:spLocks noChangeArrowheads="1"/>
          </p:cNvSpPr>
          <p:nvPr/>
        </p:nvSpPr>
        <p:spPr bwMode="auto">
          <a:xfrm>
            <a:off x="285750" y="1000125"/>
            <a:ext cx="3071813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Особенностями лунного ландшафта являются многочисленные </a:t>
            </a:r>
            <a:r>
              <a:rPr lang="ru-RU" i="1">
                <a:solidFill>
                  <a:srgbClr val="FF0000"/>
                </a:solidFill>
                <a:latin typeface="Arial Black" pitchFamily="34" charset="0"/>
              </a:rPr>
              <a:t>кратеры</a:t>
            </a:r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 – большие воронки, образованные лунными вулканами в далеком прошлом; и маленькие – следы падения метеоритов. Кратерам давали названия в честь заслуженных ученых: кратер Пифагор, Архимед, Коперник, Циолковский, Менделеев, Гагарин.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3389313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4067944" y="476672"/>
            <a:ext cx="47863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Franklin Gothic Book" pitchFamily="34" charset="0"/>
              </a:rPr>
              <a:t>«Ю.А.Гагарин – первопроходец Вселенной.»</a:t>
            </a:r>
            <a:endParaRPr lang="ru-RU" sz="4400" dirty="0">
              <a:latin typeface="Franklin Gothic Book" pitchFamily="34" charset="0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4427984" y="3861048"/>
            <a:ext cx="47160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Franklin Gothic Book" pitchFamily="34" charset="0"/>
              </a:rPr>
              <a:t>“Вся моя жизнь кажется мне сейчас одним прекрасным мгновением. Все, что прожито, что сделано прежде, было прожито и сделано ради этой минуты”.</a:t>
            </a:r>
            <a:endParaRPr lang="ru-RU" sz="2000" dirty="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2"/>
          <p:cNvSpPr>
            <a:spLocks noChangeArrowheads="1"/>
          </p:cNvSpPr>
          <p:nvPr/>
        </p:nvSpPr>
        <p:spPr bwMode="auto">
          <a:xfrm>
            <a:off x="285750" y="642938"/>
            <a:ext cx="84296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</a:t>
            </a:r>
            <a:r>
              <a:rPr lang="ru-RU" b="1">
                <a:latin typeface="Franklin Gothic Book" pitchFamily="34" charset="0"/>
              </a:rPr>
              <a:t>Ю.А.Гагарин облетел нашу планету и увидел Землю из космоса – такой, какой ее не видел еще никто, очень красивой, небольшой и… беззащитной. Он пробыл тогда в космосе всего 108 минут, но они стали своего рода рубежом в истории человеческой цивилизации – от них начался отсчет эры космических полетов</a:t>
            </a:r>
          </a:p>
        </p:txBody>
      </p:sp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714750"/>
            <a:ext cx="28575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644900"/>
            <a:ext cx="4818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988840"/>
            <a:ext cx="82867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 Полет Гагарина описан и воспет на всех языках мира, изучен буквально по секундам; запечатлены на фото- и других документах все космические и земные “шаги”. И тем не менее все, что связано с его именем, интересно и важно до сих пор: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ведь он был Первым!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1"/>
          <p:cNvSpPr>
            <a:spLocks noChangeArrowheads="1"/>
          </p:cNvSpPr>
          <p:nvPr/>
        </p:nvSpPr>
        <p:spPr bwMode="auto">
          <a:xfrm>
            <a:off x="755576" y="1700808"/>
            <a:ext cx="760318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1969 по 1972 гг. на Луне побывали 12 американских астронавтов. Вот их имена: Нил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Армстронг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Эдвин (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Базз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Олдрин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Чарлз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Конрад и Алан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Бин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Алан Шепард и Эдгар Митчелл, Дэвид Скотт и Джеймс Ирвин, Джон Янг и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Чарлз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Дьюк, Юджин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Сернан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Харрисон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Шмидт. </a:t>
            </a:r>
          </a:p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0" dirty="0" smtClean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                    </a:t>
            </a:r>
            <a:r>
              <a:rPr lang="ru-RU" sz="4000" kern="10" dirty="0" smtClean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</a:t>
            </a:r>
            <a:r>
              <a:rPr lang="ru-RU" kern="10" dirty="0" smtClean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одержание</a:t>
            </a:r>
            <a:r>
              <a:rPr lang="ru-RU" kern="10" dirty="0" smtClean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/>
            </a:r>
            <a:br>
              <a:rPr lang="ru-RU" kern="10" dirty="0" smtClean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ru-RU" dirty="0" smtClean="0"/>
              <a:t>Основные движения Земли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ru-RU" dirty="0" smtClean="0"/>
              <a:t>   Форма Земли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ru-RU" dirty="0" smtClean="0"/>
              <a:t>   Луна – спутник Земли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ru-RU" dirty="0" smtClean="0"/>
              <a:t>   Солнечные затмения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ru-RU" dirty="0" smtClean="0"/>
              <a:t>   Лунные затмения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1285875" y="214313"/>
            <a:ext cx="685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5D3721"/>
                </a:solidFill>
                <a:latin typeface="Segoe Print"/>
                <a:ea typeface="FrankRuehl"/>
                <a:cs typeface="FrankRuehl"/>
              </a:rPr>
              <a:t>Искусственные Спутники Земли</a:t>
            </a:r>
            <a:endParaRPr lang="ru-RU" sz="2400">
              <a:latin typeface="Segoe Print"/>
              <a:ea typeface="FrankRuehl"/>
              <a:cs typeface="FrankRuehl"/>
            </a:endParaRPr>
          </a:p>
        </p:txBody>
      </p:sp>
      <p:pic>
        <p:nvPicPr>
          <p:cNvPr id="3" name="Содержимое 9" descr="732px-Sputnik_a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857232"/>
            <a:ext cx="8858312" cy="592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63" y="500063"/>
            <a:ext cx="51435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>
                <a:solidFill>
                  <a:schemeClr val="tx2">
                    <a:satMod val="200000"/>
                  </a:schemeClr>
                </a:solidFill>
                <a:latin typeface="+mn-lt"/>
                <a:cs typeface="Vrinda" pitchFamily="34" charset="0"/>
              </a:rPr>
              <a:t>С.П. Королёв</a:t>
            </a:r>
            <a:r>
              <a:rPr lang="ru-RU" i="1" dirty="0">
                <a:solidFill>
                  <a:schemeClr val="tx2">
                    <a:satMod val="200000"/>
                  </a:schemeClr>
                </a:solidFill>
                <a:latin typeface="+mn-lt"/>
                <a:cs typeface="Vrinda" pitchFamily="34" charset="0"/>
              </a:rPr>
              <a:t>.</a:t>
            </a:r>
            <a:endParaRPr lang="ru-RU" i="1" dirty="0">
              <a:latin typeface="+mn-lt"/>
              <a:cs typeface="Vrinda" pitchFamily="34" charset="0"/>
            </a:endParaRPr>
          </a:p>
        </p:txBody>
      </p:sp>
      <p:sp>
        <p:nvSpPr>
          <p:cNvPr id="48130" name="Прямоугольник 2"/>
          <p:cNvSpPr>
            <a:spLocks noChangeArrowheads="1"/>
          </p:cNvSpPr>
          <p:nvPr/>
        </p:nvSpPr>
        <p:spPr bwMode="auto">
          <a:xfrm>
            <a:off x="642938" y="1643063"/>
            <a:ext cx="2643187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"/>
            <a:r>
              <a:rPr lang="ru-RU" sz="2000">
                <a:latin typeface="Franklin Gothic Book" pitchFamily="34" charset="0"/>
              </a:rPr>
              <a:t>Имя Сергея Королёва известно всему миру. Он – конструктор первых искусственных спутников Земли и первой космической ракеты, открыватель новой эры в истории человечества</a:t>
            </a:r>
            <a:r>
              <a:rPr lang="ru-RU">
                <a:latin typeface="Franklin Gothic Book" pitchFamily="34" charset="0"/>
              </a:rPr>
              <a:t>.</a:t>
            </a:r>
          </a:p>
        </p:txBody>
      </p:sp>
      <p:pic>
        <p:nvPicPr>
          <p:cNvPr id="4" name="Содержимое 4" descr="188fd3918ddd14d74efab983f747bb4f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37649">
            <a:off x="5000628" y="1714488"/>
            <a:ext cx="3031873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Прямоугольник 1"/>
          <p:cNvSpPr>
            <a:spLocks noChangeArrowheads="1"/>
          </p:cNvSpPr>
          <p:nvPr/>
        </p:nvSpPr>
        <p:spPr bwMode="auto">
          <a:xfrm>
            <a:off x="142875" y="1214438"/>
            <a:ext cx="88582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1600">
                <a:latin typeface="Franklin Gothic Book" pitchFamily="34" charset="0"/>
              </a:rPr>
              <a:t>Запуск первого ИСЗ, ставшего первым искусственным небесным телом, созданным человеком, был осуществлен в СССР 4 октября 1957 и явился результатом достижений в области ракетной техники, электроники, автоматического управления, вычислительной техники, небесной механики и др. разделов науки и техники. С помощью этого ИСЗ впервые была измерена плотность верхней атмосферы (по изменениям его орбиты), исследованы особенности распространения радиосигналов в ионосфере, проверены теоретические расчёты и основные технические решения, связанные с выведением ИСЗ на орбиту. 1 февраля 1958 на орбиту был выведен первый американский ИСЗ «Эксплорер-1», а несколько позже самостоятельные запуски ИСЗ произвели и другие страны: 26 ноября 1965 — Франция (спутник «А-1»), 29 ноября 1967 — Австралия («ВРЕСАТ-1»), 11 февраля 1970 — Япония («Осуми»), 24 апреля 1970 — КНР («Китай-1»), 28 октября 1971 — Великобритания («Просперо»). Некоторые спутники, изготовленные в Канаде, Франции, Италии, Великобритании и др. странах, запускались (с 1962) с помощью американских ракет-носителей. В практике космических исследований широкое распространение получило международное сотрудничество. Так, в рамках научно-технического сотрудничества социалистических стран запущен ряд ИСЗ. Первый из них — «Интеркосмос-1» — был выведен на орбиту 14 октября 1969. Всего к 1973 запущено свыше 1300 ИСЗ различного типа, в том числе около 600 советских и свыше 700 американских и др. стран, включая пилотируемые космические корабли-спутники и орбитальные станции с экипажем.</a:t>
            </a:r>
          </a:p>
        </p:txBody>
      </p:sp>
      <p:sp>
        <p:nvSpPr>
          <p:cNvPr id="49154" name="Прямоугольник 2"/>
          <p:cNvSpPr>
            <a:spLocks noChangeArrowheads="1"/>
          </p:cNvSpPr>
          <p:nvPr/>
        </p:nvSpPr>
        <p:spPr bwMode="auto">
          <a:xfrm>
            <a:off x="1285875" y="357188"/>
            <a:ext cx="6072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5D3721"/>
                </a:solidFill>
                <a:latin typeface="Franklin Gothic Book" pitchFamily="34" charset="0"/>
                <a:ea typeface="DilleniaUPC"/>
                <a:cs typeface="DilleniaUPC"/>
              </a:rPr>
              <a:t>Первый запуск.</a:t>
            </a:r>
            <a:endParaRPr lang="ru-RU" sz="3600" b="1">
              <a:latin typeface="Franklin Gothic Book" pitchFamily="34" charset="0"/>
              <a:ea typeface="DilleniaUPC"/>
              <a:cs typeface="DilleniaUPC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Прямоугольник 1"/>
          <p:cNvSpPr>
            <a:spLocks noChangeArrowheads="1"/>
          </p:cNvSpPr>
          <p:nvPr/>
        </p:nvSpPr>
        <p:spPr bwMode="auto">
          <a:xfrm>
            <a:off x="5429250" y="1500188"/>
            <a:ext cx="30718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С помощью этого ИСЗ впервые была измерена плотность верхней атмосферы (по изменениям его орбиты), исследованы особенности распространения радиосигналов в ионосфере, проверены теоретические расчёты и основные технические решения, связанные с выведением ИСЗ на орбиту.</a:t>
            </a:r>
          </a:p>
        </p:txBody>
      </p:sp>
      <p:pic>
        <p:nvPicPr>
          <p:cNvPr id="5222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4143375"/>
            <a:ext cx="333533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8858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 pitchFamily="34" charset="0"/>
              </a:rPr>
              <a:t>Расчет первой космической скорости у поверхности Земли</a:t>
            </a:r>
          </a:p>
        </p:txBody>
      </p:sp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1928813"/>
            <a:ext cx="2190750" cy="895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865563"/>
            <a:ext cx="7667625" cy="12747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Прямоугольник 1"/>
          <p:cNvSpPr>
            <a:spLocks noChangeArrowheads="1"/>
          </p:cNvSpPr>
          <p:nvPr/>
        </p:nvSpPr>
        <p:spPr bwMode="auto">
          <a:xfrm>
            <a:off x="2071688" y="285750"/>
            <a:ext cx="5929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>
              <a:latin typeface="Franklin Gothic Book" pitchFamily="34" charset="0"/>
            </a:endParaRPr>
          </a:p>
        </p:txBody>
      </p:sp>
      <p:pic>
        <p:nvPicPr>
          <p:cNvPr id="57346" name="Picture 9" descr="800px-Solar_s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Прямоугольник 6"/>
          <p:cNvSpPr>
            <a:spLocks noChangeArrowheads="1"/>
          </p:cNvSpPr>
          <p:nvPr/>
        </p:nvSpPr>
        <p:spPr bwMode="auto">
          <a:xfrm>
            <a:off x="1857375" y="5500688"/>
            <a:ext cx="5945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Franklin Gothic Book" pitchFamily="34" charset="0"/>
              </a:rPr>
              <a:t>Вращение планет вокруг Солнца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395536" y="404664"/>
            <a:ext cx="82809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 Земля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Arial Black" pitchFamily="34" charset="0"/>
              </a:rPr>
              <a:t>– 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это третья по удаленности от Солнца планета. Среднее расстояние от Солнца до Земли 150 млн. км. 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Масса Земли  - 6</a:t>
            </a:r>
            <a:r>
              <a:rPr lang="en-US" sz="2000" dirty="0">
                <a:solidFill>
                  <a:srgbClr val="0070C0"/>
                </a:solidFill>
                <a:latin typeface="Arial Black" pitchFamily="34" charset="0"/>
              </a:rPr>
              <a:t>·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10</a:t>
            </a:r>
            <a:r>
              <a:rPr lang="ru-RU" sz="2000" baseline="30000" dirty="0">
                <a:solidFill>
                  <a:srgbClr val="0070C0"/>
                </a:solidFill>
                <a:latin typeface="Arial Black" pitchFamily="34" charset="0"/>
              </a:rPr>
              <a:t>24 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кг. Средняя скорость движения вокруг Солнца 29,8 км/с.</a:t>
            </a:r>
            <a:endParaRPr lang="en-US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3717032"/>
            <a:ext cx="796037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Луна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-</a:t>
            </a:r>
            <a:r>
              <a:rPr lang="ru-RU" sz="2000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естественный спутник Земли.                  Луна движется по эллиптической орбите вокруг Земли, находится от нее на среднем расстоянии 384 400 км. Наклон орбиты к плоскости эклиптики 5,145°, ускорение силы тяжести на поверхности 1,62 м/с², средняя плотность 3343 кг/м³.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95536" y="2204864"/>
            <a:ext cx="82153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latin typeface="Franklin Gothic Book" pitchFamily="34" charset="0"/>
              </a:rPr>
              <a:t>Радиус:</a:t>
            </a:r>
            <a:r>
              <a:rPr lang="ru-RU" sz="2000" b="1" u="sng" dirty="0">
                <a:solidFill>
                  <a:srgbClr val="0070C0"/>
                </a:solidFill>
                <a:latin typeface="Franklin Gothic Book" pitchFamily="34" charset="0"/>
              </a:rPr>
              <a:t> 6378</a:t>
            </a:r>
            <a:r>
              <a:rPr lang="ru-RU" sz="2000" b="1" dirty="0">
                <a:solidFill>
                  <a:srgbClr val="0070C0"/>
                </a:solidFill>
                <a:latin typeface="Franklin Gothic Book" pitchFamily="34" charset="0"/>
              </a:rPr>
              <a:t> км</a:t>
            </a:r>
            <a:br>
              <a:rPr lang="ru-RU" sz="2000" b="1" dirty="0">
                <a:solidFill>
                  <a:srgbClr val="0070C0"/>
                </a:solidFill>
                <a:latin typeface="Franklin Gothic Book" pitchFamily="34" charset="0"/>
              </a:rPr>
            </a:br>
            <a:r>
              <a:rPr lang="ru-RU" sz="2000" b="1" u="sng" dirty="0">
                <a:solidFill>
                  <a:srgbClr val="FF0000"/>
                </a:solidFill>
                <a:latin typeface="Franklin Gothic Book" pitchFamily="34" charset="0"/>
              </a:rPr>
              <a:t>Средняя температура: </a:t>
            </a:r>
            <a:r>
              <a:rPr lang="ru-RU" sz="2000" b="1" u="sng" dirty="0">
                <a:solidFill>
                  <a:srgbClr val="0070C0"/>
                </a:solidFill>
                <a:latin typeface="Franklin Gothic Book" pitchFamily="34" charset="0"/>
              </a:rPr>
              <a:t>15</a:t>
            </a:r>
            <a:r>
              <a:rPr lang="ru-RU" sz="2000" b="1" dirty="0">
                <a:solidFill>
                  <a:srgbClr val="0070C0"/>
                </a:solidFill>
                <a:latin typeface="Franklin Gothic Book" pitchFamily="34" charset="0"/>
              </a:rPr>
              <a:t>°С</a:t>
            </a:r>
            <a:br>
              <a:rPr lang="ru-RU" sz="2000" b="1" dirty="0">
                <a:solidFill>
                  <a:srgbClr val="0070C0"/>
                </a:solidFill>
                <a:latin typeface="Franklin Gothic Book" pitchFamily="34" charset="0"/>
              </a:rPr>
            </a:br>
            <a:r>
              <a:rPr lang="ru-RU" sz="2000" b="1" u="sng" dirty="0">
                <a:solidFill>
                  <a:srgbClr val="FF0000"/>
                </a:solidFill>
                <a:latin typeface="Franklin Gothic Book" pitchFamily="34" charset="0"/>
              </a:rPr>
              <a:t>Поверхность </a:t>
            </a:r>
            <a:r>
              <a:rPr lang="ru-RU" sz="2000" dirty="0">
                <a:solidFill>
                  <a:srgbClr val="0070C0"/>
                </a:solidFill>
                <a:latin typeface="Franklin Gothic Book" pitchFamily="34" charset="0"/>
              </a:rPr>
              <a:t>– </a:t>
            </a:r>
            <a:r>
              <a:rPr lang="ru-RU" sz="2000" b="1" dirty="0">
                <a:solidFill>
                  <a:srgbClr val="0070C0"/>
                </a:solidFill>
                <a:latin typeface="Franklin Gothic Book" pitchFamily="34" charset="0"/>
              </a:rPr>
              <a:t>камни.</a:t>
            </a:r>
            <a:r>
              <a:rPr lang="ru-RU" sz="2000" b="1" u="sng" dirty="0">
                <a:solidFill>
                  <a:srgbClr val="0070C0"/>
                </a:solidFill>
                <a:latin typeface="Franklin Gothic Book" pitchFamily="34" charset="0"/>
              </a:rPr>
              <a:t/>
            </a:r>
            <a:br>
              <a:rPr lang="ru-RU" sz="2000" b="1" u="sng" dirty="0">
                <a:solidFill>
                  <a:srgbClr val="0070C0"/>
                </a:solidFill>
                <a:latin typeface="Franklin Gothic Book" pitchFamily="34" charset="0"/>
              </a:rPr>
            </a:br>
            <a:r>
              <a:rPr lang="ru-RU" sz="2000" b="1" u="sng" dirty="0">
                <a:solidFill>
                  <a:srgbClr val="FF0000"/>
                </a:solidFill>
                <a:latin typeface="Franklin Gothic Book" pitchFamily="34" charset="0"/>
              </a:rPr>
              <a:t>Атмосфера</a:t>
            </a:r>
            <a:r>
              <a:rPr lang="ru-RU" sz="2000" dirty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Franklin Gothic Book" pitchFamily="34" charset="0"/>
              </a:rPr>
              <a:t>– </a:t>
            </a:r>
            <a:r>
              <a:rPr lang="ru-RU" sz="2000" b="1" dirty="0">
                <a:solidFill>
                  <a:srgbClr val="0070C0"/>
                </a:solidFill>
                <a:latin typeface="Franklin Gothic Book" pitchFamily="34" charset="0"/>
              </a:rPr>
              <a:t>азот, кислород, водяные пары, аргон, углекислый газ.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85728"/>
            <a:ext cx="4146879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Основные движения Земли</a:t>
            </a: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214312" y="857250"/>
            <a:ext cx="831812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Franklin Gothic Book" pitchFamily="34" charset="0"/>
              </a:rPr>
              <a:t>1</a:t>
            </a:r>
            <a:r>
              <a:rPr lang="ru-RU" dirty="0">
                <a:latin typeface="Franklin Gothic Book" pitchFamily="34" charset="0"/>
              </a:rPr>
              <a:t>. Движение вокруг своей оси. </a:t>
            </a:r>
            <a:r>
              <a:rPr lang="ru-RU" i="1" dirty="0">
                <a:latin typeface="Franklin Gothic Book" pitchFamily="34" charset="0"/>
              </a:rPr>
              <a:t/>
            </a:r>
            <a:br>
              <a:rPr lang="ru-RU" i="1" dirty="0">
                <a:latin typeface="Franklin Gothic Book" pitchFamily="34" charset="0"/>
              </a:rPr>
            </a:br>
            <a:r>
              <a:rPr lang="ru-RU" b="1" dirty="0">
                <a:latin typeface="Franklin Gothic Book" pitchFamily="34" charset="0"/>
              </a:rPr>
              <a:t>2.</a:t>
            </a:r>
            <a:r>
              <a:rPr lang="ru-RU" dirty="0">
                <a:latin typeface="Franklin Gothic Book" pitchFamily="34" charset="0"/>
              </a:rPr>
              <a:t> Движение вокруг Солнца. </a:t>
            </a:r>
            <a:r>
              <a:rPr lang="ru-RU" i="1" dirty="0">
                <a:latin typeface="Franklin Gothic Book" pitchFamily="34" charset="0"/>
              </a:rPr>
              <a:t/>
            </a:r>
            <a:br>
              <a:rPr lang="ru-RU" i="1" dirty="0">
                <a:latin typeface="Franklin Gothic Book" pitchFamily="34" charset="0"/>
              </a:rPr>
            </a:br>
            <a:r>
              <a:rPr lang="ru-RU" b="1" dirty="0">
                <a:latin typeface="Franklin Gothic Book" pitchFamily="34" charset="0"/>
              </a:rPr>
              <a:t>3.</a:t>
            </a:r>
            <a:r>
              <a:rPr lang="ru-RU" dirty="0">
                <a:latin typeface="Franklin Gothic Book" pitchFamily="34" charset="0"/>
              </a:rPr>
              <a:t> Движение Земной оси (прецессия). Период 25800 лет. </a:t>
            </a:r>
            <a:r>
              <a:rPr lang="ru-RU" i="1" dirty="0">
                <a:latin typeface="Franklin Gothic Book" pitchFamily="34" charset="0"/>
              </a:rPr>
              <a:t/>
            </a:r>
            <a:br>
              <a:rPr lang="ru-RU" i="1" dirty="0">
                <a:latin typeface="Franklin Gothic Book" pitchFamily="34" charset="0"/>
              </a:rPr>
            </a:br>
            <a:r>
              <a:rPr lang="ru-RU" b="1" dirty="0">
                <a:latin typeface="Franklin Gothic Book" pitchFamily="34" charset="0"/>
              </a:rPr>
              <a:t>4.</a:t>
            </a:r>
            <a:r>
              <a:rPr lang="ru-RU" dirty="0">
                <a:latin typeface="Franklin Gothic Book" pitchFamily="34" charset="0"/>
              </a:rPr>
              <a:t> Движение Земной оси из-за воздействия Луны (нутация) - период 18,6 года. Фактически прецессия и нутация происходят одновременно - небесный полюс движется среди звёзд по сложной, извилистой траектории. </a:t>
            </a:r>
            <a:r>
              <a:rPr lang="ru-RU" i="1" dirty="0">
                <a:latin typeface="Franklin Gothic Book" pitchFamily="34" charset="0"/>
              </a:rPr>
              <a:t/>
            </a:r>
            <a:br>
              <a:rPr lang="ru-RU" i="1" dirty="0">
                <a:latin typeface="Franklin Gothic Book" pitchFamily="34" charset="0"/>
              </a:rPr>
            </a:br>
            <a:r>
              <a:rPr lang="ru-RU" b="1" dirty="0">
                <a:latin typeface="Franklin Gothic Book" pitchFamily="34" charset="0"/>
              </a:rPr>
              <a:t>5.</a:t>
            </a:r>
            <a:r>
              <a:rPr lang="ru-RU" dirty="0">
                <a:latin typeface="Franklin Gothic Book" pitchFamily="34" charset="0"/>
              </a:rPr>
              <a:t> Наклон Земной оси колеблется - размах колебаний 2°. 5 - с периодом = 41 тыс.лет. </a:t>
            </a:r>
            <a:r>
              <a:rPr lang="ru-RU" i="1" dirty="0">
                <a:latin typeface="Franklin Gothic Book" pitchFamily="34" charset="0"/>
              </a:rPr>
              <a:t/>
            </a:r>
            <a:br>
              <a:rPr lang="ru-RU" i="1" dirty="0">
                <a:latin typeface="Franklin Gothic Book" pitchFamily="34" charset="0"/>
              </a:rPr>
            </a:br>
            <a:r>
              <a:rPr lang="ru-RU" b="1" dirty="0">
                <a:latin typeface="Franklin Gothic Book" pitchFamily="34" charset="0"/>
              </a:rPr>
              <a:t>6.</a:t>
            </a:r>
            <a:r>
              <a:rPr lang="ru-RU" dirty="0">
                <a:latin typeface="Franklin Gothic Book" pitchFamily="34" charset="0"/>
              </a:rPr>
              <a:t> Форма Земной орбиты меняется - эллипс становится то более, то менее вытянутым и может достигать значения  0.0658- период около 100 тыс. лет. </a:t>
            </a:r>
            <a:r>
              <a:rPr lang="ru-RU" i="1" dirty="0">
                <a:latin typeface="Franklin Gothic Book" pitchFamily="34" charset="0"/>
              </a:rPr>
              <a:t/>
            </a:r>
            <a:br>
              <a:rPr lang="ru-RU" i="1" dirty="0">
                <a:latin typeface="Franklin Gothic Book" pitchFamily="34" charset="0"/>
              </a:rPr>
            </a:br>
            <a:endParaRPr lang="ru-RU" dirty="0">
              <a:latin typeface="Franklin Gothic Book" pitchFamily="34" charset="0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51520" y="3580180"/>
            <a:ext cx="8390706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Franklin Gothic Book" pitchFamily="34" charset="0"/>
              </a:rPr>
              <a:t>7.</a:t>
            </a:r>
            <a:r>
              <a:rPr lang="ru-RU" dirty="0">
                <a:latin typeface="Franklin Gothic Book" pitchFamily="34" charset="0"/>
              </a:rPr>
              <a:t> Движение вокруг центра тяжести системы Земля-Луна, которая находится внутри Земли и отстаёт от центра Земли на 4670 км в сторону Луны. </a:t>
            </a:r>
            <a:r>
              <a:rPr lang="ru-RU" i="1" dirty="0">
                <a:latin typeface="Franklin Gothic Book" pitchFamily="34" charset="0"/>
              </a:rPr>
              <a:t/>
            </a:r>
            <a:br>
              <a:rPr lang="ru-RU" i="1" dirty="0">
                <a:latin typeface="Franklin Gothic Book" pitchFamily="34" charset="0"/>
              </a:rPr>
            </a:br>
            <a:r>
              <a:rPr lang="ru-RU" b="1" dirty="0">
                <a:latin typeface="Franklin Gothic Book" pitchFamily="34" charset="0"/>
              </a:rPr>
              <a:t>8.</a:t>
            </a:r>
            <a:r>
              <a:rPr lang="ru-RU" dirty="0">
                <a:latin typeface="Franklin Gothic Book" pitchFamily="34" charset="0"/>
              </a:rPr>
              <a:t> Движение Земли вокруг центра тяжести Солнечной Системы. </a:t>
            </a:r>
            <a:r>
              <a:rPr lang="ru-RU" i="1" dirty="0">
                <a:latin typeface="Franklin Gothic Book" pitchFamily="34" charset="0"/>
              </a:rPr>
              <a:t/>
            </a:r>
            <a:br>
              <a:rPr lang="ru-RU" i="1" dirty="0">
                <a:latin typeface="Franklin Gothic Book" pitchFamily="34" charset="0"/>
              </a:rPr>
            </a:br>
            <a:r>
              <a:rPr lang="ru-RU" b="1" dirty="0">
                <a:latin typeface="Franklin Gothic Book" pitchFamily="34" charset="0"/>
              </a:rPr>
              <a:t>9.</a:t>
            </a:r>
            <a:r>
              <a:rPr lang="ru-RU" dirty="0">
                <a:latin typeface="Franklin Gothic Book" pitchFamily="34" charset="0"/>
              </a:rPr>
              <a:t> Движение Земли под действием притяжения других планет Солнечной Системы(возмущающее движение). </a:t>
            </a:r>
            <a:r>
              <a:rPr lang="ru-RU" i="1" dirty="0">
                <a:latin typeface="Franklin Gothic Book" pitchFamily="34" charset="0"/>
              </a:rPr>
              <a:t/>
            </a:r>
            <a:br>
              <a:rPr lang="ru-RU" i="1" dirty="0">
                <a:latin typeface="Franklin Gothic Book" pitchFamily="34" charset="0"/>
              </a:rPr>
            </a:br>
            <a:r>
              <a:rPr lang="ru-RU" b="1" dirty="0">
                <a:latin typeface="Franklin Gothic Book" pitchFamily="34" charset="0"/>
              </a:rPr>
              <a:t>10.</a:t>
            </a:r>
            <a:r>
              <a:rPr lang="ru-RU" dirty="0">
                <a:latin typeface="Franklin Gothic Book" pitchFamily="34" charset="0"/>
              </a:rPr>
              <a:t> Солнечная Система летит в направлении созвездия Геркулеса (Апекс), скорость около 20 км /сек. 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Franklin Gothic Book" pitchFamily="34" charset="0"/>
              </a:rPr>
              <a:t>11.</a:t>
            </a:r>
            <a:r>
              <a:rPr lang="ru-RU" dirty="0">
                <a:latin typeface="Franklin Gothic Book" pitchFamily="34" charset="0"/>
              </a:rPr>
              <a:t> Полёт Земли вместе с Солнцем вокруг центра Галактики со скоростью около 250 км /сек. </a:t>
            </a:r>
            <a:r>
              <a:rPr lang="ru-RU" i="1" dirty="0">
                <a:latin typeface="Franklin Gothic Book" pitchFamily="34" charset="0"/>
              </a:rPr>
              <a:t/>
            </a:r>
            <a:br>
              <a:rPr lang="ru-RU" i="1" dirty="0">
                <a:latin typeface="Franklin Gothic Book" pitchFamily="34" charset="0"/>
              </a:rPr>
            </a:br>
            <a:r>
              <a:rPr lang="ru-RU" b="1" dirty="0">
                <a:latin typeface="Franklin Gothic Book" pitchFamily="34" charset="0"/>
              </a:rPr>
              <a:t>12.</a:t>
            </a:r>
            <a:r>
              <a:rPr lang="ru-RU" dirty="0">
                <a:latin typeface="Franklin Gothic Book" pitchFamily="34" charset="0"/>
              </a:rPr>
              <a:t> Полёт Земли вместе с Галактикой в направлении созвездия Гидра со скоростью около 600 км /сек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  Гипотезы происхождения Луны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755576" y="1484784"/>
            <a:ext cx="7579568" cy="4724400"/>
          </a:xfrm>
        </p:spPr>
        <p:txBody>
          <a:bodyPr>
            <a:normAutofit/>
          </a:bodyPr>
          <a:lstStyle/>
          <a:p>
            <a:pPr marL="342900" lvl="3" indent="-34290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Гипотеза центробежного разделения: от быстро вращающейся </a:t>
            </a:r>
            <a:r>
              <a:rPr lang="ru-RU" sz="2000" dirty="0" err="1" smtClean="0">
                <a:solidFill>
                  <a:srgbClr val="FF0000"/>
                </a:solidFill>
              </a:rPr>
              <a:t>протоземли</a:t>
            </a:r>
            <a:r>
              <a:rPr lang="ru-RU" sz="2000" dirty="0" smtClean="0">
                <a:solidFill>
                  <a:srgbClr val="FF0000"/>
                </a:solidFill>
              </a:rPr>
              <a:t> под действием центробежных сил отделился кусок вещества, из которого затем сформировалась Луна. Эту гипотезу называют «дочерней». </a:t>
            </a:r>
          </a:p>
          <a:p>
            <a:pPr marL="342900" lvl="3" indent="-34290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 Гипотеза захвата: Земля и Луна сформировались независимо, в разных частях Солнечной системы. Когда Луна проходила близко к земной орбите, она была захвачена гравитационным полем Земли и стала её спутником. Эту гипотезу называют «супружеской».</a:t>
            </a:r>
          </a:p>
          <a:p>
            <a:pPr marL="342900" lvl="6" indent="-342900">
              <a:buSzPct val="70000"/>
              <a:buFont typeface="Wingdings 2"/>
              <a:buChar char=""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 Гипотеза столкновения: </a:t>
            </a:r>
            <a:r>
              <a:rPr lang="ru-RU" sz="2000" dirty="0" err="1" smtClean="0">
                <a:solidFill>
                  <a:srgbClr val="FF0000"/>
                </a:solidFill>
              </a:rPr>
              <a:t>протоземля</a:t>
            </a:r>
            <a:r>
              <a:rPr lang="ru-RU" sz="2000" dirty="0" smtClean="0">
                <a:solidFill>
                  <a:srgbClr val="FF0000"/>
                </a:solidFill>
              </a:rPr>
              <a:t> столкнулась с другим небесным телом, а из выброшенного при столкновении вещества сформировалась Луна. </a:t>
            </a:r>
          </a:p>
          <a:p>
            <a:pPr marL="342900" lvl="6" indent="-342900">
              <a:buSzPct val="70000"/>
              <a:buFont typeface="Wingdings 2"/>
              <a:buChar char=""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 Гипотеза </a:t>
            </a:r>
            <a:r>
              <a:rPr lang="ru-RU" sz="2000" dirty="0" err="1" smtClean="0">
                <a:solidFill>
                  <a:srgbClr val="FF0000"/>
                </a:solidFill>
              </a:rPr>
              <a:t>полуискусственного</a:t>
            </a:r>
            <a:r>
              <a:rPr lang="ru-RU" sz="2000" dirty="0" smtClean="0">
                <a:solidFill>
                  <a:srgbClr val="FF0000"/>
                </a:solidFill>
              </a:rPr>
              <a:t> происхождения (Луна как космический корабль)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ёрный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полуш луны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7554" y="0"/>
            <a:ext cx="5786446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142875" y="785813"/>
            <a:ext cx="32861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Полный оборот вокруг Земли Луна делает за 27,3 сут(сидерический месяц). Период вращения Луны вокруг собственной оси также равен 27,3 сут. Поэтому к Земле всё время обращено одно полушарие Луны</a:t>
            </a:r>
            <a:r>
              <a:rPr lang="ru-RU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142875" y="3786188"/>
            <a:ext cx="335756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Только в 1959 году советская автоматическая станция «Луна-3» обогнула Луну и сфотографировала ту ее сторону, которую человек никогда не видел.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292895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Форма Земли</a:t>
            </a:r>
          </a:p>
        </p:txBody>
      </p:sp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539552" y="2132856"/>
            <a:ext cx="5143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>
                <a:latin typeface="Franklin Gothic Book" pitchFamily="34" charset="0"/>
              </a:rPr>
              <a:t>Примерные очертания и размеры Земли известны уже более 2000 лет. Еще в 3 в. до н.э. греческий ученый Эратосфен довольно точно рассчитал радиус Земли. </a:t>
            </a:r>
          </a:p>
          <a:p>
            <a:pPr>
              <a:spcBef>
                <a:spcPct val="50000"/>
              </a:spcBef>
            </a:pPr>
            <a:r>
              <a:rPr lang="ru-RU" sz="1200" dirty="0">
                <a:latin typeface="Franklin Gothic Book" pitchFamily="34" charset="0"/>
              </a:rPr>
              <a:t>В настоящее время известно, что ее экваториальный диаметр составляет 12 754 км, а полярный – </a:t>
            </a:r>
            <a:r>
              <a:rPr lang="ru-RU" sz="1200" dirty="0" err="1">
                <a:latin typeface="Franklin Gothic Book" pitchFamily="34" charset="0"/>
              </a:rPr>
              <a:t>ок</a:t>
            </a:r>
            <a:r>
              <a:rPr lang="ru-RU" sz="1200" dirty="0">
                <a:latin typeface="Franklin Gothic Book" pitchFamily="34" charset="0"/>
              </a:rPr>
              <a:t>. 12 711 км. </a:t>
            </a:r>
          </a:p>
          <a:p>
            <a:pPr>
              <a:spcBef>
                <a:spcPct val="50000"/>
              </a:spcBef>
            </a:pPr>
            <a:r>
              <a:rPr lang="ru-RU" sz="1200" dirty="0">
                <a:latin typeface="Franklin Gothic Book" pitchFamily="34" charset="0"/>
              </a:rPr>
              <a:t>Геометрически Земля представляет собой трехосный эллипсоидный сфероид, сплющенный у полюсов.</a:t>
            </a:r>
          </a:p>
        </p:txBody>
      </p:sp>
      <p:pic>
        <p:nvPicPr>
          <p:cNvPr id="25603" name="Picture 6" descr="1,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500563"/>
            <a:ext cx="3810000" cy="221932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5604" name="Picture 8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142875"/>
            <a:ext cx="2970213" cy="271462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285750" y="1643063"/>
            <a:ext cx="48577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Franklin Gothic Book" pitchFamily="34" charset="0"/>
              </a:rPr>
              <a:t>Луна проходит следующие фазы освещения:</a:t>
            </a:r>
          </a:p>
          <a:p>
            <a:endParaRPr lang="ru-RU" sz="1400">
              <a:latin typeface="Franklin Gothic Book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>
                <a:latin typeface="Franklin Gothic Book" pitchFamily="34" charset="0"/>
              </a:rPr>
              <a:t>  новолуние — состояние, когда Луна не видна (состояние 1 на рисунке) </a:t>
            </a:r>
          </a:p>
          <a:p>
            <a:pPr>
              <a:buFont typeface="Wingdings" pitchFamily="2" charset="2"/>
              <a:buNone/>
            </a:pPr>
            <a:endParaRPr lang="ru-RU" sz="1400">
              <a:latin typeface="Franklin Gothic Book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>
                <a:latin typeface="Franklin Gothic Book" pitchFamily="34" charset="0"/>
              </a:rPr>
              <a:t> Неомения — первое появление Луны на небе после новолуния в виде узкого серпа. </a:t>
            </a:r>
          </a:p>
          <a:p>
            <a:pPr>
              <a:buFont typeface="Wingdings" pitchFamily="2" charset="2"/>
              <a:buNone/>
            </a:pPr>
            <a:endParaRPr lang="ru-RU" sz="1400">
              <a:latin typeface="Franklin Gothic Book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>
                <a:latin typeface="Franklin Gothic Book" pitchFamily="34" charset="0"/>
              </a:rPr>
              <a:t> первая четверть — состояние, когда освещена половина луны (состояние 3 на рисунке) </a:t>
            </a:r>
          </a:p>
          <a:p>
            <a:pPr>
              <a:buFont typeface="Wingdings" pitchFamily="2" charset="2"/>
              <a:buChar char="v"/>
            </a:pPr>
            <a:endParaRPr lang="ru-RU" sz="1400">
              <a:latin typeface="Franklin Gothic Book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>
                <a:latin typeface="Franklin Gothic Book" pitchFamily="34" charset="0"/>
              </a:rPr>
              <a:t> полнолуние — состояние, когда освещена вся Луна целиком (состояние 5 на рисунке) </a:t>
            </a:r>
          </a:p>
          <a:p>
            <a:pPr>
              <a:buFont typeface="Wingdings" pitchFamily="2" charset="2"/>
              <a:buChar char="v"/>
            </a:pPr>
            <a:endParaRPr lang="ru-RU" sz="1400">
              <a:latin typeface="Franklin Gothic Book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>
                <a:latin typeface="Franklin Gothic Book" pitchFamily="34" charset="0"/>
              </a:rPr>
              <a:t> последняя четверть — состояние, когда снова освещена половина луны (состояние 7 на рисунке) </a:t>
            </a:r>
          </a:p>
        </p:txBody>
      </p:sp>
      <p:pic>
        <p:nvPicPr>
          <p:cNvPr id="27650" name="Picture 10" descr="25367_prev_9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85750"/>
            <a:ext cx="14287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8" descr="200px-LunaDny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163" y="714375"/>
            <a:ext cx="2795587" cy="257175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7652" name="Picture 6" descr="Mond_Grafik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4000500"/>
            <a:ext cx="3378200" cy="252888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7653" name="Picture 7" descr="Mond_Phas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5734050"/>
            <a:ext cx="4597400" cy="787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57423" y="428604"/>
            <a:ext cx="285752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David" pitchFamily="34" charset="-79"/>
              </a:rPr>
              <a:t>Фазы луны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фазы лун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280</TotalTime>
  <Words>1141</Words>
  <Application>Microsoft Office PowerPoint</Application>
  <PresentationFormat>Экран (4:3)</PresentationFormat>
  <Paragraphs>78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                     Содержание </vt:lpstr>
      <vt:lpstr>Слайд 3</vt:lpstr>
      <vt:lpstr>Слайд 4</vt:lpstr>
      <vt:lpstr>   Гипотезы происхождения Луны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Мялкина</cp:lastModifiedBy>
  <cp:revision>43</cp:revision>
  <dcterms:modified xsi:type="dcterms:W3CDTF">2013-03-25T17:23:03Z</dcterms:modified>
</cp:coreProperties>
</file>