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24" r:id="rId19"/>
    <p:sldId id="325" r:id="rId20"/>
    <p:sldId id="326" r:id="rId21"/>
    <p:sldId id="298" r:id="rId22"/>
    <p:sldId id="320" r:id="rId23"/>
    <p:sldId id="31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93F77-8AD3-4C36-B90F-F873108445C0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73CED-C04A-4042-B6C8-571755FB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4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BB2B-0CB6-4E2F-A5A9-70C362BB0A1E}" type="datetimeFigureOut">
              <a:rPr lang="ru-RU" smtClean="0"/>
              <a:pPr/>
              <a:t>21.10.13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6B04-EDB3-414A-B4CA-9F1590D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5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image" Target="../media/image5.png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378" y="620688"/>
            <a:ext cx="558518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Зимние 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олимпийские 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виды спорта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03648" y="3717032"/>
            <a:ext cx="6489110" cy="165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3321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Лыжные гонки</a:t>
            </a:r>
            <a:endParaRPr lang="ru-RU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Лы́жные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го́нки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— гонки на лыжах на определённую дистанцию по специально подготовленной трассе среди лиц определённой категории (возрастной, половой и т. д.). Относятся к циклическим видам спорта.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состязания в лыжном беге на скорость состоялись в Норвегии в 1767 году.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Катя\Pictures\300px-Cross_country_skiing_picto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2376264" cy="2404741"/>
          </a:xfrm>
          <a:prstGeom prst="rect">
            <a:avLst/>
          </a:prstGeom>
          <a:noFill/>
        </p:spPr>
      </p:pic>
      <p:pic>
        <p:nvPicPr>
          <p:cNvPr id="22531" name="Picture 3" descr="C:\Users\Катя\Pictures\800px-Tartu_Maraton_200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1127"/>
            <a:ext cx="2794426" cy="1728193"/>
          </a:xfrm>
          <a:prstGeom prst="rect">
            <a:avLst/>
          </a:prstGeom>
          <a:noFill/>
        </p:spPr>
      </p:pic>
      <p:sp>
        <p:nvSpPr>
          <p:cNvPr id="9" name="Нашивка 8">
            <a:hlinkClick r:id="rId4" action="ppaction://hlinksldjump"/>
          </p:cNvPr>
          <p:cNvSpPr/>
          <p:nvPr/>
        </p:nvSpPr>
        <p:spPr>
          <a:xfrm flipH="1">
            <a:off x="8460432" y="6309320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Катя\Pictures\300px-Ski_jumping_picto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300" y="1601924"/>
            <a:ext cx="1818456" cy="18184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6660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Прыжки с трамплина на лыжах</a:t>
            </a:r>
            <a:endParaRPr lang="ru-RU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293096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Прыжки с трамплина на лыжах – это зимний олимпийский вид спорта, который включает в себя прыжок на лыжах с специального оборудованного трамплина.</a:t>
            </a:r>
          </a:p>
          <a:p>
            <a:pPr lvl="0"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5" name="Picture 3" descr="C:\Users\Катя\Pictures\392_300_15130_j1big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352261" cy="1800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908720"/>
            <a:ext cx="3923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Прыжки с трамплина входили в состав каждых Зимних Олимпийских игр. С 1924 по 1956 год проводилось лишь одно соревнование на трамплине с разгоном длиной около 70 метров, в то время классифицированного как «большой».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75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Лыжные виды спорта </a:t>
            </a:r>
            <a:endParaRPr lang="ru-RU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908720"/>
            <a:ext cx="2161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Сноуборд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55679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Сноубординг (англ.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snowboarding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– вид спорта, включающий в себя скоростной спуск с горного склона, выполнение акробатических элементов на специальной трассе на сноуборде.</a:t>
            </a:r>
          </a:p>
        </p:txBody>
      </p:sp>
      <p:pic>
        <p:nvPicPr>
          <p:cNvPr id="24578" name="Picture 2" descr="C:\Users\Катя\Pictures\300px-Snowboarding_picto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2664296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1135" y="4869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1998 году на зимней Олимпиаде в Нагано сноубординг был впервые включён в олимпийскую программу.</a:t>
            </a:r>
          </a:p>
        </p:txBody>
      </p:sp>
      <p:pic>
        <p:nvPicPr>
          <p:cNvPr id="24579" name="Picture 3" descr="C:\Users\Катя\Pictures\108224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646" y="4273972"/>
            <a:ext cx="2678583" cy="17769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75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Лыжные виды спорта </a:t>
            </a:r>
            <a:endParaRPr lang="ru-RU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908720"/>
            <a:ext cx="2206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Фристайл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Фристайл— свободный стиль катания на горных лыжах. Представляет собой три дисциплины: лыжный балет, могул и акробатические прыжки на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лыжах.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 descr="C:\Users\Катя\Pictures\300px-Freestyle_skiing_picto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933" y="1640845"/>
            <a:ext cx="2493119" cy="25722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был представлен в 1988 году на играх в Калгари, как показательные выступления. С 1992 года фристайл входит в олимпийскую программу.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Users\Катя\Pictures\Фристай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9027"/>
            <a:ext cx="2536212" cy="17522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32656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Бобслей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0872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Бобслей (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англ. </a:t>
            </a:r>
            <a:r>
              <a:rPr lang="ru-RU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bobsleigh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— зимний олимпийский вид спорта, представляющий собой скоростной спуск с гор по специально оборудованным ледовым трассам на управляемых санях — бобах. </a:t>
            </a:r>
          </a:p>
        </p:txBody>
      </p:sp>
      <p:pic>
        <p:nvPicPr>
          <p:cNvPr id="26626" name="Picture 2" descr="C:\Users\Катя\Pictures\300px-Bobsleigh_picto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877" y="4149080"/>
            <a:ext cx="2376264" cy="2376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5730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 по бобслею на зимних Олимпийских играх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появились на зимних Олимпийских играх 1924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 тех пор включались в программу каждых последующих Игр, кроме зимних Олимпийских игр 1960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Скво-Вэлли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Первоначально соревнования были мужскими, женские дисциплины появились на зимних олимпийских играх 2002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Солт-Лейк-Сити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этом виде спора разыгрываются 3 комплекта наград.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t="6604" r="5235" b="8467"/>
          <a:stretch/>
        </p:blipFill>
        <p:spPr>
          <a:xfrm>
            <a:off x="6533850" y="908720"/>
            <a:ext cx="185457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32656"/>
            <a:ext cx="2101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Скелетон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7650" name="Picture 2" descr="C:\Users\Катя\Pictures\300px-Skeleton_picto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140" y="-197029"/>
            <a:ext cx="2628292" cy="2628292"/>
          </a:xfrm>
          <a:prstGeom prst="rect">
            <a:avLst/>
          </a:prstGeom>
          <a:noFill/>
        </p:spPr>
      </p:pic>
      <p:sp>
        <p:nvSpPr>
          <p:cNvPr id="4" name="Объект 4"/>
          <p:cNvSpPr txBox="1">
            <a:spLocks/>
          </p:cNvSpPr>
          <p:nvPr/>
        </p:nvSpPr>
        <p:spPr>
          <a:xfrm>
            <a:off x="107504" y="1052736"/>
            <a:ext cx="4104456" cy="2743200"/>
          </a:xfrm>
          <a:prstGeom prst="rect">
            <a:avLst/>
          </a:prstGeom>
        </p:spPr>
        <p:txBody>
          <a:bodyPr rtlCol="0"/>
          <a:lstStyle/>
          <a:p>
            <a:pPr marL="4572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Скелетон (</a:t>
            </a:r>
            <a:r>
              <a:rPr kumimoji="0" lang="ru-RU" sz="24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англ. </a:t>
            </a:r>
            <a:r>
              <a:rPr kumimoji="0" lang="ru-RU" sz="2400" b="1" i="1" u="none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Skeleton</a:t>
            </a:r>
            <a:r>
              <a:rPr kumimoji="0" lang="ru-RU" sz="24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, букв. — скелет, каркас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) — зимний олимпийский вид спорта, представляющий собой спуск по ледяному желобу на </a:t>
            </a:r>
            <a:r>
              <a:rPr kumimoji="0" lang="ru-RU" sz="2400" b="1" i="0" u="none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двухполозьевых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санях на укрепленной раме, победитель которого определяется по сумме двух заездов.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8053" y="1681814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был представлен в 1928 году на играх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Санкт-Морице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Затем, в 2 последующих Олимпиадах в 1932 и 1936 году скелетон не был представлен. В 1948 году снова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Санкт-Морице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скелетон вернулся на «белую» Олимпиаду, так как именно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Санкт-Морице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имелась единственная трасса для скелетона. После этого, скелетон долго не появлялся на Олимпийских играх, и, наконец, в 2002 году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Солт-Лейк-Сити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скелетон вновь был представлен на Олимпиаде, после чего участвовал во всех последующих играх. В том же 2002 были включены в программу женские соревнования.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40810" y="5013176"/>
            <a:ext cx="255647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ашивка 6">
            <a:hlinkClick r:id="rId4" action="ppaction://hlinksldjump"/>
          </p:cNvPr>
          <p:cNvSpPr/>
          <p:nvPr/>
        </p:nvSpPr>
        <p:spPr>
          <a:xfrm flipH="1">
            <a:off x="8460432" y="6453336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307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Санный спорт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980728"/>
            <a:ext cx="3801759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Санный спорт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— это соревнования в скоростном спуске на одноместных или двухместных санях по заранее подготовленной трассе.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573016"/>
            <a:ext cx="3780463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Правила санного спорта достаточно просты — побеждает спортсмен, прошедший трассу за наименьшее время.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813" y="384798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Санный спорт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впервые был включён в программу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зимних Олимпийских игр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1964 году, став своеобразной заменой исключённому скелетону, первые соревнования состоялись на трассе австрийского Инсбрука.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00px-Luge_pictogram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0356"/>
            <a:ext cx="2538028" cy="253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868144" y="5124648"/>
            <a:ext cx="2310110" cy="118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ашивка 7">
            <a:hlinkClick r:id="rId4" action="ppaction://hlinksldjump"/>
          </p:cNvPr>
          <p:cNvSpPr/>
          <p:nvPr/>
        </p:nvSpPr>
        <p:spPr>
          <a:xfrm flipH="1">
            <a:off x="8460432" y="6309320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атя\Pictures\300px-Ice_hockey_picto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307" y="3573016"/>
            <a:ext cx="2522314" cy="25223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31840" y="332656"/>
            <a:ext cx="3645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Хоккей с шайбой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9512" y="836712"/>
            <a:ext cx="8496944" cy="25202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4572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Хоккей с шайбой — спортивная игра, подвид хоккея, заключающаяся в противоборстве двух команд, которые, передавая шайбу клюшками,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  <a:endParaRPr kumimoji="0" lang="ru-RU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9424" y="4221088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турнир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хоккею с шайбой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Олимпийских игр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состоялся на летних Олимпийских играх 1920 года. С 1924 года хоккей с шайбой переехал в программу зимних Олимпийских игр. Турнир по хоккею с шайбой среди женских команд включён в олимпийскую программу с зимних Олимпийских игр 1998 года в    Нагано.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868144" y="2564904"/>
            <a:ext cx="2266638" cy="12769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7" name="Нашивка 6">
            <a:hlinkClick r:id="rId4" action="ppaction://hlinksldjump"/>
          </p:cNvPr>
          <p:cNvSpPr/>
          <p:nvPr/>
        </p:nvSpPr>
        <p:spPr>
          <a:xfrm flipH="1">
            <a:off x="8460432" y="6309320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36912"/>
            <a:ext cx="7873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про зимние виды спорта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9592" y="5949280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29309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06084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 дворе с утра игра,</a:t>
            </a:r>
            <a:br>
              <a:rPr lang="ru-RU" dirty="0" smtClean="0"/>
            </a:br>
            <a:r>
              <a:rPr lang="ru-RU" dirty="0" smtClean="0"/>
              <a:t>Разыгралась детвора.</a:t>
            </a:r>
            <a:br>
              <a:rPr lang="ru-RU" dirty="0" smtClean="0"/>
            </a:br>
            <a:r>
              <a:rPr lang="ru-RU" dirty="0" smtClean="0"/>
              <a:t>Крики: «шайбу!», «мимо!», «бей!» -</a:t>
            </a:r>
            <a:br>
              <a:rPr lang="ru-RU" dirty="0" smtClean="0"/>
            </a:br>
            <a:r>
              <a:rPr lang="ru-RU" dirty="0" smtClean="0"/>
              <a:t>Значит там игра – ….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060848"/>
            <a:ext cx="874983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Хоккей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60848"/>
            <a:ext cx="80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7809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Две новые,</a:t>
            </a:r>
            <a:br>
              <a:rPr lang="ru-RU" dirty="0" smtClean="0"/>
            </a:br>
            <a:r>
              <a:rPr lang="ru-RU" dirty="0" smtClean="0"/>
              <a:t>кленовые Подошвы двухметровые.</a:t>
            </a:r>
            <a:br>
              <a:rPr lang="ru-RU" dirty="0" smtClean="0"/>
            </a:br>
            <a:r>
              <a:rPr lang="ru-RU" dirty="0" smtClean="0"/>
              <a:t>В них поставил две ноги —</a:t>
            </a:r>
            <a:br>
              <a:rPr lang="ru-RU" dirty="0" smtClean="0"/>
            </a:br>
            <a:r>
              <a:rPr lang="ru-RU" dirty="0" smtClean="0"/>
              <a:t>И по большим снегам беги!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293096"/>
            <a:ext cx="763351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Лыжи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293096"/>
            <a:ext cx="80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Льется речка – мы лежим,</a:t>
            </a:r>
            <a:br>
              <a:rPr lang="ru-RU" dirty="0" smtClean="0"/>
            </a:br>
            <a:r>
              <a:rPr lang="ru-RU" dirty="0" smtClean="0"/>
              <a:t>Лед на речке – мы бежим.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5949280"/>
            <a:ext cx="893130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Коньки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5949280"/>
            <a:ext cx="80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Спорт на свете есть такой,</a:t>
            </a:r>
            <a:br>
              <a:rPr lang="ru-RU" dirty="0" smtClean="0"/>
            </a:br>
            <a:r>
              <a:rPr lang="ru-RU" dirty="0" smtClean="0"/>
              <a:t>Популярен он зимой.</a:t>
            </a:r>
            <a:br>
              <a:rPr lang="ru-RU" dirty="0" smtClean="0"/>
            </a:br>
            <a:r>
              <a:rPr lang="ru-RU" dirty="0" smtClean="0"/>
              <a:t>На полозьях ты бежишь,</a:t>
            </a:r>
            <a:br>
              <a:rPr lang="ru-RU" dirty="0" smtClean="0"/>
            </a:br>
            <a:r>
              <a:rPr lang="ru-RU" dirty="0" smtClean="0"/>
              <a:t>За соперником спешишь.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3140968"/>
            <a:ext cx="1696939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Лыжные гонки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314096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3140968"/>
            <a:ext cx="80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 этот спорт</a:t>
            </a:r>
            <a:br>
              <a:rPr lang="ru-RU" dirty="0" smtClean="0"/>
            </a:br>
            <a:r>
              <a:rPr lang="ru-RU" dirty="0" smtClean="0"/>
              <a:t>Я много слышал:</a:t>
            </a:r>
            <a:br>
              <a:rPr lang="ru-RU" dirty="0" smtClean="0"/>
            </a:br>
            <a:r>
              <a:rPr lang="ru-RU" dirty="0" smtClean="0"/>
              <a:t>Воздушный акробат</a:t>
            </a:r>
            <a:br>
              <a:rPr lang="ru-RU" dirty="0" smtClean="0"/>
            </a:br>
            <a:r>
              <a:rPr lang="ru-RU" dirty="0" smtClean="0"/>
              <a:t>На лыжах.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5589240"/>
            <a:ext cx="1132041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Фристайл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5589240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5589240"/>
            <a:ext cx="80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2" name="Нашивка 21">
            <a:hlinkClick r:id="rId2" action="ppaction://hlinksldjump"/>
          </p:cNvPr>
          <p:cNvSpPr/>
          <p:nvPr/>
        </p:nvSpPr>
        <p:spPr>
          <a:xfrm>
            <a:off x="8388424" y="6165304"/>
            <a:ext cx="360040" cy="432048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Зимние олимпийские виды спорта: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39552" y="1196752"/>
            <a:ext cx="4221162" cy="611187"/>
            <a:chOff x="2699793" y="1268762"/>
            <a:chExt cx="4221557" cy="610407"/>
          </a:xfrm>
        </p:grpSpPr>
        <p:sp>
          <p:nvSpPr>
            <p:cNvPr id="6" name="Полилиния 5">
              <a:hlinkClick r:id="rId2" action="ppaction://hlinksldjump"/>
            </p:cNvPr>
            <p:cNvSpPr/>
            <p:nvPr/>
          </p:nvSpPr>
          <p:spPr>
            <a:xfrm>
              <a:off x="3042725" y="1273518"/>
              <a:ext cx="3878625" cy="605651"/>
            </a:xfrm>
            <a:custGeom>
              <a:avLst/>
              <a:gdLst>
                <a:gd name="connsiteX0" fmla="*/ 0 w 3878710"/>
                <a:gd name="connsiteY0" fmla="*/ 0 h 604880"/>
                <a:gd name="connsiteX1" fmla="*/ 3576270 w 3878710"/>
                <a:gd name="connsiteY1" fmla="*/ 0 h 604880"/>
                <a:gd name="connsiteX2" fmla="*/ 3878710 w 3878710"/>
                <a:gd name="connsiteY2" fmla="*/ 302440 h 604880"/>
                <a:gd name="connsiteX3" fmla="*/ 3576270 w 3878710"/>
                <a:gd name="connsiteY3" fmla="*/ 604880 h 604880"/>
                <a:gd name="connsiteX4" fmla="*/ 0 w 3878710"/>
                <a:gd name="connsiteY4" fmla="*/ 604880 h 604880"/>
                <a:gd name="connsiteX5" fmla="*/ 0 w 3878710"/>
                <a:gd name="connsiteY5" fmla="*/ 0 h 60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710" h="604880">
                  <a:moveTo>
                    <a:pt x="3878710" y="604879"/>
                  </a:moveTo>
                  <a:lnTo>
                    <a:pt x="302440" y="604879"/>
                  </a:lnTo>
                  <a:lnTo>
                    <a:pt x="0" y="302440"/>
                  </a:lnTo>
                  <a:lnTo>
                    <a:pt x="302440" y="1"/>
                  </a:lnTo>
                  <a:lnTo>
                    <a:pt x="3878710" y="1"/>
                  </a:lnTo>
                  <a:lnTo>
                    <a:pt x="3878710" y="6048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7956" tIns="99061" rIns="184912" bIns="99061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Биатлон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2699793" y="1268762"/>
              <a:ext cx="631870" cy="609266"/>
            </a:xfrm>
            <a:prstGeom prst="ellipse">
              <a:avLst/>
            </a:prstGeom>
            <a:blipFill>
              <a:blip r:embed="rId3" cstate="print"/>
              <a:srcRect/>
              <a:stretch>
                <a:fillRect l="-16000" r="-1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39552" y="4365104"/>
            <a:ext cx="4175125" cy="604837"/>
            <a:chOff x="2736060" y="2061922"/>
            <a:chExt cx="4175934" cy="604882"/>
          </a:xfrm>
        </p:grpSpPr>
        <p:sp>
          <p:nvSpPr>
            <p:cNvPr id="9" name="Полилиния 8">
              <a:hlinkClick r:id="rId4" action="ppaction://hlinksldjump"/>
            </p:cNvPr>
            <p:cNvSpPr/>
            <p:nvPr/>
          </p:nvSpPr>
          <p:spPr>
            <a:xfrm>
              <a:off x="3032981" y="2061922"/>
              <a:ext cx="3879013" cy="604882"/>
            </a:xfrm>
            <a:custGeom>
              <a:avLst/>
              <a:gdLst>
                <a:gd name="connsiteX0" fmla="*/ 0 w 3878710"/>
                <a:gd name="connsiteY0" fmla="*/ 0 h 604880"/>
                <a:gd name="connsiteX1" fmla="*/ 3576270 w 3878710"/>
                <a:gd name="connsiteY1" fmla="*/ 0 h 604880"/>
                <a:gd name="connsiteX2" fmla="*/ 3878710 w 3878710"/>
                <a:gd name="connsiteY2" fmla="*/ 302440 h 604880"/>
                <a:gd name="connsiteX3" fmla="*/ 3576270 w 3878710"/>
                <a:gd name="connsiteY3" fmla="*/ 604880 h 604880"/>
                <a:gd name="connsiteX4" fmla="*/ 0 w 3878710"/>
                <a:gd name="connsiteY4" fmla="*/ 604880 h 604880"/>
                <a:gd name="connsiteX5" fmla="*/ 0 w 3878710"/>
                <a:gd name="connsiteY5" fmla="*/ 0 h 60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710" h="604880">
                  <a:moveTo>
                    <a:pt x="3878710" y="604879"/>
                  </a:moveTo>
                  <a:lnTo>
                    <a:pt x="302440" y="604879"/>
                  </a:lnTo>
                  <a:lnTo>
                    <a:pt x="0" y="302440"/>
                  </a:lnTo>
                  <a:lnTo>
                    <a:pt x="302440" y="1"/>
                  </a:lnTo>
                  <a:lnTo>
                    <a:pt x="3878710" y="1"/>
                  </a:lnTo>
                  <a:lnTo>
                    <a:pt x="3878710" y="6048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7956" tIns="99061" rIns="184912" bIns="99061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b="1" dirty="0" smtClean="0">
                  <a:latin typeface="Times New Roman" pitchFamily="18" charset="0"/>
                  <a:cs typeface="Times New Roman" pitchFamily="18" charset="0"/>
                </a:rPr>
                <a:t>Бобслей и скелетон</a:t>
              </a:r>
              <a:endParaRPr lang="ru-RU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736060" y="2083623"/>
              <a:ext cx="594446" cy="561480"/>
            </a:xfrm>
            <a:prstGeom prst="ellipse">
              <a:avLst/>
            </a:prstGeom>
            <a:blipFill>
              <a:blip r:embed="rId5" cstate="print"/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539552" y="1988840"/>
            <a:ext cx="4204966" cy="609452"/>
            <a:chOff x="2733452" y="2847365"/>
            <a:chExt cx="4204639" cy="609494"/>
          </a:xfrm>
        </p:grpSpPr>
        <p:sp>
          <p:nvSpPr>
            <p:cNvPr id="12" name="Полилиния 11">
              <a:hlinkClick r:id="rId6" action="ppaction://hlinksldjump"/>
            </p:cNvPr>
            <p:cNvSpPr/>
            <p:nvPr/>
          </p:nvSpPr>
          <p:spPr>
            <a:xfrm>
              <a:off x="3060130" y="2851979"/>
              <a:ext cx="3877961" cy="604880"/>
            </a:xfrm>
            <a:custGeom>
              <a:avLst/>
              <a:gdLst>
                <a:gd name="connsiteX0" fmla="*/ 0 w 3878710"/>
                <a:gd name="connsiteY0" fmla="*/ 0 h 604880"/>
                <a:gd name="connsiteX1" fmla="*/ 3576270 w 3878710"/>
                <a:gd name="connsiteY1" fmla="*/ 0 h 604880"/>
                <a:gd name="connsiteX2" fmla="*/ 3878710 w 3878710"/>
                <a:gd name="connsiteY2" fmla="*/ 302440 h 604880"/>
                <a:gd name="connsiteX3" fmla="*/ 3576270 w 3878710"/>
                <a:gd name="connsiteY3" fmla="*/ 604880 h 604880"/>
                <a:gd name="connsiteX4" fmla="*/ 0 w 3878710"/>
                <a:gd name="connsiteY4" fmla="*/ 604880 h 604880"/>
                <a:gd name="connsiteX5" fmla="*/ 0 w 3878710"/>
                <a:gd name="connsiteY5" fmla="*/ 0 h 60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710" h="604880">
                  <a:moveTo>
                    <a:pt x="3878710" y="604879"/>
                  </a:moveTo>
                  <a:lnTo>
                    <a:pt x="302440" y="604879"/>
                  </a:lnTo>
                  <a:lnTo>
                    <a:pt x="0" y="302440"/>
                  </a:lnTo>
                  <a:lnTo>
                    <a:pt x="302440" y="1"/>
                  </a:lnTo>
                  <a:lnTo>
                    <a:pt x="3878710" y="1"/>
                  </a:lnTo>
                  <a:lnTo>
                    <a:pt x="3878710" y="6048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7956" tIns="99060" rIns="184912" bIns="9906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Кёрлинг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33452" y="2847365"/>
              <a:ext cx="604880" cy="604880"/>
            </a:xfrm>
            <a:prstGeom prst="ellipse">
              <a:avLst/>
            </a:prstGeom>
            <a:blipFill>
              <a:blip r:embed="rId7" cstate="print"/>
              <a:srcRect/>
              <a:stretch>
                <a:fillRect l="-24000" r="-2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539552" y="5949280"/>
            <a:ext cx="4181475" cy="604838"/>
            <a:chOff x="2733452" y="3632807"/>
            <a:chExt cx="4181150" cy="604881"/>
          </a:xfrm>
        </p:grpSpPr>
        <p:sp>
          <p:nvSpPr>
            <p:cNvPr id="15" name="Полилиния 14">
              <a:hlinkClick r:id="rId8" action="ppaction://hlinksldjump"/>
            </p:cNvPr>
            <p:cNvSpPr/>
            <p:nvPr/>
          </p:nvSpPr>
          <p:spPr>
            <a:xfrm>
              <a:off x="3036641" y="3632807"/>
              <a:ext cx="3877961" cy="604881"/>
            </a:xfrm>
            <a:custGeom>
              <a:avLst/>
              <a:gdLst>
                <a:gd name="connsiteX0" fmla="*/ 0 w 3878710"/>
                <a:gd name="connsiteY0" fmla="*/ 0 h 604880"/>
                <a:gd name="connsiteX1" fmla="*/ 3576270 w 3878710"/>
                <a:gd name="connsiteY1" fmla="*/ 0 h 604880"/>
                <a:gd name="connsiteX2" fmla="*/ 3878710 w 3878710"/>
                <a:gd name="connsiteY2" fmla="*/ 302440 h 604880"/>
                <a:gd name="connsiteX3" fmla="*/ 3576270 w 3878710"/>
                <a:gd name="connsiteY3" fmla="*/ 604880 h 604880"/>
                <a:gd name="connsiteX4" fmla="*/ 0 w 3878710"/>
                <a:gd name="connsiteY4" fmla="*/ 604880 h 604880"/>
                <a:gd name="connsiteX5" fmla="*/ 0 w 3878710"/>
                <a:gd name="connsiteY5" fmla="*/ 0 h 60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710" h="604880">
                  <a:moveTo>
                    <a:pt x="3878710" y="604879"/>
                  </a:moveTo>
                  <a:lnTo>
                    <a:pt x="302440" y="604879"/>
                  </a:lnTo>
                  <a:lnTo>
                    <a:pt x="0" y="302440"/>
                  </a:lnTo>
                  <a:lnTo>
                    <a:pt x="302440" y="1"/>
                  </a:lnTo>
                  <a:lnTo>
                    <a:pt x="3878710" y="1"/>
                  </a:lnTo>
                  <a:lnTo>
                    <a:pt x="3878710" y="6048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7956" tIns="99061" rIns="184912" bIns="9906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Хоккей </a:t>
              </a:r>
              <a:r>
                <a:rPr lang="ru-RU" sz="2600" b="1" dirty="0" smtClean="0">
                  <a:latin typeface="Times New Roman" pitchFamily="18" charset="0"/>
                  <a:cs typeface="Times New Roman" pitchFamily="18" charset="0"/>
                </a:rPr>
                <a:t>с шайбой</a:t>
              </a:r>
              <a:endParaRPr lang="ru-RU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33452" y="3632808"/>
              <a:ext cx="604880" cy="604880"/>
            </a:xfrm>
            <a:prstGeom prst="ellipse">
              <a:avLst/>
            </a:prstGeom>
            <a:blipFill>
              <a:blip r:embed="rId9" cstate="print"/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539552" y="5157192"/>
            <a:ext cx="4181475" cy="604837"/>
            <a:chOff x="2733452" y="4418249"/>
            <a:chExt cx="4181150" cy="604881"/>
          </a:xfrm>
        </p:grpSpPr>
        <p:sp>
          <p:nvSpPr>
            <p:cNvPr id="18" name="Полилиния 17">
              <a:hlinkClick r:id="rId10" action="ppaction://hlinksldjump"/>
            </p:cNvPr>
            <p:cNvSpPr/>
            <p:nvPr/>
          </p:nvSpPr>
          <p:spPr>
            <a:xfrm>
              <a:off x="3036641" y="4418249"/>
              <a:ext cx="3877961" cy="604881"/>
            </a:xfrm>
            <a:custGeom>
              <a:avLst/>
              <a:gdLst>
                <a:gd name="connsiteX0" fmla="*/ 0 w 3878710"/>
                <a:gd name="connsiteY0" fmla="*/ 0 h 604880"/>
                <a:gd name="connsiteX1" fmla="*/ 3576270 w 3878710"/>
                <a:gd name="connsiteY1" fmla="*/ 0 h 604880"/>
                <a:gd name="connsiteX2" fmla="*/ 3878710 w 3878710"/>
                <a:gd name="connsiteY2" fmla="*/ 302440 h 604880"/>
                <a:gd name="connsiteX3" fmla="*/ 3576270 w 3878710"/>
                <a:gd name="connsiteY3" fmla="*/ 604880 h 604880"/>
                <a:gd name="connsiteX4" fmla="*/ 0 w 3878710"/>
                <a:gd name="connsiteY4" fmla="*/ 604880 h 604880"/>
                <a:gd name="connsiteX5" fmla="*/ 0 w 3878710"/>
                <a:gd name="connsiteY5" fmla="*/ 0 h 60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710" h="604880">
                  <a:moveTo>
                    <a:pt x="3878710" y="604879"/>
                  </a:moveTo>
                  <a:lnTo>
                    <a:pt x="302440" y="604879"/>
                  </a:lnTo>
                  <a:lnTo>
                    <a:pt x="0" y="302440"/>
                  </a:lnTo>
                  <a:lnTo>
                    <a:pt x="302440" y="1"/>
                  </a:lnTo>
                  <a:lnTo>
                    <a:pt x="3878710" y="1"/>
                  </a:lnTo>
                  <a:lnTo>
                    <a:pt x="3878710" y="6048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7956" tIns="99061" rIns="184912" bIns="9906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Санный спорт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733452" y="4418250"/>
              <a:ext cx="604880" cy="604880"/>
            </a:xfrm>
            <a:prstGeom prst="ellipse">
              <a:avLst/>
            </a:prstGeom>
            <a:blipFill>
              <a:blip r:embed="rId11" cstate="print">
                <a:extLst/>
              </a:blip>
              <a:srcRect/>
              <a:stretch>
                <a:fillRect l="-1000" r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539552" y="2780928"/>
            <a:ext cx="4181475" cy="604838"/>
            <a:chOff x="2733452" y="5203691"/>
            <a:chExt cx="4181150" cy="604881"/>
          </a:xfrm>
        </p:grpSpPr>
        <p:sp>
          <p:nvSpPr>
            <p:cNvPr id="21" name="Полилиния 20">
              <a:hlinkClick r:id="rId12" action="ppaction://hlinksldjump"/>
            </p:cNvPr>
            <p:cNvSpPr/>
            <p:nvPr/>
          </p:nvSpPr>
          <p:spPr>
            <a:xfrm>
              <a:off x="3036641" y="5203691"/>
              <a:ext cx="3877961" cy="604881"/>
            </a:xfrm>
            <a:custGeom>
              <a:avLst/>
              <a:gdLst>
                <a:gd name="connsiteX0" fmla="*/ 0 w 3878710"/>
                <a:gd name="connsiteY0" fmla="*/ 0 h 604880"/>
                <a:gd name="connsiteX1" fmla="*/ 3576270 w 3878710"/>
                <a:gd name="connsiteY1" fmla="*/ 0 h 604880"/>
                <a:gd name="connsiteX2" fmla="*/ 3878710 w 3878710"/>
                <a:gd name="connsiteY2" fmla="*/ 302440 h 604880"/>
                <a:gd name="connsiteX3" fmla="*/ 3576270 w 3878710"/>
                <a:gd name="connsiteY3" fmla="*/ 604880 h 604880"/>
                <a:gd name="connsiteX4" fmla="*/ 0 w 3878710"/>
                <a:gd name="connsiteY4" fmla="*/ 604880 h 604880"/>
                <a:gd name="connsiteX5" fmla="*/ 0 w 3878710"/>
                <a:gd name="connsiteY5" fmla="*/ 0 h 60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710" h="604880">
                  <a:moveTo>
                    <a:pt x="3878710" y="604879"/>
                  </a:moveTo>
                  <a:lnTo>
                    <a:pt x="302440" y="604879"/>
                  </a:lnTo>
                  <a:lnTo>
                    <a:pt x="0" y="302440"/>
                  </a:lnTo>
                  <a:lnTo>
                    <a:pt x="302440" y="1"/>
                  </a:lnTo>
                  <a:lnTo>
                    <a:pt x="3878710" y="1"/>
                  </a:lnTo>
                  <a:lnTo>
                    <a:pt x="3878710" y="6048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7956" tIns="99061" rIns="184912" bIns="9906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b="1" dirty="0" smtClean="0">
                  <a:latin typeface="Times New Roman" pitchFamily="18" charset="0"/>
                  <a:cs typeface="Times New Roman" pitchFamily="18" charset="0"/>
                </a:rPr>
                <a:t>Коньковые виды спорта</a:t>
              </a:r>
              <a:endParaRPr lang="ru-RU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33452" y="5203692"/>
              <a:ext cx="604880" cy="604880"/>
            </a:xfrm>
            <a:prstGeom prst="ellipse">
              <a:avLst/>
            </a:prstGeom>
            <a:blipFill>
              <a:blip r:embed="rId13" cstate="print">
                <a:extLst/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539552" y="3573016"/>
            <a:ext cx="4181475" cy="604837"/>
            <a:chOff x="2733452" y="5989134"/>
            <a:chExt cx="4181151" cy="604881"/>
          </a:xfrm>
        </p:grpSpPr>
        <p:sp>
          <p:nvSpPr>
            <p:cNvPr id="24" name="Полилиния 23">
              <a:hlinkClick r:id="rId14" action="ppaction://hlinksldjump"/>
            </p:cNvPr>
            <p:cNvSpPr/>
            <p:nvPr/>
          </p:nvSpPr>
          <p:spPr>
            <a:xfrm>
              <a:off x="3036642" y="5989134"/>
              <a:ext cx="3877961" cy="604881"/>
            </a:xfrm>
            <a:custGeom>
              <a:avLst/>
              <a:gdLst>
                <a:gd name="connsiteX0" fmla="*/ 0 w 3878710"/>
                <a:gd name="connsiteY0" fmla="*/ 0 h 604880"/>
                <a:gd name="connsiteX1" fmla="*/ 3576270 w 3878710"/>
                <a:gd name="connsiteY1" fmla="*/ 0 h 604880"/>
                <a:gd name="connsiteX2" fmla="*/ 3878710 w 3878710"/>
                <a:gd name="connsiteY2" fmla="*/ 302440 h 604880"/>
                <a:gd name="connsiteX3" fmla="*/ 3576270 w 3878710"/>
                <a:gd name="connsiteY3" fmla="*/ 604880 h 604880"/>
                <a:gd name="connsiteX4" fmla="*/ 0 w 3878710"/>
                <a:gd name="connsiteY4" fmla="*/ 604880 h 604880"/>
                <a:gd name="connsiteX5" fmla="*/ 0 w 3878710"/>
                <a:gd name="connsiteY5" fmla="*/ 0 h 60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710" h="604880">
                  <a:moveTo>
                    <a:pt x="3878710" y="604879"/>
                  </a:moveTo>
                  <a:lnTo>
                    <a:pt x="302440" y="604879"/>
                  </a:lnTo>
                  <a:lnTo>
                    <a:pt x="0" y="302440"/>
                  </a:lnTo>
                  <a:lnTo>
                    <a:pt x="302440" y="1"/>
                  </a:lnTo>
                  <a:lnTo>
                    <a:pt x="3878710" y="1"/>
                  </a:lnTo>
                  <a:lnTo>
                    <a:pt x="3878710" y="6048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7956" tIns="99061" rIns="184913" bIns="9906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b="1" dirty="0" smtClean="0">
                  <a:latin typeface="Times New Roman" pitchFamily="18" charset="0"/>
                  <a:cs typeface="Times New Roman" pitchFamily="18" charset="0"/>
                </a:rPr>
                <a:t>Лыжные виды спорта</a:t>
              </a:r>
              <a:endParaRPr lang="ru-RU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33452" y="5989134"/>
              <a:ext cx="604791" cy="604881"/>
            </a:xfrm>
            <a:prstGeom prst="ellipse">
              <a:avLst/>
            </a:prstGeom>
            <a:blipFill>
              <a:blip r:embed="rId15" cstate="print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Прямоугольник 25">
            <a:hlinkClick r:id="rId16" action="ppaction://hlinksldjump"/>
          </p:cNvPr>
          <p:cNvSpPr/>
          <p:nvPr/>
        </p:nvSpPr>
        <p:spPr>
          <a:xfrm>
            <a:off x="5076056" y="1700808"/>
            <a:ext cx="349188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Сочи-2014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7" name="Прямоугольник 26">
            <a:hlinkClick r:id="" action="ppaction://noaction"/>
          </p:cNvPr>
          <p:cNvSpPr/>
          <p:nvPr/>
        </p:nvSpPr>
        <p:spPr>
          <a:xfrm>
            <a:off x="5652120" y="2564904"/>
            <a:ext cx="2494594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Дидактическая игра</a:t>
            </a:r>
          </a:p>
        </p:txBody>
      </p:sp>
      <p:sp>
        <p:nvSpPr>
          <p:cNvPr id="28" name="Прямоугольник 27">
            <a:hlinkClick r:id="rId16" action="ppaction://hlinksldjump"/>
          </p:cNvPr>
          <p:cNvSpPr/>
          <p:nvPr/>
        </p:nvSpPr>
        <p:spPr>
          <a:xfrm>
            <a:off x="5004048" y="3356992"/>
            <a:ext cx="3953326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Загадки про зимние виды спорта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Очень трудно быть, не спорьте,</a:t>
            </a:r>
            <a:br>
              <a:rPr lang="ru-RU" dirty="0" smtClean="0"/>
            </a:br>
            <a:r>
              <a:rPr lang="ru-RU" dirty="0" smtClean="0"/>
              <a:t>Самым метким в этом спорте.</a:t>
            </a:r>
            <a:br>
              <a:rPr lang="ru-RU" dirty="0" smtClean="0"/>
            </a:br>
            <a:r>
              <a:rPr lang="ru-RU" dirty="0" smtClean="0"/>
              <a:t>Просто мчаться по лыжне</a:t>
            </a:r>
            <a:br>
              <a:rPr lang="ru-RU" dirty="0" smtClean="0"/>
            </a:br>
            <a:r>
              <a:rPr lang="ru-RU" dirty="0" smtClean="0"/>
              <a:t>То под силу даже мне.</a:t>
            </a:r>
            <a:br>
              <a:rPr lang="ru-RU" dirty="0" smtClean="0"/>
            </a:br>
            <a:r>
              <a:rPr lang="ru-RU" dirty="0" smtClean="0"/>
              <a:t>Сам попробуй бегать день,</a:t>
            </a:r>
            <a:br>
              <a:rPr lang="ru-RU" dirty="0" smtClean="0"/>
            </a:br>
            <a:r>
              <a:rPr lang="ru-RU" dirty="0" smtClean="0"/>
              <a:t>А потом попасть в мишень,</a:t>
            </a:r>
            <a:br>
              <a:rPr lang="ru-RU" dirty="0" smtClean="0"/>
            </a:br>
            <a:r>
              <a:rPr lang="ru-RU" dirty="0" smtClean="0"/>
              <a:t>Лежа навзничь, из винтовки.</a:t>
            </a:r>
            <a:br>
              <a:rPr lang="ru-RU" dirty="0" smtClean="0"/>
            </a:br>
            <a:r>
              <a:rPr lang="ru-RU" dirty="0" smtClean="0"/>
              <a:t>Тут нельзя без тренировки!</a:t>
            </a:r>
            <a:br>
              <a:rPr lang="ru-RU" dirty="0" smtClean="0"/>
            </a:br>
            <a:r>
              <a:rPr lang="ru-RU" dirty="0" smtClean="0"/>
              <a:t>А мишень тебе не слон.</a:t>
            </a:r>
            <a:br>
              <a:rPr lang="ru-RU" dirty="0" smtClean="0"/>
            </a:br>
            <a:r>
              <a:rPr lang="ru-RU" dirty="0" smtClean="0"/>
              <a:t>Спорт зовётся …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3501008"/>
            <a:ext cx="986745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5010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01008"/>
            <a:ext cx="80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766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льду танцует фигурист,</a:t>
            </a:r>
            <a:br>
              <a:rPr lang="ru-RU" dirty="0" smtClean="0"/>
            </a:br>
            <a:r>
              <a:rPr lang="ru-RU" dirty="0" smtClean="0"/>
              <a:t>Кружится, как осенний лист.</a:t>
            </a:r>
            <a:br>
              <a:rPr lang="ru-RU" dirty="0" smtClean="0"/>
            </a:br>
            <a:r>
              <a:rPr lang="ru-RU" dirty="0" smtClean="0"/>
              <a:t>Он исполняет пируэт,</a:t>
            </a:r>
            <a:br>
              <a:rPr lang="ru-RU" dirty="0" smtClean="0"/>
            </a:br>
            <a:r>
              <a:rPr lang="ru-RU" dirty="0" smtClean="0"/>
              <a:t>Потом двойной тулуп… Ах, нет!</a:t>
            </a:r>
            <a:br>
              <a:rPr lang="ru-RU" dirty="0" smtClean="0"/>
            </a:br>
            <a:r>
              <a:rPr lang="ru-RU" dirty="0" smtClean="0"/>
              <a:t>Не в шубе он, легко одет.</a:t>
            </a:r>
            <a:br>
              <a:rPr lang="ru-RU" dirty="0" smtClean="0"/>
            </a:br>
            <a:r>
              <a:rPr lang="ru-RU" dirty="0" smtClean="0"/>
              <a:t>И вот на льду теперь дуэт.</a:t>
            </a:r>
            <a:br>
              <a:rPr lang="ru-RU" dirty="0" smtClean="0"/>
            </a:br>
            <a:r>
              <a:rPr lang="ru-RU" dirty="0" smtClean="0"/>
              <a:t>Эх, хорошо катаются!</a:t>
            </a:r>
            <a:br>
              <a:rPr lang="ru-RU" dirty="0" smtClean="0"/>
            </a:br>
            <a:r>
              <a:rPr lang="ru-RU" dirty="0" smtClean="0"/>
              <a:t>Зал затаил дыхание.</a:t>
            </a:r>
            <a:br>
              <a:rPr lang="ru-RU" dirty="0" smtClean="0"/>
            </a:br>
            <a:r>
              <a:rPr lang="ru-RU" dirty="0" smtClean="0"/>
              <a:t>Вид спорта называется…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3429000"/>
            <a:ext cx="1967911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Фигурное катание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429000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3429000"/>
            <a:ext cx="80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Как солдата нет без пушки,</a:t>
            </a:r>
            <a:br>
              <a:rPr lang="ru-RU" dirty="0" smtClean="0"/>
            </a:br>
            <a:r>
              <a:rPr lang="ru-RU" dirty="0" smtClean="0"/>
              <a:t>Хоккеиста нет без …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5589240"/>
            <a:ext cx="994183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Клюшки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589240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5589240"/>
            <a:ext cx="80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Гоняют клюшками по льду</a:t>
            </a:r>
            <a:br>
              <a:rPr lang="ru-RU" dirty="0" smtClean="0"/>
            </a:br>
            <a:r>
              <a:rPr lang="ru-RU" dirty="0" smtClean="0"/>
              <a:t>Её у нас всех на виду.</a:t>
            </a:r>
            <a:br>
              <a:rPr lang="ru-RU" dirty="0" smtClean="0"/>
            </a:br>
            <a:r>
              <a:rPr lang="ru-RU" dirty="0" smtClean="0"/>
              <a:t>Она в ворота залетит,</a:t>
            </a:r>
            <a:br>
              <a:rPr lang="ru-RU" dirty="0" smtClean="0"/>
            </a:br>
            <a:r>
              <a:rPr lang="ru-RU" dirty="0" smtClean="0"/>
              <a:t>И кто-то точно победит.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5877272"/>
            <a:ext cx="854721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Шайба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877272"/>
            <a:ext cx="80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18" name="Нашивка 17">
            <a:hlinkClick r:id="rId2" action="ppaction://hlinksldjump"/>
          </p:cNvPr>
          <p:cNvSpPr/>
          <p:nvPr/>
        </p:nvSpPr>
        <p:spPr>
          <a:xfrm>
            <a:off x="8388424" y="6165304"/>
            <a:ext cx="360040" cy="432048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740352" y="6165304"/>
            <a:ext cx="432048" cy="432048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628800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rgbClr val="952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Спасибо за внимание!!!</a:t>
            </a:r>
            <a:endParaRPr lang="fr-CA" sz="9600" b="1" i="1" dirty="0" smtClean="0">
              <a:solidFill>
                <a:srgbClr val="9528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628800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Презентацию подготовил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Учитель физкультуры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МОБУ СОШ № 7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ст.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Дядьковской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None/>
            </a:pPr>
            <a:r>
              <a:rPr lang="ru-RU" sz="2800" b="1" i="1" dirty="0" err="1" smtClean="0">
                <a:solidFill>
                  <a:srgbClr val="952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Синченко</a:t>
            </a:r>
            <a:r>
              <a:rPr lang="ru-RU" sz="2800" b="1" i="1" dirty="0" smtClean="0">
                <a:solidFill>
                  <a:srgbClr val="952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Федор Кузьмич</a:t>
            </a:r>
            <a:endParaRPr lang="fr-CA" sz="2800" b="1" i="1" dirty="0" smtClean="0">
              <a:solidFill>
                <a:srgbClr val="9528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979003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октябрь 2013 г</a:t>
            </a:r>
            <a:endParaRPr lang="fr-CA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3779912" y="5445224"/>
            <a:ext cx="1152128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0648"/>
            <a:ext cx="1893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Биатлон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Катя\Pictures\600px-Biathlon_picto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716" y="3364430"/>
            <a:ext cx="1826568" cy="17731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9807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Биатлон — зимний олимпийский вид спорта, сочетающий лыжную гонку со стрельбой из винтовки.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988840"/>
            <a:ext cx="4067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 по биатлону на зимних Олимпийских играх впервые появились на зимних Олимпийских играх 1924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 зимних Олимпийских игр 1960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Скво-Вэлли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включались в программу каждых последующих Игр. Первоначально соревнования были мужскими, женские дисциплины появились на зимних олимпийских играх 1992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Альбервиле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этом виде спорта разыгрываются 10 комплектов наград.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зимних Олимпийских игр 1928 по зимние Олимпийские игры 1948 биатлон был демонстрационным видом спорта.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Катя\Pictures\450px-Svetlana_Ishmouratova_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194" y="260648"/>
            <a:ext cx="1224110" cy="1368151"/>
          </a:xfrm>
          <a:prstGeom prst="rect">
            <a:avLst/>
          </a:prstGeom>
          <a:noFill/>
        </p:spPr>
      </p:pic>
      <p:sp>
        <p:nvSpPr>
          <p:cNvPr id="7" name="Нашивка 6">
            <a:hlinkClick r:id="rId4" action="ppaction://hlinksldjump"/>
          </p:cNvPr>
          <p:cNvSpPr/>
          <p:nvPr/>
        </p:nvSpPr>
        <p:spPr>
          <a:xfrm flipH="1">
            <a:off x="8460432" y="6309320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60648"/>
            <a:ext cx="1941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Кёрлинг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Кёрлинг (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англ. </a:t>
            </a:r>
            <a:r>
              <a:rPr lang="ru-RU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Curling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) — командная спортивная игра на ледяной площадке. Участники двух команд поочерёдно пускают по льду специальные тяжёлые гранитные снаряды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(«камни»)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 сторону размеченной на льду мишени.</a:t>
            </a:r>
          </a:p>
        </p:txBody>
      </p:sp>
      <p:pic>
        <p:nvPicPr>
          <p:cNvPr id="2050" name="Picture 2" descr="C:\Users\Катя\Pictures\300px-Curling_picto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888432" cy="3888432"/>
          </a:xfrm>
          <a:prstGeom prst="rect">
            <a:avLst/>
          </a:prstGeom>
          <a:noFill/>
        </p:spPr>
      </p:pic>
      <p:pic>
        <p:nvPicPr>
          <p:cNvPr id="5" name="Видео Кёрлинг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4248472" cy="2590027"/>
          </a:xfrm>
          <a:prstGeom prst="roundRect">
            <a:avLst>
              <a:gd name="adj" fmla="val 5439"/>
            </a:avLst>
          </a:prstGeom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4" y="3933057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кёрлингу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впервые демонстрировались на зимних Олимпийских играх 1924 года.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1998 году кёрлинг был признан олимпийским видом спорта, и на зимних Олимпийских играх в Нагано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разыграны первые золотые медали.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ашивка 6">
            <a:hlinkClick r:id="rId5" action="ppaction://hlinksldjump"/>
          </p:cNvPr>
          <p:cNvSpPr/>
          <p:nvPr/>
        </p:nvSpPr>
        <p:spPr>
          <a:xfrm flipH="1">
            <a:off x="8460432" y="6309320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113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Коньковые виды спорта</a:t>
            </a:r>
            <a:endParaRPr lang="ru-RU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764704"/>
            <a:ext cx="4721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Конькобежный спорт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148478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Конькобежный спорт относится к Олимпийским видам спорта с 1924 года. Женские соревнования проводятся с 1960 года, после того как женщины состязались в показательных забегах на Олимпиаде 1932.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настоящий момент на Олимпийских играх разыгрываются по 6 комплектов медалей для мужчин и женщин. Самый молодой вид — командная гонка преследования — была добавлена на Играх 2006 в Турине.</a:t>
            </a:r>
          </a:p>
        </p:txBody>
      </p:sp>
      <p:pic>
        <p:nvPicPr>
          <p:cNvPr id="4101" name="Picture 5" descr="C:\Users\Катя\Pictures\300px-Speed_skating_picto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088232" cy="208823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52120" y="5134882"/>
            <a:ext cx="1942136" cy="128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48330" y="4437112"/>
            <a:ext cx="2520280" cy="145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5113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Коньковые виды спорта</a:t>
            </a:r>
            <a:endParaRPr lang="ru-RU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3073" name="Picture 1" descr="C:\Users\Катя\Pictures\300px-Figure_skating_picto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52884"/>
            <a:ext cx="1800200" cy="180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836712"/>
            <a:ext cx="3914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Фигурное катание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44824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Фигурное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катание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такой вид спорта, в котором фигуристки и фигуристы, скользя на коньках, на люду выполняют художественные или спортивные элементы под музыку.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916832"/>
            <a:ext cx="3294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Фигурное катание было включено в программу Олимпийских игр в 1908 году. В следующий раз соревнования по фигурному катанию прошли на Олимпиаде 1920 года. Далее, начиная с первой зимней Олимпиады 1924 года фигуристы участвовали во всех зимних Олимпиадах.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88492" y="4941168"/>
            <a:ext cx="153617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Катя\Pictures\sh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6"/>
            <a:ext cx="2592288" cy="13961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113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Коньковые виды спорта</a:t>
            </a:r>
            <a:endParaRPr lang="ru-RU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Шорт-трек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это такой вид особого скоростного бега на коньках, в котором спортсмены должны предельно быстро преодолеть спортивную дистанцию по ледовой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дорожке.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8" name="Picture 2" descr="C:\Users\Катя\Pictures\300px-Short_track_speed_skating_picto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32699"/>
            <a:ext cx="2017556" cy="20175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764704"/>
            <a:ext cx="2505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Шорт-трек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437112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Шорт-трек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впервые был представлен на зимних олимпийских играх в 1988 году в Калгари в качестве демонстрационного вида. В качестве официального вида спорта соревнования прошли на олимпийских играх 1992 года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Альбервиле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ашивка 8">
            <a:hlinkClick r:id="rId4" action="ppaction://hlinksldjump"/>
          </p:cNvPr>
          <p:cNvSpPr/>
          <p:nvPr/>
        </p:nvSpPr>
        <p:spPr>
          <a:xfrm flipH="1">
            <a:off x="8460432" y="6309320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740352" y="476672"/>
            <a:ext cx="1152128" cy="1224136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/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395536" y="260648"/>
            <a:ext cx="475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Лыжные виды спорта </a:t>
            </a:r>
            <a:endParaRPr lang="ru-RU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836712"/>
            <a:ext cx="4464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Горнолыжный спорт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482" name="Picture 2" descr="C:\Users\Катя\Pictures\600px-Alpine_skiing_picto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64017"/>
            <a:ext cx="2304257" cy="2304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55679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Горнолыжный спорт — спуск с гор на специальных лыжах. Вид спорта, а также популярный вид активного отдыха миллионов людей во всем мире. Родиной горнолыжного спорта являются Альпы.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3284984"/>
            <a:ext cx="4139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орнолыжный спорт впервые был включён в программу IV зимних Олимпийских игр в немецком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Гармиш-Партенкирхене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1936 году. Тогда мужчины и женщины соревновались в комбинации. Интересно, что горнолыжный спорт — один из немногих, в которых мужчины и женщины начали соревноваться на Олимпийских играх в один и тот же год.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75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Лыжные виды спорта </a:t>
            </a:r>
            <a:endParaRPr lang="ru-RU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4847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Лыжное двоеборье – это олимпийский вид спорта, который включает в свою программу </a:t>
            </a:r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прыжок с трамплина на лыжах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</a:t>
            </a:r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лыжные гонки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836712"/>
            <a:ext cx="4046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Лыжное двоеборье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7158" y="4005064"/>
            <a:ext cx="2016224" cy="2016224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/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506" name="Picture 2" descr="C:\Users\Катя\Pictures\300px-Nordic_combined_picto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72431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1179</Words>
  <Application>Microsoft Office PowerPoint</Application>
  <PresentationFormat>Экран (4:3)</PresentationFormat>
  <Paragraphs>104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КУЗЬМИЧ</cp:lastModifiedBy>
  <cp:revision>28</cp:revision>
  <dcterms:created xsi:type="dcterms:W3CDTF">2013-10-15T15:35:14Z</dcterms:created>
  <dcterms:modified xsi:type="dcterms:W3CDTF">2013-10-21T14:41:50Z</dcterms:modified>
</cp:coreProperties>
</file>