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C84882-5C8B-4743-9EA8-8CC47268C5A0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791448D-7802-46CB-8454-806E26605C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882-5C8B-4743-9EA8-8CC47268C5A0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448D-7802-46CB-8454-806E26605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882-5C8B-4743-9EA8-8CC47268C5A0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448D-7802-46CB-8454-806E26605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C84882-5C8B-4743-9EA8-8CC47268C5A0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91448D-7802-46CB-8454-806E26605C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C84882-5C8B-4743-9EA8-8CC47268C5A0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791448D-7802-46CB-8454-806E26605C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882-5C8B-4743-9EA8-8CC47268C5A0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448D-7802-46CB-8454-806E26605C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882-5C8B-4743-9EA8-8CC47268C5A0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448D-7802-46CB-8454-806E26605CE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C84882-5C8B-4743-9EA8-8CC47268C5A0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91448D-7802-46CB-8454-806E26605C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882-5C8B-4743-9EA8-8CC47268C5A0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448D-7802-46CB-8454-806E26605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C84882-5C8B-4743-9EA8-8CC47268C5A0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91448D-7802-46CB-8454-806E26605CE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C84882-5C8B-4743-9EA8-8CC47268C5A0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91448D-7802-46CB-8454-806E26605CE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C84882-5C8B-4743-9EA8-8CC47268C5A0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91448D-7802-46CB-8454-806E26605C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772400" cy="13817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Солнечная система.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Планеты земной группы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2296981"/>
            <a:ext cx="20551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Меркурий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Венера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Земля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Луна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Марс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8568952" cy="5085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 18 января 2008 г. в Германии состоялась церемония подписания контракта на производство космического аппарата </a:t>
            </a:r>
            <a:r>
              <a:rPr lang="ru-RU" dirty="0" err="1" smtClean="0"/>
              <a:t>BepiColombo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/>
              <a:t>BepiColombo</a:t>
            </a:r>
            <a:r>
              <a:rPr lang="ru-RU" dirty="0"/>
              <a:t> стартует в августе 2013 г. с помощью российской ракеты-носителя "Союз-2-1Б" с разгонным блоком "Фрегат-М" с космодрома Куру во Французской Гвиане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 Прибытие к Меркурию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запланировано </a:t>
            </a:r>
            <a:r>
              <a:rPr lang="ru-RU" dirty="0"/>
              <a:t>на август 2019 г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6574" y="0"/>
            <a:ext cx="8856984" cy="64807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>
                <a:solidFill>
                  <a:srgbClr val="0070C0"/>
                </a:solidFill>
              </a:rPr>
              <a:t>Исследование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266" name="Picture 2" descr="http://sci.esa.int/science-e-media/img/b9/50105_BepiColombo_SC_200sq_o_v2_newsitem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93815"/>
            <a:ext cx="2671057" cy="267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6652" y="-35233"/>
            <a:ext cx="4618856" cy="70609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FF0000"/>
                </a:solidFill>
              </a:rPr>
              <a:t>Меркурий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6264696" cy="11430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33CC"/>
                </a:solidFill>
              </a:rPr>
              <a:t>Меркурий</a:t>
            </a:r>
            <a:endParaRPr lang="ru-RU" sz="7200" b="1" dirty="0">
              <a:solidFill>
                <a:srgbClr val="0033CC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46707"/>
            <a:ext cx="2733783" cy="69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1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4618856" cy="7060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Меркурий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6480720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Основные данные: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Название </a:t>
            </a:r>
            <a:r>
              <a:rPr lang="ru-RU" dirty="0" smtClean="0"/>
              <a:t>– римский бог </a:t>
            </a:r>
            <a:r>
              <a:rPr lang="ru-RU" dirty="0" smtClean="0"/>
              <a:t>торговли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Расстояние от Солнца </a:t>
            </a:r>
            <a:r>
              <a:rPr lang="ru-RU" dirty="0" smtClean="0"/>
              <a:t>– 58 млн </a:t>
            </a:r>
            <a:r>
              <a:rPr lang="ru-RU" dirty="0" err="1" smtClean="0"/>
              <a:t>км</a:t>
            </a:r>
            <a:r>
              <a:rPr lang="ru-RU" dirty="0" err="1" smtClean="0">
                <a:solidFill>
                  <a:schemeClr val="bg1"/>
                </a:solidFill>
              </a:rPr>
              <a:t>м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/>
              <a:t>Диаметр – 4,8 км</a:t>
            </a:r>
          </a:p>
          <a:p>
            <a:pPr marL="0" indent="0">
              <a:buNone/>
            </a:pPr>
            <a:r>
              <a:rPr lang="ru-RU" dirty="0" smtClean="0"/>
              <a:t>Плотность – 5,4 г/ см</a:t>
            </a:r>
            <a:r>
              <a:rPr lang="ru-RU" baseline="30000" dirty="0" smtClean="0"/>
              <a:t>2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Период вращения (1 сут.) – 59 земных дней</a:t>
            </a:r>
          </a:p>
          <a:p>
            <a:pPr marL="0" indent="0">
              <a:buNone/>
            </a:pPr>
            <a:r>
              <a:rPr lang="ru-RU" dirty="0" smtClean="0"/>
              <a:t>Период обращения вокруг Солнца (1 год) – 88 земных суток</a:t>
            </a:r>
          </a:p>
          <a:p>
            <a:pPr marL="0" indent="0">
              <a:buNone/>
            </a:pPr>
            <a:r>
              <a:rPr lang="ru-RU" dirty="0" smtClean="0"/>
              <a:t>Орбита – эллипс</a:t>
            </a:r>
          </a:p>
          <a:p>
            <a:pPr marL="0" indent="0">
              <a:buNone/>
            </a:pPr>
            <a:r>
              <a:rPr lang="ru-RU" dirty="0" smtClean="0"/>
              <a:t>Скорость – 47,3 км/с</a:t>
            </a:r>
          </a:p>
          <a:p>
            <a:pPr marL="0" indent="0">
              <a:buNone/>
            </a:pPr>
            <a:r>
              <a:rPr lang="ru-RU" dirty="0" smtClean="0"/>
              <a:t>Спутников 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907"/>
          <p:cNvPicPr>
            <a:picLocks noChangeAspect="1" noChangeArrowheads="1"/>
          </p:cNvPicPr>
          <p:nvPr/>
        </p:nvPicPr>
        <p:blipFill rotWithShape="1">
          <a:blip r:embed="rId2" cstate="print"/>
          <a:srcRect t="6718" b="56861"/>
          <a:stretch/>
        </p:blipFill>
        <p:spPr bwMode="auto">
          <a:xfrm>
            <a:off x="147800" y="690260"/>
            <a:ext cx="6656448" cy="3314804"/>
          </a:xfrm>
          <a:prstGeom prst="rect">
            <a:avLst/>
          </a:prstGeom>
          <a:noFill/>
        </p:spPr>
      </p:pic>
      <p:pic>
        <p:nvPicPr>
          <p:cNvPr id="5" name="Picture 8" descr="907"/>
          <p:cNvPicPr>
            <a:picLocks noChangeAspect="1" noChangeArrowheads="1"/>
          </p:cNvPicPr>
          <p:nvPr/>
        </p:nvPicPr>
        <p:blipFill rotWithShape="1">
          <a:blip r:embed="rId2" cstate="print"/>
          <a:srcRect t="42752" b="26463"/>
          <a:stretch/>
        </p:blipFill>
        <p:spPr bwMode="auto">
          <a:xfrm>
            <a:off x="1907704" y="3988824"/>
            <a:ext cx="6881582" cy="289656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800" y="-15830"/>
            <a:ext cx="4618856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Меркурий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quarter" idx="1"/>
          </p:nvPr>
        </p:nvSpPr>
        <p:spPr>
          <a:xfrm>
            <a:off x="2236558" y="-17377"/>
            <a:ext cx="6552728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Атмосфера и строение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830728" y="687690"/>
            <a:ext cx="2133760" cy="317335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Температура </a:t>
            </a:r>
          </a:p>
          <a:p>
            <a:pPr marL="0" indent="0" algn="ctr">
              <a:buFont typeface="Wingdings"/>
              <a:buNone/>
            </a:pPr>
            <a:r>
              <a:rPr lang="ru-RU" sz="2000" dirty="0" smtClean="0"/>
              <a:t>от -210</a:t>
            </a:r>
          </a:p>
          <a:p>
            <a:pPr marL="0" indent="0" algn="ctr">
              <a:buFont typeface="Wingdings"/>
              <a:buNone/>
            </a:pPr>
            <a:r>
              <a:rPr lang="ru-RU" sz="2000" dirty="0" smtClean="0"/>
              <a:t>до +570</a:t>
            </a:r>
          </a:p>
          <a:p>
            <a:pPr marL="0" indent="0" algn="ctr">
              <a:buFont typeface="Wingdings"/>
              <a:buNone/>
            </a:pPr>
            <a:r>
              <a:rPr lang="ru-RU" sz="2000" dirty="0" smtClean="0"/>
              <a:t>Нет смены времен года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2324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4717" y="3354201"/>
            <a:ext cx="3572566" cy="13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7270701" cy="366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39752" y="64338"/>
            <a:ext cx="6552728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Особенности и рельеф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4562" y="-5719"/>
            <a:ext cx="4618856" cy="70609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FF0000"/>
                </a:solidFill>
              </a:rPr>
              <a:t>Меркурий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037" y="648072"/>
            <a:ext cx="3021069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6652" y="-35233"/>
            <a:ext cx="4618856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Меркурий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24791" y="648072"/>
            <a:ext cx="6252975" cy="609329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800" dirty="0"/>
              <a:t>Наиболее раннее известное </a:t>
            </a:r>
            <a:r>
              <a:rPr lang="ru-RU" sz="2800" dirty="0" smtClean="0"/>
              <a:t>фиксирование Меркурия </a:t>
            </a:r>
            <a:r>
              <a:rPr lang="ru-RU" sz="2800" dirty="0"/>
              <a:t> в таблицах </a:t>
            </a:r>
            <a:r>
              <a:rPr lang="ru-RU" sz="2800" dirty="0" smtClean="0"/>
              <a:t>«</a:t>
            </a:r>
            <a:r>
              <a:rPr lang="ru-RU" sz="2800" dirty="0" err="1" smtClean="0"/>
              <a:t>Муль</a:t>
            </a:r>
            <a:r>
              <a:rPr lang="ru-RU" sz="2800" dirty="0" smtClean="0"/>
              <a:t> Апин» </a:t>
            </a:r>
            <a:r>
              <a:rPr lang="ru-RU" sz="2800" dirty="0"/>
              <a:t>(сборник </a:t>
            </a:r>
            <a:r>
              <a:rPr lang="ru-RU" sz="2800" dirty="0" smtClean="0"/>
              <a:t>вавилонских астрологических таблиц</a:t>
            </a:r>
            <a:r>
              <a:rPr lang="ru-RU" sz="2800" dirty="0"/>
              <a:t>)  </a:t>
            </a:r>
            <a:r>
              <a:rPr lang="ru-RU" sz="2800" dirty="0" smtClean="0"/>
              <a:t>выполнен ассирийскими астрономами </a:t>
            </a:r>
            <a:r>
              <a:rPr lang="ru-RU" sz="2800" dirty="0"/>
              <a:t>примерно </a:t>
            </a:r>
            <a:r>
              <a:rPr lang="ru-RU" sz="2800" dirty="0" smtClean="0"/>
              <a:t>в </a:t>
            </a:r>
            <a:r>
              <a:rPr lang="en-US" sz="2800" dirty="0" smtClean="0"/>
              <a:t>XIV </a:t>
            </a:r>
            <a:r>
              <a:rPr lang="ru-RU" sz="2800" dirty="0" smtClean="0"/>
              <a:t>веке до н.э. </a:t>
            </a:r>
            <a:r>
              <a:rPr lang="ru-RU" sz="2800" i="1" dirty="0" smtClean="0"/>
              <a:t>Шумерское</a:t>
            </a:r>
            <a:r>
              <a:rPr lang="ru-RU" sz="2800" dirty="0" smtClean="0"/>
              <a:t> название </a:t>
            </a:r>
            <a:r>
              <a:rPr lang="en-US" sz="2800" dirty="0" smtClean="0"/>
              <a:t>UDU.IDIM.GU\U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.UD </a:t>
            </a:r>
            <a:r>
              <a:rPr lang="en-US" sz="2800" dirty="0"/>
              <a:t>(«</a:t>
            </a:r>
            <a:r>
              <a:rPr lang="ru-RU" sz="2800" dirty="0"/>
              <a:t>прыгающая планета</a:t>
            </a:r>
            <a:r>
              <a:rPr lang="ru-RU" sz="2800" dirty="0" smtClean="0"/>
              <a:t>») – бог </a:t>
            </a:r>
            <a:r>
              <a:rPr lang="ru-RU" sz="2800" dirty="0" err="1" smtClean="0"/>
              <a:t>Нинурт</a:t>
            </a:r>
            <a:r>
              <a:rPr lang="ru-RU" sz="2800" dirty="0" smtClean="0"/>
              <a:t>, </a:t>
            </a:r>
            <a:r>
              <a:rPr lang="ru-RU" sz="2800" dirty="0"/>
              <a:t>а в более поздних записях её называют </a:t>
            </a:r>
            <a:r>
              <a:rPr lang="ru-RU" sz="2800" dirty="0" smtClean="0"/>
              <a:t>«</a:t>
            </a:r>
            <a:r>
              <a:rPr lang="ru-RU" sz="2800" dirty="0" err="1" smtClean="0"/>
              <a:t>Набу</a:t>
            </a:r>
            <a:r>
              <a:rPr lang="ru-RU" sz="2800" dirty="0" smtClean="0"/>
              <a:t>» </a:t>
            </a:r>
            <a:r>
              <a:rPr lang="ru-RU" sz="2800" dirty="0"/>
              <a:t>в честь бога мудрости и писцового </a:t>
            </a:r>
            <a:r>
              <a:rPr lang="ru-RU" sz="2800" dirty="0" smtClean="0"/>
              <a:t>искусства</a:t>
            </a:r>
          </a:p>
          <a:p>
            <a:pPr marL="0" indent="0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Названия</a:t>
            </a:r>
            <a:endParaRPr lang="ru-RU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/>
              <a:t>В Древней Греции – </a:t>
            </a:r>
            <a:r>
              <a:rPr lang="ru-RU" sz="2800" i="1" dirty="0"/>
              <a:t>Гермес</a:t>
            </a:r>
          </a:p>
          <a:p>
            <a:pPr marL="0" indent="0">
              <a:buNone/>
            </a:pPr>
            <a:r>
              <a:rPr lang="ru-RU" sz="2800" dirty="0"/>
              <a:t>Древний Рим – </a:t>
            </a:r>
            <a:r>
              <a:rPr lang="ru-RU" sz="2800" i="1" dirty="0"/>
              <a:t>Меркурий</a:t>
            </a:r>
            <a:r>
              <a:rPr lang="ru-RU" sz="2800" dirty="0"/>
              <a:t> (Клавдий Птолемей)</a:t>
            </a:r>
          </a:p>
          <a:p>
            <a:pPr marL="0" indent="0">
              <a:buNone/>
            </a:pPr>
            <a:r>
              <a:rPr lang="ru-RU" sz="2800" dirty="0"/>
              <a:t>В Древнем Китае - </a:t>
            </a:r>
            <a:r>
              <a:rPr lang="ru-RU" sz="2800" i="1" dirty="0" err="1"/>
              <a:t>Чэнь-син</a:t>
            </a:r>
            <a:r>
              <a:rPr lang="ru-RU" sz="2800" dirty="0"/>
              <a:t>, (Утренняя звезда)</a:t>
            </a:r>
          </a:p>
          <a:p>
            <a:pPr marL="0" indent="0">
              <a:buNone/>
            </a:pPr>
            <a:r>
              <a:rPr lang="ru-RU" sz="2800" dirty="0"/>
              <a:t>В современной китайской, корейской, японской и вьетнамской культурах  - </a:t>
            </a:r>
            <a:r>
              <a:rPr lang="ru-RU" sz="2800" i="1" dirty="0"/>
              <a:t>«Водяная звезда</a:t>
            </a:r>
            <a:r>
              <a:rPr lang="ru-RU" sz="2800" dirty="0"/>
              <a:t>»</a:t>
            </a:r>
          </a:p>
          <a:p>
            <a:pPr marL="0" indent="0">
              <a:buNone/>
            </a:pPr>
            <a:r>
              <a:rPr lang="ru-RU" sz="2800" dirty="0"/>
              <a:t>В индийской мифологии – </a:t>
            </a:r>
            <a:r>
              <a:rPr lang="ru-RU" sz="2800" i="1" dirty="0" err="1" smtClean="0"/>
              <a:t>Будха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3573016"/>
            <a:ext cx="2829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Модель движения Меркурия, </a:t>
            </a:r>
            <a:r>
              <a:rPr lang="ru-RU" sz="1600" dirty="0" smtClean="0"/>
              <a:t>предложенная Ибн </a:t>
            </a:r>
            <a:r>
              <a:rPr lang="ru-RU" sz="1600" dirty="0" err="1" smtClean="0"/>
              <a:t>аш-Шатиром</a:t>
            </a:r>
            <a:endParaRPr lang="ru-RU" sz="1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7016" y="0"/>
            <a:ext cx="8856984" cy="64807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0070C0"/>
                </a:solidFill>
              </a:rPr>
              <a:t>История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79511" y="836712"/>
            <a:ext cx="5832647" cy="602128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Первое </a:t>
            </a:r>
            <a:r>
              <a:rPr lang="ru-RU" dirty="0"/>
              <a:t>телескопическое наблюдение </a:t>
            </a:r>
            <a:r>
              <a:rPr lang="ru-RU" dirty="0" smtClean="0"/>
              <a:t>Галилео Галилей  начале</a:t>
            </a:r>
            <a:r>
              <a:rPr lang="en-US" dirty="0" smtClean="0"/>
              <a:t>XVII </a:t>
            </a:r>
            <a:r>
              <a:rPr lang="ru-RU" dirty="0" smtClean="0"/>
              <a:t>века. </a:t>
            </a:r>
            <a:r>
              <a:rPr lang="ru-RU" dirty="0"/>
              <a:t>Хотя он наблюдал </a:t>
            </a:r>
            <a:r>
              <a:rPr lang="ru-RU" dirty="0" smtClean="0"/>
              <a:t>фазы Венеры, </a:t>
            </a:r>
            <a:r>
              <a:rPr lang="ru-RU" dirty="0"/>
              <a:t>его телескоп не был достаточно мощным, чтобы наблюдать фазы Меркурия.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1631 Пьер Гассенди сделал </a:t>
            </a:r>
            <a:r>
              <a:rPr lang="ru-RU" dirty="0"/>
              <a:t>первое телескопическое наблюдение прохождения планеты по диску Солнца. Момент прохождения был вычислен до этого Иоганном Кеплером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В 1639 г.</a:t>
            </a:r>
            <a:r>
              <a:rPr lang="ru-RU" dirty="0"/>
              <a:t> Джованни </a:t>
            </a:r>
            <a:r>
              <a:rPr lang="ru-RU" dirty="0" err="1"/>
              <a:t>Зупи</a:t>
            </a:r>
            <a:r>
              <a:rPr lang="ru-RU" dirty="0"/>
              <a:t> с помощью телескопа открыл, что орбитальные фазы Меркурия подобны фазам Луны и Венеры. Наблюдения окончательно продемонстрировали, что Меркурий обращается вокруг </a:t>
            </a:r>
            <a:r>
              <a:rPr lang="ru-RU" dirty="0" smtClean="0"/>
              <a:t>Солнца.</a:t>
            </a:r>
          </a:p>
          <a:p>
            <a:pPr marL="0" indent="0">
              <a:buFont typeface="Wingdings"/>
              <a:buNone/>
            </a:pPr>
            <a:endParaRPr lang="ru-RU" dirty="0" smtClean="0"/>
          </a:p>
          <a:p>
            <a:pPr marL="0" indent="0">
              <a:buFont typeface="Wingdings"/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7016" y="0"/>
            <a:ext cx="8856984" cy="64807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0070C0"/>
                </a:solidFill>
              </a:rPr>
              <a:t>История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42" name="Picture 2" descr="Galileo.arp.300p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797"/>
            <a:ext cx="238125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erre gassen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38" y="3501008"/>
            <a:ext cx="2095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09793" y="3022973"/>
            <a:ext cx="2199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Галилео Галилей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85061" y="5696357"/>
            <a:ext cx="188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Пьер Гассенди 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6652" y="-35233"/>
            <a:ext cx="4618856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Меркурий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0"/>
            <a:ext cx="8856984" cy="6480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Исследование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003232" cy="41044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автоматический межпланетный аппарат США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Mariner</a:t>
            </a:r>
            <a:r>
              <a:rPr lang="ru-RU" sz="3200" dirty="0" smtClean="0">
                <a:solidFill>
                  <a:srgbClr val="FF0000"/>
                </a:solidFill>
              </a:rPr>
              <a:t>-10</a:t>
            </a:r>
          </a:p>
          <a:p>
            <a:pPr marL="0" indent="0">
              <a:buNone/>
            </a:pPr>
            <a:r>
              <a:rPr lang="ru-RU" dirty="0" smtClean="0"/>
              <a:t>был </a:t>
            </a:r>
            <a:r>
              <a:rPr lang="ru-RU" dirty="0"/>
              <a:t>запущен 3 ноября 1973 </a:t>
            </a:r>
            <a:r>
              <a:rPr lang="ru-RU" dirty="0" smtClean="0"/>
              <a:t>г</a:t>
            </a:r>
          </a:p>
          <a:p>
            <a:pPr marL="0" indent="0">
              <a:buNone/>
            </a:pPr>
            <a:r>
              <a:rPr lang="ru-RU" dirty="0"/>
              <a:t>подлетел к </a:t>
            </a:r>
            <a:r>
              <a:rPr lang="ru-RU" dirty="0" smtClean="0"/>
              <a:t>Меркурию 29 </a:t>
            </a:r>
            <a:r>
              <a:rPr lang="ru-RU" dirty="0"/>
              <a:t>марта 1974 </a:t>
            </a:r>
            <a:r>
              <a:rPr lang="ru-RU" dirty="0" smtClean="0"/>
              <a:t>г </a:t>
            </a:r>
          </a:p>
          <a:p>
            <a:pPr marL="0" indent="0">
              <a:buNone/>
            </a:pPr>
            <a:r>
              <a:rPr lang="ru-RU" dirty="0"/>
              <a:t>Снимки Меркурия Маринер-10 передавал в течении трех пролетов с интервалом в шесть </a:t>
            </a:r>
            <a:r>
              <a:rPr lang="ru-RU" dirty="0" smtClean="0"/>
              <a:t>месяцев</a:t>
            </a:r>
          </a:p>
          <a:p>
            <a:r>
              <a:rPr lang="ru-RU" dirty="0" smtClean="0"/>
              <a:t>март </a:t>
            </a:r>
            <a:r>
              <a:rPr lang="ru-RU" dirty="0"/>
              <a:t>1974 </a:t>
            </a:r>
            <a:endParaRPr lang="ru-RU" dirty="0" smtClean="0"/>
          </a:p>
          <a:p>
            <a:r>
              <a:rPr lang="ru-RU" dirty="0" smtClean="0"/>
              <a:t>сентябрь </a:t>
            </a:r>
            <a:r>
              <a:rPr lang="ru-RU" dirty="0"/>
              <a:t>1974 </a:t>
            </a:r>
            <a:r>
              <a:rPr lang="ru-RU" dirty="0" smtClean="0"/>
              <a:t>г</a:t>
            </a:r>
          </a:p>
          <a:p>
            <a:r>
              <a:rPr lang="ru-RU" dirty="0"/>
              <a:t>марта </a:t>
            </a:r>
            <a:r>
              <a:rPr lang="ru-RU" dirty="0" smtClean="0"/>
              <a:t>1975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9512" y="4725144"/>
            <a:ext cx="3312368" cy="105732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ru-RU" dirty="0" smtClean="0"/>
              <a:t>Итог : исследовано 45 % поверхности планеты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6652" y="-35233"/>
            <a:ext cx="4618856" cy="70609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FF0000"/>
                </a:solidFill>
              </a:rPr>
              <a:t>Меркурий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9052" y="117167"/>
            <a:ext cx="4618856" cy="70609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021" y="887550"/>
            <a:ext cx="41764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автоматический межпланетный аппарат </a:t>
            </a:r>
          </a:p>
          <a:p>
            <a:r>
              <a:rPr lang="ru-RU" sz="3200" dirty="0">
                <a:solidFill>
                  <a:srgbClr val="FF0000"/>
                </a:solidFill>
              </a:rPr>
              <a:t> "</a:t>
            </a:r>
            <a:r>
              <a:rPr lang="ru-RU" sz="3200" dirty="0" smtClean="0">
                <a:solidFill>
                  <a:srgbClr val="FF0000"/>
                </a:solidFill>
              </a:rPr>
              <a:t>MESSENGER«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тарт августе </a:t>
            </a:r>
            <a:r>
              <a:rPr lang="ru-RU" sz="2400" dirty="0"/>
              <a:t>2004 </a:t>
            </a:r>
            <a:r>
              <a:rPr lang="ru-RU" sz="2400" dirty="0" smtClean="0"/>
              <a:t>г</a:t>
            </a:r>
          </a:p>
          <a:p>
            <a:r>
              <a:rPr lang="ru-RU" sz="2400" dirty="0" smtClean="0"/>
              <a:t>На орбите январь 2008г.</a:t>
            </a:r>
          </a:p>
          <a:p>
            <a:r>
              <a:rPr lang="ru-RU" sz="2400" dirty="0" smtClean="0"/>
              <a:t>Итог - 1231 </a:t>
            </a:r>
            <a:r>
              <a:rPr lang="ru-RU" sz="2400" dirty="0"/>
              <a:t>снимок, в том числе прежде не наблюдавшихся областей.</a:t>
            </a:r>
          </a:p>
        </p:txBody>
      </p:sp>
      <p:pic>
        <p:nvPicPr>
          <p:cNvPr id="8194" name="Picture 2" descr="http://itw66.ru/uploads/images/00/00/01/2011/03/18/b6fa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19" y="648687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tw66.ru/uploads/images/00/00/01/2011/03/18/950a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57649"/>
            <a:ext cx="45720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699792" y="47358"/>
            <a:ext cx="4221832" cy="6480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Исследование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6652" y="-35233"/>
            <a:ext cx="4618856" cy="70609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FF0000"/>
                </a:solidFill>
              </a:rPr>
              <a:t>Меркурий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</TotalTime>
  <Words>218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Солнечная система. Планеты земной группы</vt:lpstr>
      <vt:lpstr>Меркурий</vt:lpstr>
      <vt:lpstr>Меркурий</vt:lpstr>
      <vt:lpstr>Меркурий</vt:lpstr>
      <vt:lpstr>Презентация PowerPoint</vt:lpstr>
      <vt:lpstr>Меркурий</vt:lpstr>
      <vt:lpstr>Меркурий</vt:lpstr>
      <vt:lpstr>Исследование </vt:lpstr>
      <vt:lpstr>Исследование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Солнечная система. Планеты земной группы</dc:title>
  <dc:creator>Bibl02</dc:creator>
  <cp:lastModifiedBy>Bibl02</cp:lastModifiedBy>
  <cp:revision>4</cp:revision>
  <dcterms:created xsi:type="dcterms:W3CDTF">2013-05-20T03:27:48Z</dcterms:created>
  <dcterms:modified xsi:type="dcterms:W3CDTF">2013-05-20T03:53:30Z</dcterms:modified>
</cp:coreProperties>
</file>