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568F6-F964-4E38-8EAB-1722AF8A9894}" type="datetimeFigureOut">
              <a:rPr lang="ru-RU" smtClean="0"/>
              <a:t>24.01.2013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75FB2-3B29-412C-BCF5-3AD9A3EA17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568F6-F964-4E38-8EAB-1722AF8A9894}" type="datetimeFigureOut">
              <a:rPr lang="ru-RU" smtClean="0"/>
              <a:t>24.01.2013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75FB2-3B29-412C-BCF5-3AD9A3EA17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568F6-F964-4E38-8EAB-1722AF8A9894}" type="datetimeFigureOut">
              <a:rPr lang="ru-RU" smtClean="0"/>
              <a:t>24.01.2013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75FB2-3B29-412C-BCF5-3AD9A3EA17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568F6-F964-4E38-8EAB-1722AF8A9894}" type="datetimeFigureOut">
              <a:rPr lang="ru-RU" smtClean="0"/>
              <a:t>24.01.2013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75FB2-3B29-412C-BCF5-3AD9A3EA17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568F6-F964-4E38-8EAB-1722AF8A9894}" type="datetimeFigureOut">
              <a:rPr lang="ru-RU" smtClean="0"/>
              <a:t>24.01.2013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75FB2-3B29-412C-BCF5-3AD9A3EA17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568F6-F964-4E38-8EAB-1722AF8A9894}" type="datetimeFigureOut">
              <a:rPr lang="ru-RU" smtClean="0"/>
              <a:t>24.01.2013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75FB2-3B29-412C-BCF5-3AD9A3EA17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568F6-F964-4E38-8EAB-1722AF8A9894}" type="datetimeFigureOut">
              <a:rPr lang="ru-RU" smtClean="0"/>
              <a:t>24.01.2013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75FB2-3B29-412C-BCF5-3AD9A3EA17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568F6-F964-4E38-8EAB-1722AF8A9894}" type="datetimeFigureOut">
              <a:rPr lang="ru-RU" smtClean="0"/>
              <a:t>24.01.2013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75FB2-3B29-412C-BCF5-3AD9A3EA17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568F6-F964-4E38-8EAB-1722AF8A9894}" type="datetimeFigureOut">
              <a:rPr lang="ru-RU" smtClean="0"/>
              <a:t>24.01.2013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75FB2-3B29-412C-BCF5-3AD9A3EA17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568F6-F964-4E38-8EAB-1722AF8A9894}" type="datetimeFigureOut">
              <a:rPr lang="ru-RU" smtClean="0"/>
              <a:t>24.01.2013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75FB2-3B29-412C-BCF5-3AD9A3EA17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568F6-F964-4E38-8EAB-1722AF8A9894}" type="datetimeFigureOut">
              <a:rPr lang="ru-RU" smtClean="0"/>
              <a:t>24.01.2013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75FB2-3B29-412C-BCF5-3AD9A3EA17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E568F6-F964-4E38-8EAB-1722AF8A9894}" type="datetimeFigureOut">
              <a:rPr lang="ru-RU" smtClean="0"/>
              <a:t>24.01.2013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75FB2-3B29-412C-BCF5-3AD9A3EA179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14414" y="2143116"/>
            <a:ext cx="664373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Почвы России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WordArt 4"/>
          <p:cNvSpPr>
            <a:spLocks noChangeArrowheads="1" noChangeShapeType="1" noTextEdit="1"/>
          </p:cNvSpPr>
          <p:nvPr/>
        </p:nvSpPr>
        <p:spPr bwMode="auto">
          <a:xfrm>
            <a:off x="2700338" y="260350"/>
            <a:ext cx="2232025" cy="136683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CC66"/>
                    </a:gs>
                    <a:gs pos="100000">
                      <a:srgbClr val="008080"/>
                    </a:gs>
                  </a:gsLst>
                  <a:path path="rect">
                    <a:fillToRect l="100000" b="100000"/>
                  </a:path>
                </a:gradFill>
                <a:latin typeface="Arial"/>
                <a:cs typeface="Arial"/>
              </a:rPr>
              <a:t> СТЕПЬ</a:t>
            </a:r>
          </a:p>
        </p:txBody>
      </p:sp>
      <p:pic>
        <p:nvPicPr>
          <p:cNvPr id="14341" name="Picture 5" descr="Географ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5" descr="ПОЧВА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5734050"/>
            <a:ext cx="871538" cy="5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 descr="http://prirodamatushka.ru/wp-content/uploads/2012/05/16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0525" y="0"/>
            <a:ext cx="9174526" cy="6858000"/>
          </a:xfrm>
          <a:prstGeom prst="rect">
            <a:avLst/>
          </a:prstGeom>
          <a:noFill/>
        </p:spPr>
      </p:pic>
      <p:sp>
        <p:nvSpPr>
          <p:cNvPr id="5" name="WordArt 4"/>
          <p:cNvSpPr>
            <a:spLocks noChangeArrowheads="1" noChangeShapeType="1" noTextEdit="1"/>
          </p:cNvSpPr>
          <p:nvPr/>
        </p:nvSpPr>
        <p:spPr bwMode="auto">
          <a:xfrm>
            <a:off x="500034" y="0"/>
            <a:ext cx="2232025" cy="136683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CC66"/>
                    </a:gs>
                    <a:gs pos="100000">
                      <a:srgbClr val="008080"/>
                    </a:gs>
                  </a:gsLst>
                  <a:path path="rect">
                    <a:fillToRect l="100000" b="100000"/>
                  </a:path>
                </a:gradFill>
                <a:latin typeface="Arial"/>
                <a:cs typeface="Arial"/>
              </a:rPr>
              <a:t> СТЕПЬ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WordArt 4"/>
          <p:cNvSpPr>
            <a:spLocks noChangeArrowheads="1" noChangeShapeType="1" noTextEdit="1"/>
          </p:cNvSpPr>
          <p:nvPr/>
        </p:nvSpPr>
        <p:spPr bwMode="auto">
          <a:xfrm>
            <a:off x="2124075" y="476250"/>
            <a:ext cx="4897438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Черноземы</a:t>
            </a:r>
          </a:p>
        </p:txBody>
      </p:sp>
      <p:pic>
        <p:nvPicPr>
          <p:cNvPr id="16389" name="Picture 5" descr="чернозем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125538"/>
            <a:ext cx="1406525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6" descr="чернозем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1125538"/>
            <a:ext cx="1533525" cy="429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2555875" y="1484313"/>
            <a:ext cx="626427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/>
              <a:t>В степи  выпадает столько атмосферных осадков, сколько может испариться с поверхности. К = 1</a:t>
            </a:r>
          </a:p>
          <a:p>
            <a:r>
              <a:rPr lang="ru-RU" sz="2400" b="1" dirty="0"/>
              <a:t>Степные растения дают большое количество органического вещества ежегодно. </a:t>
            </a: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2555875" y="3789363"/>
            <a:ext cx="576103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Содержание гумуса  до 14–16%, а иногда и более. Отличительной чертой черноземов является содержание гумуса во всем почвенном профиле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24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77050" y="981075"/>
            <a:ext cx="1800225" cy="490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WordArt 5"/>
          <p:cNvSpPr>
            <a:spLocks noChangeArrowheads="1" noChangeShapeType="1" noTextEdit="1"/>
          </p:cNvSpPr>
          <p:nvPr/>
        </p:nvSpPr>
        <p:spPr bwMode="auto">
          <a:xfrm>
            <a:off x="684213" y="476250"/>
            <a:ext cx="575945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Каштановые почвы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323850" y="1557338"/>
            <a:ext cx="64801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Каштановые почвы распространены в зоне сухих степей </a:t>
            </a: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395288" y="2708275"/>
            <a:ext cx="5976937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/>
              <a:t>При движении к югу  становится все суше и теплее, а растительный покров все более разреженным. В почву попадает меньше растительных остатков . Гумуса  накапливается меньше</a:t>
            </a:r>
            <a:r>
              <a:rPr lang="en-US" sz="2400" b="1" dirty="0"/>
              <a:t> (9 - 10 %)</a:t>
            </a:r>
            <a:r>
              <a:rPr lang="ru-RU" sz="2400" b="1" dirty="0"/>
              <a:t>. </a:t>
            </a:r>
          </a:p>
        </p:txBody>
      </p:sp>
      <p:pic>
        <p:nvPicPr>
          <p:cNvPr id="8201" name="Picture 9" descr="КАШТАНОВЫЕ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77050" y="981075"/>
            <a:ext cx="1797050" cy="525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10" descr="ПОЧВА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5650" y="5734050"/>
            <a:ext cx="871538" cy="5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endParaRPr lang="ru-RU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837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58372" name="Picture 4" descr="полупустын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175"/>
            <a:ext cx="9144000" cy="6864350"/>
          </a:xfrm>
          <a:prstGeom prst="rect">
            <a:avLst/>
          </a:prstGeom>
          <a:noFill/>
        </p:spPr>
      </p:pic>
      <p:sp>
        <p:nvSpPr>
          <p:cNvPr id="24580" name="WordArt 4"/>
          <p:cNvSpPr>
            <a:spLocks noChangeArrowheads="1" noChangeShapeType="1" noTextEdit="1"/>
          </p:cNvSpPr>
          <p:nvPr/>
        </p:nvSpPr>
        <p:spPr bwMode="auto">
          <a:xfrm rot="-961751">
            <a:off x="323850" y="908050"/>
            <a:ext cx="5910263" cy="5032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4D4D4D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CCCC00"/>
                    </a:gs>
                    <a:gs pos="50000">
                      <a:srgbClr val="FFCCCC"/>
                    </a:gs>
                    <a:gs pos="100000">
                      <a:srgbClr val="CCCC00"/>
                    </a:gs>
                  </a:gsLst>
                  <a:lin ang="2700000" scaled="1"/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Зона пустынь и полупустынь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БУРЫЕ ПОЛУПУСТЫННЫ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500174"/>
            <a:ext cx="1741488" cy="436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3" name="WordArt 5"/>
          <p:cNvSpPr>
            <a:spLocks noChangeArrowheads="1" noChangeShapeType="1" noTextEdit="1"/>
          </p:cNvSpPr>
          <p:nvPr/>
        </p:nvSpPr>
        <p:spPr bwMode="auto">
          <a:xfrm>
            <a:off x="1403350" y="549275"/>
            <a:ext cx="6735763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Бурые полупустынные почвы</a:t>
            </a:r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3000364" y="1285860"/>
            <a:ext cx="5616575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Климат пустынь отличается жарким летом (средняя температура июля 26–30° С) и холодными зимами (средняя температура января изменяется от 0 –16° С на севере зоны до 0 +16° С на юге зоны). </a:t>
            </a:r>
          </a:p>
        </p:txBody>
      </p:sp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2843213" y="3571876"/>
            <a:ext cx="6300787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Растительной покров пустынь, в основном, солянково-кустарниковый с эфемеровыми растениями (однолетними травянистыми растениями, все развитие которых проходит в очень короткий срок. Небольшая масса ежегодного </a:t>
            </a:r>
            <a:r>
              <a:rPr lang="ru-RU" sz="2000" b="1" dirty="0" err="1">
                <a:solidFill>
                  <a:schemeClr val="tx2">
                    <a:lumMod val="75000"/>
                  </a:schemeClr>
                </a:solidFill>
              </a:rPr>
              <a:t>опада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 (10–20 </a:t>
            </a:r>
            <a:r>
              <a:rPr lang="ru-RU" sz="2000" b="1" dirty="0" err="1">
                <a:solidFill>
                  <a:schemeClr val="tx2">
                    <a:lumMod val="75000"/>
                  </a:schemeClr>
                </a:solidFill>
              </a:rPr>
              <a:t>ц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/га) и энергичная деятельность микроорганизмов способствуют быстрому разрушению органических остатков </a:t>
            </a:r>
          </a:p>
        </p:txBody>
      </p:sp>
      <p:sp>
        <p:nvSpPr>
          <p:cNvPr id="32776" name="Text Box 8"/>
          <p:cNvSpPr txBox="1">
            <a:spLocks noChangeArrowheads="1"/>
          </p:cNvSpPr>
          <p:nvPr/>
        </p:nvSpPr>
        <p:spPr bwMode="auto">
          <a:xfrm>
            <a:off x="500034" y="6286520"/>
            <a:ext cx="57610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Содержанию гумуса в бурых почвах до 1%.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7" name="Picture 5" descr="СОЛОНЧАКИ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1196975"/>
            <a:ext cx="6501447" cy="4875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468313" y="538163"/>
            <a:ext cx="83518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Характерными  почвами пустынь являются </a:t>
            </a:r>
          </a:p>
        </p:txBody>
      </p:sp>
      <p:sp>
        <p:nvSpPr>
          <p:cNvPr id="33799" name="WordArt 7"/>
          <p:cNvSpPr>
            <a:spLocks noChangeArrowheads="1" noChangeShapeType="1" noTextEdit="1"/>
          </p:cNvSpPr>
          <p:nvPr/>
        </p:nvSpPr>
        <p:spPr bwMode="auto">
          <a:xfrm rot="796811">
            <a:off x="5716588" y="1477963"/>
            <a:ext cx="309562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5F5F5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36699"/>
                    </a:gs>
                    <a:gs pos="100000">
                      <a:srgbClr val="FFCCCC"/>
                    </a:gs>
                  </a:gsLst>
                  <a:lin ang="2700000" scaled="1"/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Солончаки</a:t>
            </a:r>
          </a:p>
        </p:txBody>
      </p:sp>
      <p:pic>
        <p:nvPicPr>
          <p:cNvPr id="33800" name="Picture 8" descr="СОЛОНЧАКИ   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500174"/>
            <a:ext cx="1690687" cy="420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Где, какая почва?</a:t>
            </a:r>
            <a:endParaRPr lang="ru-RU" sz="66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3794" name="Picture 2" descr="http://www.sibsiu.ru/geo/pics/map.jpg"/>
          <p:cNvPicPr>
            <a:picLocks noChangeAspect="1" noChangeArrowheads="1"/>
          </p:cNvPicPr>
          <p:nvPr/>
        </p:nvPicPr>
        <p:blipFill>
          <a:blip r:embed="rId2"/>
          <a:srcRect l="4065" t="9722" r="2439" b="6944"/>
          <a:stretch>
            <a:fillRect/>
          </a:stretch>
        </p:blipFill>
        <p:spPr bwMode="auto">
          <a:xfrm>
            <a:off x="0" y="1285860"/>
            <a:ext cx="9144000" cy="5429288"/>
          </a:xfrm>
          <a:prstGeom prst="rect">
            <a:avLst/>
          </a:prstGeom>
          <a:noFill/>
        </p:spPr>
      </p:pic>
      <p:sp>
        <p:nvSpPr>
          <p:cNvPr id="7" name="Правильный пятиугольник 6"/>
          <p:cNvSpPr/>
          <p:nvPr/>
        </p:nvSpPr>
        <p:spPr>
          <a:xfrm>
            <a:off x="2285984" y="1714488"/>
            <a:ext cx="642942" cy="428628"/>
          </a:xfrm>
          <a:prstGeom prst="pentagon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1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Правильный пятиугольник 7"/>
          <p:cNvSpPr/>
          <p:nvPr/>
        </p:nvSpPr>
        <p:spPr>
          <a:xfrm>
            <a:off x="5572132" y="3643314"/>
            <a:ext cx="785818" cy="428628"/>
          </a:xfrm>
          <a:prstGeom prst="pentagon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3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9" name="Правильный пятиугольник 8"/>
          <p:cNvSpPr/>
          <p:nvPr/>
        </p:nvSpPr>
        <p:spPr>
          <a:xfrm>
            <a:off x="214282" y="4143380"/>
            <a:ext cx="785818" cy="428628"/>
          </a:xfrm>
          <a:prstGeom prst="pentagon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2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0" name="Правильный пятиугольник 9"/>
          <p:cNvSpPr/>
          <p:nvPr/>
        </p:nvSpPr>
        <p:spPr>
          <a:xfrm>
            <a:off x="1714480" y="3571876"/>
            <a:ext cx="642942" cy="357190"/>
          </a:xfrm>
          <a:prstGeom prst="pentagon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4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1" name="Правильный пятиугольник 10"/>
          <p:cNvSpPr/>
          <p:nvPr/>
        </p:nvSpPr>
        <p:spPr>
          <a:xfrm>
            <a:off x="2214546" y="3071810"/>
            <a:ext cx="785818" cy="428628"/>
          </a:xfrm>
          <a:prstGeom prst="pentagon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5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2" name="Правильный пятиугольник 11"/>
          <p:cNvSpPr/>
          <p:nvPr/>
        </p:nvSpPr>
        <p:spPr>
          <a:xfrm>
            <a:off x="1142976" y="3714752"/>
            <a:ext cx="571504" cy="357190"/>
          </a:xfrm>
          <a:prstGeom prst="pentagon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6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Найдите соответствие</a:t>
            </a:r>
            <a:endParaRPr lang="ru-RU" sz="60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500034" y="1428736"/>
            <a:ext cx="4038600" cy="4525963"/>
          </a:xfrm>
        </p:spPr>
        <p:txBody>
          <a:bodyPr>
            <a:noAutofit/>
          </a:bodyPr>
          <a:lstStyle/>
          <a:p>
            <a:r>
              <a:rPr lang="ru-RU" sz="4000" dirty="0" smtClean="0"/>
              <a:t>Тундра</a:t>
            </a:r>
          </a:p>
          <a:p>
            <a:r>
              <a:rPr lang="ru-RU" sz="4000" dirty="0" smtClean="0"/>
              <a:t>Тайга</a:t>
            </a:r>
          </a:p>
          <a:p>
            <a:r>
              <a:rPr lang="ru-RU" sz="4000" dirty="0" smtClean="0"/>
              <a:t>Смешанный лес</a:t>
            </a:r>
          </a:p>
          <a:p>
            <a:r>
              <a:rPr lang="ru-RU" sz="4000" dirty="0" smtClean="0"/>
              <a:t>Широколиственный лес</a:t>
            </a:r>
          </a:p>
          <a:p>
            <a:r>
              <a:rPr lang="ru-RU" sz="4000" dirty="0" smtClean="0"/>
              <a:t>Степь</a:t>
            </a:r>
          </a:p>
          <a:p>
            <a:r>
              <a:rPr lang="ru-RU" sz="4000" dirty="0" smtClean="0"/>
              <a:t>Полупустыня</a:t>
            </a:r>
          </a:p>
          <a:p>
            <a:endParaRPr lang="ru-RU" sz="4000" dirty="0" smtClean="0"/>
          </a:p>
          <a:p>
            <a:endParaRPr lang="ru-RU" sz="4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786314" y="1428736"/>
            <a:ext cx="3929090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подзолистые</a:t>
            </a:r>
            <a:endParaRPr lang="ru-RU" sz="32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786314" y="2214554"/>
            <a:ext cx="3929090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чернозёмы</a:t>
            </a:r>
            <a:endParaRPr lang="ru-RU" sz="32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786314" y="3000372"/>
            <a:ext cx="3929090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Серые лесные</a:t>
            </a:r>
            <a:endParaRPr lang="ru-RU" sz="32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786314" y="3786190"/>
            <a:ext cx="3929090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Тундрово-глеевые</a:t>
            </a:r>
            <a:endParaRPr lang="ru-RU" sz="32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786314" y="4572008"/>
            <a:ext cx="3929090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Бурые, серо-бурые</a:t>
            </a:r>
            <a:endParaRPr lang="ru-RU" sz="3200" b="1" dirty="0"/>
          </a:p>
        </p:txBody>
      </p:sp>
      <p:cxnSp>
        <p:nvCxnSpPr>
          <p:cNvPr id="12" name="Прямая со стрелкой 11"/>
          <p:cNvCxnSpPr>
            <a:endCxn id="6" idx="1"/>
          </p:cNvCxnSpPr>
          <p:nvPr/>
        </p:nvCxnSpPr>
        <p:spPr>
          <a:xfrm flipV="1">
            <a:off x="2357422" y="1750207"/>
            <a:ext cx="2428892" cy="75009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16200000" flipH="1">
            <a:off x="2357422" y="1857364"/>
            <a:ext cx="2428892" cy="228601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endCxn id="21" idx="1"/>
          </p:cNvCxnSpPr>
          <p:nvPr/>
        </p:nvCxnSpPr>
        <p:spPr>
          <a:xfrm rot="16200000" flipH="1">
            <a:off x="2536017" y="3607595"/>
            <a:ext cx="2500330" cy="21431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2071670" y="2714620"/>
            <a:ext cx="2714644" cy="264320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3643306" y="5072074"/>
            <a:ext cx="1143008" cy="10001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4857752" y="5429264"/>
            <a:ext cx="3929090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Дерново-подзолистые</a:t>
            </a:r>
            <a:endParaRPr lang="ru-RU" sz="3200" b="1" dirty="0"/>
          </a:p>
        </p:txBody>
      </p:sp>
      <p:cxnSp>
        <p:nvCxnSpPr>
          <p:cNvPr id="27" name="Прямая со стрелкой 26"/>
          <p:cNvCxnSpPr/>
          <p:nvPr/>
        </p:nvCxnSpPr>
        <p:spPr>
          <a:xfrm flipV="1">
            <a:off x="2571736" y="3429000"/>
            <a:ext cx="2286016" cy="92867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8686800" cy="64294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Рационально или нерационально???</a:t>
            </a:r>
            <a:endParaRPr lang="ru-RU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97493"/>
          </a:xfrm>
        </p:spPr>
        <p:txBody>
          <a:bodyPr>
            <a:normAutofit fontScale="62500" lnSpcReduction="20000"/>
          </a:bodyPr>
          <a:lstStyle/>
          <a:p>
            <a:r>
              <a:rPr lang="ru-RU" sz="3800" b="1" dirty="0"/>
              <a:t>Внесение в почву органических удобрений.</a:t>
            </a:r>
          </a:p>
          <a:p>
            <a:r>
              <a:rPr lang="ru-RU" sz="3800" b="1" dirty="0"/>
              <a:t>Уничтожение естественной растительности при распашке и неумеренном выпасе скота.</a:t>
            </a:r>
          </a:p>
          <a:p>
            <a:r>
              <a:rPr lang="ru-RU" sz="3800" b="1" dirty="0"/>
              <a:t>Внесение в почву минеральных удобрений.</a:t>
            </a:r>
          </a:p>
          <a:p>
            <a:r>
              <a:rPr lang="ru-RU" sz="3800" b="1" dirty="0"/>
              <a:t>Дождевые и талые воды стекают по поверхности вспаханного поля.</a:t>
            </a:r>
          </a:p>
          <a:p>
            <a:r>
              <a:rPr lang="ru-RU" sz="3800" b="1" dirty="0"/>
              <a:t>Создание полезащитных  лесных полос.</a:t>
            </a:r>
          </a:p>
          <a:p>
            <a:r>
              <a:rPr lang="ru-RU" sz="3800" b="1" dirty="0"/>
              <a:t>Распашка больших площадей в степных районах Южного Урала, Поволжья.</a:t>
            </a:r>
          </a:p>
          <a:p>
            <a:r>
              <a:rPr lang="ru-RU" sz="3800" b="1" dirty="0"/>
              <a:t>Орошение почв.</a:t>
            </a:r>
          </a:p>
          <a:p>
            <a:r>
              <a:rPr lang="ru-RU" sz="3800" b="1" dirty="0"/>
              <a:t>В районах неустойчивого увлажнения проводят снегозадержание.</a:t>
            </a:r>
          </a:p>
          <a:p>
            <a:r>
              <a:rPr lang="ru-RU" sz="3800" b="1" dirty="0"/>
              <a:t>Выращивание много лет подряд одних и тех же  культур.</a:t>
            </a:r>
          </a:p>
          <a:p>
            <a:r>
              <a:rPr lang="ru-RU" sz="3800" b="1" dirty="0"/>
              <a:t>Восстановление земель нарушенных хозяйственной деятельностью человека.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Почва – это единство минералов, растений, животных, климата.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71612"/>
            <a:ext cx="8229600" cy="4054485"/>
          </a:xfrm>
        </p:spPr>
        <p:txBody>
          <a:bodyPr/>
          <a:lstStyle/>
          <a:p>
            <a:r>
              <a:rPr lang="ru-RU" dirty="0"/>
              <a:t>Как будет проходить процесс образования почвы, если исключить один из названных В.В. Докучаевым факторов?</a:t>
            </a:r>
          </a:p>
        </p:txBody>
      </p:sp>
      <p:pic>
        <p:nvPicPr>
          <p:cNvPr id="4" name="Picture 2" descr="C:\Documents and Settings\Сергей\Мои документы\Мои рисунки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3143248"/>
            <a:ext cx="7643838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786578" y="1142984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В.В. Докучаев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85786" y="3286124"/>
            <a:ext cx="2071702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57224" y="5357826"/>
            <a:ext cx="2071702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286116" y="3286124"/>
            <a:ext cx="2286016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072198" y="3286124"/>
            <a:ext cx="2143140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143636" y="4357694"/>
            <a:ext cx="2071702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072198" y="5357826"/>
            <a:ext cx="2143140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857224" y="4286256"/>
            <a:ext cx="2071702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357554" y="5357826"/>
            <a:ext cx="2214578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2" descr="data:image/jpeg;base64,/9j/4AAQSkZJRgABAQAAAQABAAD/2wCEAAkGBhQSERUUEhQWFRUWFBcVGBQXFxcVGBgUFxcVFxQYGBYXHCYeGBsjGRYWHy8gIycpLC0sFR4xNTAqNSYsLCkBCQoKDgwOFw8PGikcHBwsLCwsKSwpKSksLCwpKSkpLCkpKSkpKSwsLCwsLCwpKSwpLCkpKSwsLCkpKSkpKSwpKf/AABEIAMIBAwMBIgACEQEDEQH/xAAcAAABBQEBAQAAAAAAAAAAAAAEAAECAwUGBwj/xABEEAABAgQEAwQIAQoGAgMBAAABAhEAAyExBBJBUQUiYTJxgZEGE0JSobHB8NEHFBUjM2JykuHxc4KisrPCQ2NTg8MW/8QAGQEBAQEBAQEAAAAAAAAAAAAAAAECAwQF/8QAJhEBAQEAAQQBBAIDAQAAAAAAAAERAgMSITFBExRRYXHwMkKhBP/aAAwDAQACEQMRAD8A86w8jVqQWiRBWBw7F/sxoy+H6i3y+9474BpOFpExw+rtG1hcA8amH4cGZovoYuA4eTpHRcO4PaNLh/DRtG/hcEBGbRTw7AtG3JltEJUtosVNjGqtK2iibPiJcwNiJoTBFWMxrRznE+IULVi/inEriOR4hj6moP3WNyKC4txO58+7v0McTxXFu/2I2OJ4i/2fv+m8cvj16xLUATlvFTw6lQ0cwoUKFBDgQjDQoBQoTQoBmh4UKAaFDwoBhEnhoUBIKhAOYjDvAMaQxh3hKMA0KGh4ivTsJh418PhWaLcJgaxry8C8egLA4PNbyjawvDxEMBg20jZkIjFqlhcI0GoDQ0uXBUvDxlFSUkxL1YF4umLCYyMbxBoKuxeMAFI53imON4qxvErtGFieI+II+P28akFfEMeDm7qff3aOW4li7l+/od+v3vB/EcVtHL8QxOvge4xpAmOxn3sdYx582CcUv+v4xnrMcrRWqGhzCiBoUPDQQoeFCgFChQoBNChmhNAO8KFCgE0KHhoBQoeE0A0OExJMp4Jw+CUo0EAN6qFGwnhCv/jUetR8BCi4eXteHwtY28LhaQ2GwgjUw2HjbSMrCwdJwkXSsPFxWBGUMlAEU4jFgCKMRjIyMTjIKtxmPe0c/jsYY0ysQBjMOCDGhzs/HV2jIxeKqe/7+sauOwNW0+2irC8KRMLLLdfvujSOSx+ManlGDi51T990eoYn8mQmp5JzHTMKfCOO4/8Ak9xeHcqRnT7yC4/ERmjkJhgdUE4jDqSWIgYiMCLQxETAiRRERS0KJNDGAaE0O0JoCIEIiJQgIKaE0Iph4IZoeFE0S3i4IhMSEqDsJw4rsHjt/R38mE2exUMidz9IuDgpWBUqweOn4D+TfE4hiEFKdzSPXuEeh2EwY7IWvcgQbieNsGSABsKRcVyHDfyRSJYfETH6CDcThMLhxlky001Ic99YJxeNUvWMuclrsYuDMm4hRJIEPBPrBCjQ9Wk8Pg2XJAiZIEUrnRyEpk1oz8RiYvViIpUlCrhu6KMnET3gCdNMbs7hIPZV5xmYnhS06eUaigfW/hEZi/7QlyiHiiaYooxCgYDMkC14vWh4oWgtAFYbFKTrSN3C4/MnmHnHNS1qjQw5ejtAYvpd6JS5zqQkBXQR5sfROZ60S6BywJs+ndHtww5IoQYysbwMkuU1u8Qx47xX0bnYZWWagp2OhHQ6wD6qPpHB4WViJPqcQgKDMHFR1B0ji+P/AJPhhi4QmZKNiQCfExnEePLlxSUx6JiPRvDr9lSOqS48jGVivQJV5MxKxsXQr8PjC8RyDQssa2I4HMl0Wgjwgf8ANYmANKIZUqDBIiacM8BmkQ4Q8a0vhCl0Aj0H0A/JYJ5C545AezvDB5ajDE6R0no96HzcQoBCS27R7Zxn8nuEM1CsgSlCWypAD7PFq8fKkJySkhOlKRYM/wBFvyfy5DFbKXsztHVzUMQkUHSG4Cp0FZqTEFTWc6vADcelpCKBiBHDYjEqJYCsdnjZmYsYBHCkgktGoORGLIuaxWpRJvBOLwX6wtvGlw70cWup5U7nXuGsaGJ6rrCjt0ejMsAOFHrQPCid0HSzMRAy58DLnwOqdGcBhmxAzKwF+cQ/r3hijU4hosRjYzfWxBU6BjUmZF9oDvFIz8XwFKuwpuhik4nrEf0iRrFRnYzhS0XHjGetJ1846eTxneJTZEmaLMdxDRyiVsYJRMp1jQxHACKpOYfGAF4QpitCMLioOTiKRjIUxgpE6BrVk4piI25GLSpOVTEHQ1EckhdYOkYloliYs4r6GyS60OkeYHhGaj0fKbJQsdGfyNY6XBY7e0U8SwXty7aiJKML9HyjRaGP3vGZjPRDCzKFAD+0lkqHlQ+MdBJxpstld9YdUiWbOk+Yijg8Z+ShZJOHmIWPdUcivjQ+cZY9BcRLUBMkqD6s487R61hOGTCXBpvGzLmhAZ3iaOG9GvQIJZU0AdGj0LByUoQwAAHhFaMqtIbiKimWQm7RL5RyHpPxznYGAfRPBevn5lVSgZjs+kYvGlq9YcwIrax+PzjqPQQ5ZE5ZpYCNeorenYgS0AC0Zq8W4gbHYw0ECGcWYRJAeZkGSMOpVhEeGcLJSFTOVOm57hGyhVGQGEQZkjgSEEqIBVubDuEFP7oJO8HJwmqjEJuJSkUEEZ5C+sKJqx9YUFC4qSRAK1RqCdvFU3DJVanSKMlUyLJcyI4jClN4pQY0CfWRCcuKSqK50ykDTKnQPMnRBcyKVrgJeui2ViyICBiwQRsyOJKGsFjHIUGUAYwkKh88Fa83hKFVlqY7H8YBm4FaDURGRiCDeNGVxE2uNjERnoEESzB3qJcyo5T8IDnJUlJUhBWkAkKcJQoAOcqqlVrgEdYaDJSoNw2JIobRmShN/wDV5rt3t9IcT15mKAC4dTlaEguxVlAL0sW7wIzqj8fw2yka/P6QTg+FJSxWQegiSJHqkAg5iVJzZ1FXKSAWowZwaCIHgyFEnLch1OUmlQ6ksSx+MNNFzcSwYMBFEucDsYFxKDK5ip0alXaSHYEn2k76i9ataAAkZq013pBGhJIFdID4hjCBWoPl4w+YpSyva7JOjVY/TxisqS7OOtRXYff1grCxcoL7QSR7syo8FXTGlgMIlGFIQ6QpTsS9hYFqwPjp8tC2UFq1TkRnCS4BBA1cgg6O20Z/F+JzZazmnolSEscoQmZMJYPccpd72i+wUeHqWaVq1I0sLwtEoOtirr2U/iYw/R701lrVNAcJSlJK1lIKqkUAYDSCjxBCl80wAndQYasA9G+MBuDGoeq8xO9B4CC/zgDv22jGw3FUzE5UlJYVqC2hfZzFQxGVYSOyp22ChVh0I03B3iDaXinuYDnzHiv1kRUYIpUYaJFMKICxJ6xL1PWJPFeIxiZYBU9SwSA6lKNkpGp+zSMdyasMpwxrGfjMJKSazEpPukgK/lv8IeV6xa2nHICCUolqZw5cLWKuA1EkC9S0G4eQiX+zSlPcACe83PjF7lYy1S9y2/q5m2+WK5MhE7N6tWbK4UBcM1Sk1A6mOjUQb+esZUnCZkLUQCJi1k9UvkAPggRm8qjOVwtMVq4UnrFmLkzkEKklK0h3kzFFzZhLm1KSz9txa14lguJInJJS6VBs0tYyLQTUBSTbViHBahjlepy9s7UUcJR1iwcKRsYszjcQLip+c+rSqjZlkFiElwlL6FRBqLBJ3EZ+ryNQXhwpxJAdyDMW/qwQagMQVnQsQBWrhoWF4YlSQpaphJFU5sgSoUUnKhrKBFSYICwKDKAAABZgLAAUFNIoEzLMIoy3V3KA5h4gA+cT6tNEJ4VKFgsV0mL+qohICjmWkJWhS1FKCAhQSKciqJIcFgoCjc0Qxc9gwIdXKNb/AGB4wVJZCaMyRb+EfVok6vI2qJOLlTlVDSwooIVTNNDZpcx+zlLcpbMdwObocPiAKNTUH6vHN/mWVCZqElUz1Yzyx/5k1UpJSaFbqUUk68tlUJ4fxJPrEIQmYpKpYmBg6Ag9khZLpBpSoqLR1nKr5buBkIUjs5cjpLWZFBT+FojhJASklBqpRUS1yWqQ+wCaaJEZXEvSiSjPKUtKCpICZZfO5BCuUXsmtuaKpfpKFACTKVMYC1AOj1+MdLWhX56kKMslORR9WyVA+rWoEDWiVeDFqVocjilg4ACQpZ0c+zXcuT0HWPP+F4nEqmYkLSUI/a51yBLUqYK5ARdIyorvXWDEyEJUXC5uclQMwqLFTMwfKWBFFecYvPBtS/S2UqZMQp6EsCkMpFqAEuHe9wR3RLhnEFhBSlClerdKSssybod7kIKRX6wBLxqEg5Ey00DsllFr5gAG7jE+D44gTSpgrPRNgUhKUkNpa+4jnOtNTRMqZiDIAmlKSkgUSFFgoZSSCwLbQRKw5QhiETCAalISc1dE08fOBcXxhJYJLscxFnIsD4t5GBzxaYQWTUuej/3hz6844l5G4zxCbJlJUUsQh3DEB+UJdOtR39YzeD8EmT5Exc4ZlFKsktVEuU8qjqGNo0MPxRaXepPWzWYGgv8AWLf0uoUY1fY1/s/lGfvOOJ3qsf6L4XIAnDy8wSCSx0vrqXhK4Bg2cYeWKBuVnfTyhfpNTEh9X3fVx9ekVpxxAoC1WfSzjp97xyv/AK07i9HOCJwxmNzBRFGZgHI15jzN3ARszJqSuWAmuYq8EpL/ABIHjGJ+mFA8oJs4oPn0iCOJzFKJSA5oSalhoPF/Puh91+U7nWonDaLPWDaOVHF5m240ehZ3NDaH/TE16fMMdYn3S9zp842+EKOXPGp26fMD4Qo19zE7m7PxYSkqUaDX7udPGKMKguZkztkMBcIR7ifmo6noAIz8Q61pSScqQJhH7zsj/sfAQSpKtH8Y9WtjMUMyaFiC6VbKFj3b9CYUjGZg9tCHsRcQGgmreHxgeaShWcWND3gUPez+XWJo152JypJ2SSO8VEQwC8stAf2R5s/1jK4hmyNvTodfpFqEqDCpp/QQ7kay5CV9DGDx3hxTlWkhM4OJZIJEzUyi1Sk6+6WVoXITjlE/q61bMeyDrUds9BQakQfIYVU6yQxUalrsNEjokAd94lsqsTCqE1AUAQpzmSo1StJKZiFNR0kEHqNmiP5rmCqqQoqLlhpypcEXyoFaRR6SYyVhVzClKyJyM2VFFJnpZCiSSMoUhSC+8s0Lxi8M9IZXqgAZhI5V5gSrOAApyVMA4cVjnz6fzDG+hJy8xHLzOnUZVUKSXeukW4Kd6xXKQogZkhTgu1OU1q8c2njii4loKtS/N09l6eMOtGJWCCkS0s7sEkBnoQ6h4NGMz/Lwfy7CXnDKXypyuczJD6so9SP5YomcelJzDNmuAzs7MOY0PhtHJ4D0cmqmErnE8qcsslZAl0dlKcpNrDfaNtMlMpypPqz755hreYP+zReXLjx/abBmE45OUAAkFQHaVygM1RbUdY5yRwTEfnQUypcpMxQnThNLGURmRLTLJsM4ADNrGxJlHM4qg1cVvqGoQS/d8rJCDnm5iwCk3Oolyt6f1jXHryxe42I4TKBRMTKKlJBylSiSFGpUBYGjQYnGlQd8pbYUAbRLRnT8SVumXzV7RJYMz2vF8rA5Bck0FtGdqeFo58+p48pajxPEqUggFQdLOWDjbzMUqUpShVgAKO7tTwo3WkSODKiCXYf6j3PRg/e/SGmYQvRJbdwKtsamrD+0ea9Tt8RnUZ6AXykggMFDlYfUDYu/fD4WYEhtrE/MtR4sGDGYACpoXJvp8jEv0QCHKgB3mm7EWLsI53nqeUUYsCyQTa3ge+KxP5n8tA/d5xI4JnYChZwR4P5Qy5AZgKs4L3qKtpXxrGe5Fa5+YEVe1Batx4GKvziyRUe9tt3AGLzhxTWlW03q0ROFIc3erEANuO+8ZvKIgrE1JUSxq17HRr/1hziQqiXy2Brdg4PgRetYeZhVEhgwu+xoGpXXTaLJOHcVZyNCwNzc91z/AEibF8orxO71IFD3Bj1raKZuMdm5WoD1pproH6xerCtzOa71PwsPwhJk/uuTc0tVnJNa958YvdDVCsTYK8nD2+G/jDFYNHNWHV3eo0tBSpQdtqNuSx+UVHBjK9xV7UqQ966w7k8g1kEnnUOjDSkKDVyGNEAjcqP4Qo39RPLZkJdcxQJDzcoZjypSBqNyfOCFZxYgtuCPiC3wjB//AKRKc5TLUp5hUCpkBi27m/SBZvpZMUeQIB6BU0v8vhH1rLa75XTfnKh7BO+VSVa7KyxRieIS6CYSgE+0CmrOKs2xd9I5knFzGrMZ9SJQr0FYrkcDmLUQ6Busuuuoc3LRnJPdM/IvE+mEqUWOaZlLjKKHLUgE0blLHZQDUiM30qzV9WcrMElYQCN1qDkv7qQBWpVpRM9FEKVzTFqSCqgSlNAyXpUkHNTZPWNBHAJGXMmUElw+VzWliouAXBB1CgYl5cIbGdM9KZ6i0sJTRgEIKqDQFbJ+EVIOKmn9ZMUE9V/9JbD4xu/mDVCk2sqWhTdH5SD1ir160n9kghhVBy5b3Ck0/mjjernrGbyc5xbgmQIyzCFLmpQ7AdsKHU36wXwX0eRIT6tZSuYpRXnIuAwIT0Dg710gzGTSqZJTkIPr0qIVrkQtRs4uBrE8VJzVByscwVYhzlzV0sCDorrHDn1eVknK+2LytgoqDUOlr0clwAREMRiVfsnfMokio5EgKV9B4iK8PxBJSCohJ7NKgqDEMT0F+kDrxqhMcIJASE5nysygVsTudLsiPP8AKNSZiSwX7tw1crc3z208YsmzG5iRQC1aXNNaDpQ6RmZF5qKKQl6H26iwqNPj4w6MMAliTMu2x2OU+A+kL1PC6RnoSCtJUGoSi3eQKE+BdxFuHwSlBpijzOpSQB2ypyCQdKBh7oiicM+SoCQsMkUBykG4vlIDB7sdAIIUtINGqynqzFTM1zqPKL9x2zxDRkpKUgJBANPr+ERE8WfqAL0tAc1SXtVkgAl/4CHsDUv31ik4hI3AYF/hcvdQIPcIx9W8vhNHpnMeWoJe9nI0pV4qVO8CaPSlaC/h4dYEZKg7m4677XoK1hpjJVRyH6bkKsbX8e8xjuTaOlTU9cwq9Hpo3w8ovTPcUNx4Uf78TtGfKmine7Uq7BqdCYs9YOy4fZ7g1D+I+cT6i6uCiXKaubA6i99n0iRLlugNbCjgd3y8IpwxAS6lM7kEl3qcw3FaOdoitSqqDZbk0atXu7WG1InfVXSjUO3NYeNW+Gmhixc0h+pYAsC+wO7fKM51Zg7NlfRibFjrR6jY9IsOJ5nScxFru708XMTuTRaFEgav3bu9r1fwilUwCiRpeltWTY3LRQMQkhNabh7PoWfeJhQBygOKOySRrRhdg/nEnPyaKTN1NAmrWFmqD590UjEvQEEuAzDehr0bygYT3CQS51DEAsTUbhiH+MJKk3IpalHI/oSLaxe5NEHFmhYaVGu7/doQxFW0fv3FdBQAwCcQlCwGWDWmwqBTQF+6hhHGy5ZcBQSxJN7MLAVBBJ7obfwmtaWtTCoNLs31hRnIx6QGZI6El4UTu/S6Ml8LlIWBkBzUcushWgdTxohKUBzlSmgpQm7AAXJ6RXjpOYZUuTQgiyS9D3uNbu0D4OfmqpvWAsU+6CBVIFGO9X1MfZvLZrrbopAKu1ypfs0zKc+0oWH7orudIeeAlJIIAALDoA9PJoGWvs1y7Bnv8rQPOxQoHDHKDVw5V10qY43qM2isIQ5dVkpDdRf/AFFXlFOJn+rW5fJa1WDktc0qR0fYCAV4wIYqIBVoaD2lAkbO9Ion8SzEpljMkodxRlEgprahbxIjlepamtYYqruWAswswP0FesUzscgKYrAJZyaAKsPJ/wDUIxlS5i0ZMxSQkqFGdHss1LEvS4G0XKw0qWWlkKmEEALFGq61A2Slz3qIAvHK+flA87iBOIaWFESwUakZ5jZmHQZRtzQarDqWlYUrtFylnYFgEjyNbxbhuHJlpolgyS6rmozlRGhUxbytFxmGqUuKEuS5IPdR6CtXAG4EZ5c547fgNhuEpSMtgwYFwFVpfUE+IbuhwqoAozJzKNDypNBtuK1V3xTNUVAMQSSCGuHCQSKtq/lvDJNdeYN4vdjsCPPpHLbfNTVynLZgrTq2iQBtX4+cciAElTueUAFjU8xF7PqSKRXncBiS7OQKuHAqbuISywBdgCzF31YkvZq62EZCXKKgwBIJol2KmfNTeg+3aSsKDWxZKXuE5fbBA2F780Rw01SuYgpISDm3BAzOK6lr6xZMxADtVjoVBiQQQncfWG30GGFSQ5cmvK7H2vBnLfOLPzVm5B3H3Q9R1sfEwklIbMqzuLJykApeljvEEzBmVQszObByFAd3Kn4xO6qsCXRagU/eeZrXuf5jE5uFTQBIBblTc1rlJLOT0ra8D5iGuoO7A5a8wofNj+7EcgLFWZwoMAzKIJ37xGfYtVKQNEvsz1YV8tOsUBRFspGpygULA0GgYFxcA7xPE4dIJysyjfZVC7ntUrprvEFzQEMliaAgMmimQVBLtqA9GyxqIImIS3ssLjmBvUkXOv28RckUTy1JFLBtr3I3DCKpSBRsuYGg5nKA4diWLkt5szVUmcQprkhmDMwcEg6XUa63iYJ5cySGKakFncpAoWFRUf3pFC15UEqSl1ATHQ7FVAWLPUk3+kOhacxuMxS4NXABc72AburDSMJkTlSogGgDgmzmhuzqobtG/HyLVM/KpmYNld9Kb6dTEVIKCGUMpdhUOFVB2cg3iMsJJZ+5QDh2erh7g0DUOkXKTaoNXYXcU7qHzYxmyT0YrxM42QkAZiN25mdu8eQEVrJSqrB1CgFqOr4j4RNFUuNWB0qDcBrhhXqYaYmwNHHNVx0o2j/6tqRPE8IZMmnaTe1T713F3bwMOoqOwoCWFwXIFbKqRU+yTpDqklsrOQ4DMQ4UCO+4r+EVypJJqGDbmgAAUbaH67xfZixaVP7HiwP+w/OFBKUrIDKYMGDv8RDxz1vIumYt66vYP/EB3UaMxWKyqJDlh/maoUM3g7aUrDfnZVlLdoKJe9LOb6j7eGnYcmqmIr2aVdTmzihHeO6PteONFB4mQCpNACHvUcrA6GqmirFzJqiyUAJzEMpyGrVXQsbapPSNCQpGXKVEuAlqUCj7pDXIpv1iPr1WSBYcxFStspc9I5cupJfETwzpWDXMJK1UBzkUYWcMNiWez/EsYdaEkcuYFXMSLDKEEB6UCHFzXaCRMDElQSUhwAH1JetDQFnaumsMiakO2VKWd2YgMSkODuX8Y5cudFCkKICiS6UqCWAPaBoP3TmqDqHBoGqmSDmzZSBmCgs9pWUgBqsGqydDakXJxCVF0EsTYhjemUdSzbv1iwYoOxIIZgegU6T1qkjctGLysRGUokXytepAFx+BfviKJyjzBjfmsGzMoja7d1YJM5JCnpoHNCBq4uSC79NIol4luRmIJdhQZmCSdQSHehuaRy9mLgtSiAE5ipx/CSeyPDKqx20LDTOIcofMcwAUpnDE5SXNaOW1ciJqxoSA4LqW2oJTp19k0/CjLxg9WQlgUkgWOwBy60c6wz9GxfInqclacqiCCLXChym+alurwPPXMITlTQio1qSx3NraeUJWhYKUzhyzA53PR22qCAIvQocrFilzrRVgpgRq1Op2aM+vKKOHTliWkF1UUr+HNmuB7Ng4Dcx6ROXPUVZjZgclnoADSzgj+VMSCAzkMMxIKSKc9ACLA9+vk6Jiy7IIAcZ21UHLtfmanyhsPHoynZWYGqnyqSwIYO3eDUdKC8Q9YXJelUNuwd3Lb1f3jrFqpqnIIBNXJ7+Y953iM4kgOAwFQaqYXAFdC9Wps0PB4Tw+ODGxGYggFmSdQ7MHHx8IrmYhQIApUUAqEmrj+u5gccvK1A1yWJo7OXJardQIaUnI1FJABQ9ahNAxqXaob3tKQ7YmrZiCGckOSCO0AOYuDZnyxRgsKoZpgBzEJATcZQ5t/GSNKNBMlWqaqKmCQpwSA5qbBh412eHQtTUYJygdSEgZSz6MxvpWLuL4RGIVZIAKWSSK0PaD7XLD6RcqmqWJPPR3ILvpcF2d3EUKmlyks7kGpopgxrppuIdSujI1DOzivcXJ8hu8ZNWmWomrF2IDMQCcrk9fhXxgUFSGchwRykbElnalz3ODFRBYgqao3oS2cBvgevlITAHcNUqbZhsLUCRR+1A3T4ZKmASSrKAFbgVAL3NCwZ7RGUtWcFJYOxTYkFzlcalVQD+MTXOLFIbVzqQK2HRu8w8jEBSHHaJb5a9xv+MP5DJTmcUBPKkpqQogkKIo3MRTwMNmN0nlAUSHuVXp0qXF8oaHGKCVHMAMtDQByQBVqPRUDTJpSSo5c1GY+yA1bMoAmoa4rCRNgxKlBQyNa1HYAs2taOTWm0U+vmZVMKMFOK6u43ceVQbxWeK2ZqBQKg1CAaHTe2usUnEKcKBzv1PK7kUI2SK9ITjfwlsa8rETgGCmAJADuwBLV3hRiYiYoqNWtQqIsALCwhRO1da0zAsQkKoAA7Xsat/mbWh3ESSoBBCaqFWJcgAvTz+d2hFYYDMFN2mBqlOm+o8h0gOZNLtmA1YaszsNba7GPb33l7a0Vh0scoSW6kKs+ppmIalaphImpTyZSEsQFJALnlDF+0BU/wB4EmYpuZ02IDUJKQrKzB3YNTps8OMWTlUAx5QfZzAl7EMTUN1TGLammmIDpIKuyMwFwHJJb90Oepd4lNAHWwcO1MppUbNveBQjISAcwUQHD0S3N3s5r0G9ZT5pZIAYgk1ZlJLpcNplFQTqdol1NXokPlBAysnpyjY+AoPdMQkqS5BSAkZqNc3ZxV6v50rCqpLpVqAxaw/WU1NX5uh1iEzspeqnWVDSrEMB4CM6gybhAouHy0GX2nIFB08iadYiAPWO3KE5mS5Y5ql3ZT1P8u8CJzpCSk+69Xd6XLU2I2i6ZMBYoKnLE9AMylIYXFBTVozdNXnBpSNXDhJzMKh7MwLm596JKwQzEpBVWzXIINFXHsl/3S/QMYpRUOZykgEMS5LsxelvJR6RZLOQgyycxKkM7AZmUatYhq6Bt4zt+V1f64AgADNUAkBiHJsNhmDDaJTkkhSgS7hy1am4DbJQejmBzishSMpWCFkqbUOBlB1oabKFmglE48qgH1U4OV3SHSDetD0IsDGbs8iLsCFUZgcvtPm5g+ziwHhDL4iwUu4SOUHVgS4egNqPobNEtCykioNuylJoQAXFWA6aUi2ey0KApalSDmJBzbnTw8psuaB1DOKHc8pcFBLlO4PzhlMJiUr7LsCA4yMLkiot5CAsFJmJlBCQUkrXkOvLYhjoKaQQZzAlTgBKAogFq8ljcOe/mjdmVkSE8yeZiSL1oLn4H+U0qYiJvKWs5GZw7Eg9nSqgdTrs0QKJLqAyuSRcmilV0oQd8r0rEp63Dgsc3aYuFM4ADXoz6g9Yw0ivBggDOrLUpISwdqilS5UD4GGljcKbs5mZnPsvUvSvQxdhhRwpggsAHygZVKfL3i370MrGAh6cqikGtDcAEW7INIbVxRLlhJzgqJABNi/s0FrpIMI4V0UXcg23HZD2oSNfZ6xcpL8oDqJS2pB7OncQ3TcCIBOQM4KQbWFKOw0alm5+kXuRUtJLggkcoAA0Ku+jpGlbWaExRmLFgkDNQ5qJBPjWmmXrEJmIoaVCRzDqS9Pda3cpoNSsBTZjShZTk5aEMwLlSWa9It0jPwuZik9kroaFkMSlyL1ULtrFiFZqtlfMACCSS5o3WlGNBBYUkIqwTkYFtn+gYd42gZNmINaNQly5D9RyjpleJ3btMNLw4uXszGubl5lUvo38N9oykAhsuYueUns0KUlNKsLHqd4ZKsykg3AcpbL2grm05HA84LXNEtkhJAq5ZSQc3KrsjZujMdIu2DPw8hMsMXGXvqoas2hYNY5jrDo5WDgEMCQSWITQj/TezPsxuJWCog0DVZLEAkguToCwqfKGmyC5cPVwo1VlLZaXY1pFvK+6WA5+OUlTKWxoSAGZw+3WFGgnDL1SnW6i7aa7Q0Z7ogZB/WgaZDT/ACv86xchAzJpog+JmVPjDwo9N9rAU8MlDbK+SPxMEo/8f+CPkoj4woUc76Tisl1NfeP/ACAGGnJAlzGp+oJpSpDk98KFHP8ABVHD/wBofD/jJHxAPeBBkyWHsPaFtHMKFC+1oUFlympQf7YptnIoaBxSmZcKFGf7/wBRpY2WP1tBRSmpsgNBOOSxU1OVXzVChRq+q1PkEkftP4SPArQ4i1Sqj/D/AP0AhQowyo4eHTWvIq/R2hY/9pL6qS/8s2FCif7VOQyUnsfxK/2wIkfq0/4ZPjmXXvoPKGhQ+G6cK5PAf8hhpJ7fQhvKFCjU9CyUplgCgypLClWv39YmpIoNGFP/ALJg+UPCjN/yWM5AoT/7Jg8AAwgjDrOcVNUzQeoKFOO4w8KNVmA5A5T3/JKWjTkpDGnXxZUPChyIyZJ5U/4w+bQfO1/iX8jChQ5e4hBAyyywdlB+mZFPgPIQUkuC9eQ3r7EKFGeXw2DwyASkEBjNQ43eaHeJI7K+4fBSW+Z84aFGuXr+/pmLMRilhTBagABQKIFhpChQo5q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820" name="AutoShape 4" descr="data:image/jpeg;base64,/9j/4AAQSkZJRgABAQAAAQABAAD/2wCEAAkGBhQSERUUEhQWFRUWFBcVGBQXFxcVGBgUFxcVFxQYGBYXHCYeGBsjGRYWHy8gIycpLC0sFR4xNTAqNSYsLCkBCQoKDgwOFw8PGikcHBwsLCwsKSwpKSksLCwpKSkpLCkpKSkpKSwsLCwsLCwpKSwpLCkpKSwsLCkpKSkpKSwpKf/AABEIAMIBAwMBIgACEQEDEQH/xAAcAAABBQEBAQAAAAAAAAAAAAAEAAECAwUGBwj/xABEEAABAgQEAwQIAQoGAgMBAAABAhEAAyExBBJBUQUiYTJxgZEGE0JSobHB8NEHFBUjM2JykuHxc4KisrPCQ2NTg8MW/8QAGQEBAQEBAQEAAAAAAAAAAAAAAAECAwQF/8QAJhEBAQEAAQQBBAIDAQAAAAAAAAERAgMSITFBExRRYXHwMkKhBP/aAAwDAQACEQMRAD8A86w8jVqQWiRBWBw7F/sxoy+H6i3y+9474BpOFpExw+rtG1hcA8amH4cGZovoYuA4eTpHRcO4PaNLh/DRtG/hcEBGbRTw7AtG3JltEJUtosVNjGqtK2iibPiJcwNiJoTBFWMxrRznE+IULVi/inEriOR4hj6moP3WNyKC4txO58+7v0McTxXFu/2I2OJ4i/2fv+m8cvj16xLUATlvFTw6lQ0cwoUKFBDgQjDQoBQoTQoBmh4UKAaFDwoBhEnhoUBIKhAOYjDvAMaQxh3hKMA0KGh4ivTsJh418PhWaLcJgaxry8C8egLA4PNbyjawvDxEMBg20jZkIjFqlhcI0GoDQ0uXBUvDxlFSUkxL1YF4umLCYyMbxBoKuxeMAFI53imON4qxvErtGFieI+II+P28akFfEMeDm7qff3aOW4li7l+/od+v3vB/EcVtHL8QxOvge4xpAmOxn3sdYx582CcUv+v4xnrMcrRWqGhzCiBoUPDQQoeFCgFChQoBNChmhNAO8KFCgE0KHhoBQoeE0A0OExJMp4Jw+CUo0EAN6qFGwnhCv/jUetR8BCi4eXteHwtY28LhaQ2GwgjUw2HjbSMrCwdJwkXSsPFxWBGUMlAEU4jFgCKMRjIyMTjIKtxmPe0c/jsYY0ysQBjMOCDGhzs/HV2jIxeKqe/7+sauOwNW0+2irC8KRMLLLdfvujSOSx+ManlGDi51T990eoYn8mQmp5JzHTMKfCOO4/8Ak9xeHcqRnT7yC4/ERmjkJhgdUE4jDqSWIgYiMCLQxETAiRRERS0KJNDGAaE0O0JoCIEIiJQgIKaE0Iph4IZoeFE0S3i4IhMSEqDsJw4rsHjt/R38mE2exUMidz9IuDgpWBUqweOn4D+TfE4hiEFKdzSPXuEeh2EwY7IWvcgQbieNsGSABsKRcVyHDfyRSJYfETH6CDcThMLhxlky001Ic99YJxeNUvWMuclrsYuDMm4hRJIEPBPrBCjQ9Wk8Pg2XJAiZIEUrnRyEpk1oz8RiYvViIpUlCrhu6KMnET3gCdNMbs7hIPZV5xmYnhS06eUaigfW/hEZi/7QlyiHiiaYooxCgYDMkC14vWh4oWgtAFYbFKTrSN3C4/MnmHnHNS1qjQw5ejtAYvpd6JS5zqQkBXQR5sfROZ60S6BywJs+ndHtww5IoQYysbwMkuU1u8Qx47xX0bnYZWWagp2OhHQ6wD6qPpHB4WViJPqcQgKDMHFR1B0ji+P/AJPhhi4QmZKNiQCfExnEePLlxSUx6JiPRvDr9lSOqS48jGVivQJV5MxKxsXQr8PjC8RyDQssa2I4HMl0Wgjwgf8ANYmANKIZUqDBIiacM8BmkQ4Q8a0vhCl0Aj0H0A/JYJ5C545AezvDB5ajDE6R0no96HzcQoBCS27R7Zxn8nuEM1CsgSlCWypAD7PFq8fKkJySkhOlKRYM/wBFvyfy5DFbKXsztHVzUMQkUHSG4Cp0FZqTEFTWc6vADcelpCKBiBHDYjEqJYCsdnjZmYsYBHCkgktGoORGLIuaxWpRJvBOLwX6wtvGlw70cWup5U7nXuGsaGJ6rrCjt0ejMsAOFHrQPCid0HSzMRAy58DLnwOqdGcBhmxAzKwF+cQ/r3hijU4hosRjYzfWxBU6BjUmZF9oDvFIz8XwFKuwpuhik4nrEf0iRrFRnYzhS0XHjGetJ1846eTxneJTZEmaLMdxDRyiVsYJRMp1jQxHACKpOYfGAF4QpitCMLioOTiKRjIUxgpE6BrVk4piI25GLSpOVTEHQ1EckhdYOkYloliYs4r6GyS60OkeYHhGaj0fKbJQsdGfyNY6XBY7e0U8SwXty7aiJKML9HyjRaGP3vGZjPRDCzKFAD+0lkqHlQ+MdBJxpstld9YdUiWbOk+Yijg8Z+ShZJOHmIWPdUcivjQ+cZY9BcRLUBMkqD6s487R61hOGTCXBpvGzLmhAZ3iaOG9GvQIJZU0AdGj0LByUoQwAAHhFaMqtIbiKimWQm7RL5RyHpPxznYGAfRPBevn5lVSgZjs+kYvGlq9YcwIrax+PzjqPQQ5ZE5ZpYCNeorenYgS0AC0Zq8W4gbHYw0ECGcWYRJAeZkGSMOpVhEeGcLJSFTOVOm57hGyhVGQGEQZkjgSEEqIBVubDuEFP7oJO8HJwmqjEJuJSkUEEZ5C+sKJqx9YUFC4qSRAK1RqCdvFU3DJVanSKMlUyLJcyI4jClN4pQY0CfWRCcuKSqK50ykDTKnQPMnRBcyKVrgJeui2ViyICBiwQRsyOJKGsFjHIUGUAYwkKh88Fa83hKFVlqY7H8YBm4FaDURGRiCDeNGVxE2uNjERnoEESzB3qJcyo5T8IDnJUlJUhBWkAkKcJQoAOcqqlVrgEdYaDJSoNw2JIobRmShN/wDV5rt3t9IcT15mKAC4dTlaEguxVlAL0sW7wIzqj8fw2yka/P6QTg+FJSxWQegiSJHqkAg5iVJzZ1FXKSAWowZwaCIHgyFEnLch1OUmlQ6ksSx+MNNFzcSwYMBFEucDsYFxKDK5ip0alXaSHYEn2k76i9ataAAkZq013pBGhJIFdID4hjCBWoPl4w+YpSyva7JOjVY/TxisqS7OOtRXYff1grCxcoL7QSR7syo8FXTGlgMIlGFIQ6QpTsS9hYFqwPjp8tC2UFq1TkRnCS4BBA1cgg6O20Z/F+JzZazmnolSEscoQmZMJYPccpd72i+wUeHqWaVq1I0sLwtEoOtirr2U/iYw/R701lrVNAcJSlJK1lIKqkUAYDSCjxBCl80wAndQYasA9G+MBuDGoeq8xO9B4CC/zgDv22jGw3FUzE5UlJYVqC2hfZzFQxGVYSOyp22ChVh0I03B3iDaXinuYDnzHiv1kRUYIpUYaJFMKICxJ6xL1PWJPFeIxiZYBU9SwSA6lKNkpGp+zSMdyasMpwxrGfjMJKSazEpPukgK/lv8IeV6xa2nHICCUolqZw5cLWKuA1EkC9S0G4eQiX+zSlPcACe83PjF7lYy1S9y2/q5m2+WK5MhE7N6tWbK4UBcM1Sk1A6mOjUQb+esZUnCZkLUQCJi1k9UvkAPggRm8qjOVwtMVq4UnrFmLkzkEKklK0h3kzFFzZhLm1KSz9txa14lguJInJJS6VBs0tYyLQTUBSTbViHBahjlepy9s7UUcJR1iwcKRsYszjcQLip+c+rSqjZlkFiElwlL6FRBqLBJ3EZ+ryNQXhwpxJAdyDMW/qwQagMQVnQsQBWrhoWF4YlSQpaphJFU5sgSoUUnKhrKBFSYICwKDKAAABZgLAAUFNIoEzLMIoy3V3KA5h4gA+cT6tNEJ4VKFgsV0mL+qohICjmWkJWhS1FKCAhQSKciqJIcFgoCjc0Qxc9gwIdXKNb/AGB4wVJZCaMyRb+EfVok6vI2qJOLlTlVDSwooIVTNNDZpcx+zlLcpbMdwObocPiAKNTUH6vHN/mWVCZqElUz1Yzyx/5k1UpJSaFbqUUk68tlUJ4fxJPrEIQmYpKpYmBg6Ag9khZLpBpSoqLR1nKr5buBkIUjs5cjpLWZFBT+FojhJASklBqpRUS1yWqQ+wCaaJEZXEvSiSjPKUtKCpICZZfO5BCuUXsmtuaKpfpKFACTKVMYC1AOj1+MdLWhX56kKMslORR9WyVA+rWoEDWiVeDFqVocjilg4ACQpZ0c+zXcuT0HWPP+F4nEqmYkLSUI/a51yBLUqYK5ARdIyorvXWDEyEJUXC5uclQMwqLFTMwfKWBFFecYvPBtS/S2UqZMQp6EsCkMpFqAEuHe9wR3RLhnEFhBSlClerdKSssybod7kIKRX6wBLxqEg5Ey00DsllFr5gAG7jE+D44gTSpgrPRNgUhKUkNpa+4jnOtNTRMqZiDIAmlKSkgUSFFgoZSSCwLbQRKw5QhiETCAalISc1dE08fOBcXxhJYJLscxFnIsD4t5GBzxaYQWTUuej/3hz6844l5G4zxCbJlJUUsQh3DEB+UJdOtR39YzeD8EmT5Exc4ZlFKsktVEuU8qjqGNo0MPxRaXepPWzWYGgv8AWLf0uoUY1fY1/s/lGfvOOJ3qsf6L4XIAnDy8wSCSx0vrqXhK4Bg2cYeWKBuVnfTyhfpNTEh9X3fVx9ekVpxxAoC1WfSzjp97xyv/AK07i9HOCJwxmNzBRFGZgHI15jzN3ARszJqSuWAmuYq8EpL/ABIHjGJ+mFA8oJs4oPn0iCOJzFKJSA5oSalhoPF/Puh91+U7nWonDaLPWDaOVHF5m240ehZ3NDaH/TE16fMMdYn3S9zp842+EKOXPGp26fMD4Qo19zE7m7PxYSkqUaDX7udPGKMKguZkztkMBcIR7ifmo6noAIz8Q61pSScqQJhH7zsj/sfAQSpKtH8Y9WtjMUMyaFiC6VbKFj3b9CYUjGZg9tCHsRcQGgmreHxgeaShWcWND3gUPez+XWJo152JypJ2SSO8VEQwC8stAf2R5s/1jK4hmyNvTodfpFqEqDCpp/QQ7kay5CV9DGDx3hxTlWkhM4OJZIJEzUyi1Sk6+6WVoXITjlE/q61bMeyDrUds9BQakQfIYVU6yQxUalrsNEjokAd94lsqsTCqE1AUAQpzmSo1StJKZiFNR0kEHqNmiP5rmCqqQoqLlhpypcEXyoFaRR6SYyVhVzClKyJyM2VFFJnpZCiSSMoUhSC+8s0Lxi8M9IZXqgAZhI5V5gSrOAApyVMA4cVjnz6fzDG+hJy8xHLzOnUZVUKSXeukW4Kd6xXKQogZkhTgu1OU1q8c2njii4loKtS/N09l6eMOtGJWCCkS0s7sEkBnoQ6h4NGMz/Lwfy7CXnDKXypyuczJD6so9SP5YomcelJzDNmuAzs7MOY0PhtHJ4D0cmqmErnE8qcsslZAl0dlKcpNrDfaNtMlMpypPqz755hreYP+zReXLjx/abBmE45OUAAkFQHaVygM1RbUdY5yRwTEfnQUypcpMxQnThNLGURmRLTLJsM4ADNrGxJlHM4qg1cVvqGoQS/d8rJCDnm5iwCk3Oolyt6f1jXHryxe42I4TKBRMTKKlJBylSiSFGpUBYGjQYnGlQd8pbYUAbRLRnT8SVumXzV7RJYMz2vF8rA5Bck0FtGdqeFo58+p48pajxPEqUggFQdLOWDjbzMUqUpShVgAKO7tTwo3WkSODKiCXYf6j3PRg/e/SGmYQvRJbdwKtsamrD+0ea9Tt8RnUZ6AXykggMFDlYfUDYu/fD4WYEhtrE/MtR4sGDGYACpoXJvp8jEv0QCHKgB3mm7EWLsI53nqeUUYsCyQTa3ge+KxP5n8tA/d5xI4JnYChZwR4P5Qy5AZgKs4L3qKtpXxrGe5Fa5+YEVe1Batx4GKvziyRUe9tt3AGLzhxTWlW03q0ROFIc3erEANuO+8ZvKIgrE1JUSxq17HRr/1hziQqiXy2Brdg4PgRetYeZhVEhgwu+xoGpXXTaLJOHcVZyNCwNzc91z/AEibF8orxO71IFD3Bj1raKZuMdm5WoD1pproH6xerCtzOa71PwsPwhJk/uuTc0tVnJNa958YvdDVCsTYK8nD2+G/jDFYNHNWHV3eo0tBSpQdtqNuSx+UVHBjK9xV7UqQ966w7k8g1kEnnUOjDSkKDVyGNEAjcqP4Qo39RPLZkJdcxQJDzcoZjypSBqNyfOCFZxYgtuCPiC3wjB//AKRKc5TLUp5hUCpkBi27m/SBZvpZMUeQIB6BU0v8vhH1rLa75XTfnKh7BO+VSVa7KyxRieIS6CYSgE+0CmrOKs2xd9I5knFzGrMZ9SJQr0FYrkcDmLUQ6Busuuuoc3LRnJPdM/IvE+mEqUWOaZlLjKKHLUgE0blLHZQDUiM30qzV9WcrMElYQCN1qDkv7qQBWpVpRM9FEKVzTFqSCqgSlNAyXpUkHNTZPWNBHAJGXMmUElw+VzWliouAXBB1CgYl5cIbGdM9KZ6i0sJTRgEIKqDQFbJ+EVIOKmn9ZMUE9V/9JbD4xu/mDVCk2sqWhTdH5SD1ir160n9kghhVBy5b3Ck0/mjjernrGbyc5xbgmQIyzCFLmpQ7AdsKHU36wXwX0eRIT6tZSuYpRXnIuAwIT0Dg710gzGTSqZJTkIPr0qIVrkQtRs4uBrE8VJzVByscwVYhzlzV0sCDorrHDn1eVknK+2LytgoqDUOlr0clwAREMRiVfsnfMokio5EgKV9B4iK8PxBJSCohJ7NKgqDEMT0F+kDrxqhMcIJASE5nysygVsTudLsiPP8AKNSZiSwX7tw1crc3z208YsmzG5iRQC1aXNNaDpQ6RmZF5qKKQl6H26iwqNPj4w6MMAliTMu2x2OU+A+kL1PC6RnoSCtJUGoSi3eQKE+BdxFuHwSlBpijzOpSQB2ypyCQdKBh7oiicM+SoCQsMkUBykG4vlIDB7sdAIIUtINGqynqzFTM1zqPKL9x2zxDRkpKUgJBANPr+ERE8WfqAL0tAc1SXtVkgAl/4CHsDUv31ik4hI3AYF/hcvdQIPcIx9W8vhNHpnMeWoJe9nI0pV4qVO8CaPSlaC/h4dYEZKg7m4677XoK1hpjJVRyH6bkKsbX8e8xjuTaOlTU9cwq9Hpo3w8ovTPcUNx4Uf78TtGfKmine7Uq7BqdCYs9YOy4fZ7g1D+I+cT6i6uCiXKaubA6i99n0iRLlugNbCjgd3y8IpwxAS6lM7kEl3qcw3FaOdoitSqqDZbk0atXu7WG1InfVXSjUO3NYeNW+Gmhixc0h+pYAsC+wO7fKM51Zg7NlfRibFjrR6jY9IsOJ5nScxFru708XMTuTRaFEgav3bu9r1fwilUwCiRpeltWTY3LRQMQkhNabh7PoWfeJhQBygOKOySRrRhdg/nEnPyaKTN1NAmrWFmqD590UjEvQEEuAzDehr0bygYT3CQS51DEAsTUbhiH+MJKk3IpalHI/oSLaxe5NEHFmhYaVGu7/doQxFW0fv3FdBQAwCcQlCwGWDWmwqBTQF+6hhHGy5ZcBQSxJN7MLAVBBJ7obfwmtaWtTCoNLs31hRnIx6QGZI6El4UTu/S6Ml8LlIWBkBzUcushWgdTxohKUBzlSmgpQm7AAXJ6RXjpOYZUuTQgiyS9D3uNbu0D4OfmqpvWAsU+6CBVIFGO9X1MfZvLZrrbopAKu1ypfs0zKc+0oWH7orudIeeAlJIIAALDoA9PJoGWvs1y7Bnv8rQPOxQoHDHKDVw5V10qY43qM2isIQ5dVkpDdRf/AFFXlFOJn+rW5fJa1WDktc0qR0fYCAV4wIYqIBVoaD2lAkbO9Ion8SzEpljMkodxRlEgprahbxIjlepamtYYqruWAswswP0FesUzscgKYrAJZyaAKsPJ/wDUIxlS5i0ZMxSQkqFGdHss1LEvS4G0XKw0qWWlkKmEEALFGq61A2Slz3qIAvHK+flA87iBOIaWFESwUakZ5jZmHQZRtzQarDqWlYUrtFylnYFgEjyNbxbhuHJlpolgyS6rmozlRGhUxbytFxmGqUuKEuS5IPdR6CtXAG4EZ5c547fgNhuEpSMtgwYFwFVpfUE+IbuhwqoAozJzKNDypNBtuK1V3xTNUVAMQSSCGuHCQSKtq/lvDJNdeYN4vdjsCPPpHLbfNTVynLZgrTq2iQBtX4+cciAElTueUAFjU8xF7PqSKRXncBiS7OQKuHAqbuISywBdgCzF31YkvZq62EZCXKKgwBIJol2KmfNTeg+3aSsKDWxZKXuE5fbBA2F780Rw01SuYgpISDm3BAzOK6lr6xZMxADtVjoVBiQQQncfWG30GGFSQ5cmvK7H2vBnLfOLPzVm5B3H3Q9R1sfEwklIbMqzuLJykApeljvEEzBmVQszObByFAd3Kn4xO6qsCXRagU/eeZrXuf5jE5uFTQBIBblTc1rlJLOT0ra8D5iGuoO7A5a8wofNj+7EcgLFWZwoMAzKIJ37xGfYtVKQNEvsz1YV8tOsUBRFspGpygULA0GgYFxcA7xPE4dIJysyjfZVC7ntUrprvEFzQEMliaAgMmimQVBLtqA9GyxqIImIS3ssLjmBvUkXOv28RckUTy1JFLBtr3I3DCKpSBRsuYGg5nKA4diWLkt5szVUmcQprkhmDMwcEg6XUa63iYJ5cySGKakFncpAoWFRUf3pFC15UEqSl1ATHQ7FVAWLPUk3+kOhacxuMxS4NXABc72AburDSMJkTlSogGgDgmzmhuzqobtG/HyLVM/KpmYNld9Kb6dTEVIKCGUMpdhUOFVB2cg3iMsJJZ+5QDh2erh7g0DUOkXKTaoNXYXcU7qHzYxmyT0YrxM42QkAZiN25mdu8eQEVrJSqrB1CgFqOr4j4RNFUuNWB0qDcBrhhXqYaYmwNHHNVx0o2j/6tqRPE8IZMmnaTe1T713F3bwMOoqOwoCWFwXIFbKqRU+yTpDqklsrOQ4DMQ4UCO+4r+EVypJJqGDbmgAAUbaH67xfZixaVP7HiwP+w/OFBKUrIDKYMGDv8RDxz1vIumYt66vYP/EB3UaMxWKyqJDlh/maoUM3g7aUrDfnZVlLdoKJe9LOb6j7eGnYcmqmIr2aVdTmzihHeO6PteONFB4mQCpNACHvUcrA6GqmirFzJqiyUAJzEMpyGrVXQsbapPSNCQpGXKVEuAlqUCj7pDXIpv1iPr1WSBYcxFStspc9I5cupJfETwzpWDXMJK1UBzkUYWcMNiWez/EsYdaEkcuYFXMSLDKEEB6UCHFzXaCRMDElQSUhwAH1JetDQFnaumsMiakO2VKWd2YgMSkODuX8Y5cudFCkKICiS6UqCWAPaBoP3TmqDqHBoGqmSDmzZSBmCgs9pWUgBqsGqydDakXJxCVF0EsTYhjemUdSzbv1iwYoOxIIZgegU6T1qkjctGLysRGUokXytepAFx+BfviKJyjzBjfmsGzMoja7d1YJM5JCnpoHNCBq4uSC79NIol4luRmIJdhQZmCSdQSHehuaRy9mLgtSiAE5ipx/CSeyPDKqx20LDTOIcofMcwAUpnDE5SXNaOW1ciJqxoSA4LqW2oJTp19k0/CjLxg9WQlgUkgWOwBy60c6wz9GxfInqclacqiCCLXChym+alurwPPXMITlTQio1qSx3NraeUJWhYKUzhyzA53PR22qCAIvQocrFilzrRVgpgRq1Op2aM+vKKOHTliWkF1UUr+HNmuB7Ng4Dcx6ROXPUVZjZgclnoADSzgj+VMSCAzkMMxIKSKc9ACLA9+vk6Jiy7IIAcZ21UHLtfmanyhsPHoynZWYGqnyqSwIYO3eDUdKC8Q9YXJelUNuwd3Lb1f3jrFqpqnIIBNXJ7+Y953iM4kgOAwFQaqYXAFdC9Wps0PB4Tw+ODGxGYggFmSdQ7MHHx8IrmYhQIApUUAqEmrj+u5gccvK1A1yWJo7OXJardQIaUnI1FJABQ9ahNAxqXaob3tKQ7YmrZiCGckOSCO0AOYuDZnyxRgsKoZpgBzEJATcZQ5t/GSNKNBMlWqaqKmCQpwSA5qbBh412eHQtTUYJygdSEgZSz6MxvpWLuL4RGIVZIAKWSSK0PaD7XLD6RcqmqWJPPR3ILvpcF2d3EUKmlyks7kGpopgxrppuIdSujI1DOzivcXJ8hu8ZNWmWomrF2IDMQCcrk9fhXxgUFSGchwRykbElnalz3ODFRBYgqao3oS2cBvgevlITAHcNUqbZhsLUCRR+1A3T4ZKmASSrKAFbgVAL3NCwZ7RGUtWcFJYOxTYkFzlcalVQD+MTXOLFIbVzqQK2HRu8w8jEBSHHaJb5a9xv+MP5DJTmcUBPKkpqQogkKIo3MRTwMNmN0nlAUSHuVXp0qXF8oaHGKCVHMAMtDQByQBVqPRUDTJpSSo5c1GY+yA1bMoAmoa4rCRNgxKlBQyNa1HYAs2taOTWm0U+vmZVMKMFOK6u43ceVQbxWeK2ZqBQKg1CAaHTe2usUnEKcKBzv1PK7kUI2SK9ITjfwlsa8rETgGCmAJADuwBLV3hRiYiYoqNWtQqIsALCwhRO1da0zAsQkKoAA7Xsat/mbWh3ESSoBBCaqFWJcgAvTz+d2hFYYDMFN2mBqlOm+o8h0gOZNLtmA1YaszsNba7GPb33l7a0Vh0scoSW6kKs+ppmIalaphImpTyZSEsQFJALnlDF+0BU/wB4EmYpuZ02IDUJKQrKzB3YNTps8OMWTlUAx5QfZzAl7EMTUN1TGLammmIDpIKuyMwFwHJJb90Oepd4lNAHWwcO1MppUbNveBQjISAcwUQHD0S3N3s5r0G9ZT5pZIAYgk1ZlJLpcNplFQTqdol1NXokPlBAysnpyjY+AoPdMQkqS5BSAkZqNc3ZxV6v50rCqpLpVqAxaw/WU1NX5uh1iEzspeqnWVDSrEMB4CM6gybhAouHy0GX2nIFB08iadYiAPWO3KE5mS5Y5ql3ZT1P8u8CJzpCSk+69Xd6XLU2I2i6ZMBYoKnLE9AMylIYXFBTVozdNXnBpSNXDhJzMKh7MwLm596JKwQzEpBVWzXIINFXHsl/3S/QMYpRUOZykgEMS5LsxelvJR6RZLOQgyycxKkM7AZmUatYhq6Bt4zt+V1f64AgADNUAkBiHJsNhmDDaJTkkhSgS7hy1am4DbJQejmBzishSMpWCFkqbUOBlB1oabKFmglE48qgH1U4OV3SHSDetD0IsDGbs8iLsCFUZgcvtPm5g+ziwHhDL4iwUu4SOUHVgS4egNqPobNEtCykioNuylJoQAXFWA6aUi2ey0KApalSDmJBzbnTw8psuaB1DOKHc8pcFBLlO4PzhlMJiUr7LsCA4yMLkiot5CAsFJmJlBCQUkrXkOvLYhjoKaQQZzAlTgBKAogFq8ljcOe/mjdmVkSE8yeZiSL1oLn4H+U0qYiJvKWs5GZw7Eg9nSqgdTrs0QKJLqAyuSRcmilV0oQd8r0rEp63Dgsc3aYuFM4ADXoz6g9Yw0ivBggDOrLUpISwdqilS5UD4GGljcKbs5mZnPsvUvSvQxdhhRwpggsAHygZVKfL3i370MrGAh6cqikGtDcAEW7INIbVxRLlhJzgqJABNi/s0FrpIMI4V0UXcg23HZD2oSNfZ6xcpL8oDqJS2pB7OncQ3TcCIBOQM4KQbWFKOw0alm5+kXuRUtJLggkcoAA0Ku+jpGlbWaExRmLFgkDNQ5qJBPjWmmXrEJmIoaVCRzDqS9Pda3cpoNSsBTZjShZTk5aEMwLlSWa9It0jPwuZik9kroaFkMSlyL1ULtrFiFZqtlfMACCSS5o3WlGNBBYUkIqwTkYFtn+gYd42gZNmINaNQly5D9RyjpleJ3btMNLw4uXszGubl5lUvo38N9oykAhsuYueUns0KUlNKsLHqd4ZKsykg3AcpbL2grm05HA84LXNEtkhJAq5ZSQc3KrsjZujMdIu2DPw8hMsMXGXvqoas2hYNY5jrDo5WDgEMCQSWITQj/TezPsxuJWCog0DVZLEAkguToCwqfKGmyC5cPVwo1VlLZaXY1pFvK+6WA5+OUlTKWxoSAGZw+3WFGgnDL1SnW6i7aa7Q0Z7ogZB/WgaZDT/ACv86xchAzJpog+JmVPjDwo9N9rAU8MlDbK+SPxMEo/8f+CPkoj4woUc76Tisl1NfeP/ACAGGnJAlzGp+oJpSpDk98KFHP8ABVHD/wBofD/jJHxAPeBBkyWHsPaFtHMKFC+1oUFlympQf7YptnIoaBxSmZcKFGf7/wBRpY2WP1tBRSmpsgNBOOSxU1OVXzVChRq+q1PkEkftP4SPArQ4i1Sqj/D/AP0AhQowyo4eHTWvIq/R2hY/9pL6qS/8s2FCif7VOQyUnsfxK/2wIkfq0/4ZPjmXXvoPKGhQ+G6cK5PAf8hhpJ7fQhvKFCjU9CyUplgCgypLClWv39YmpIoNGFP/ALJg+UPCjN/yWM5AoT/7Jg8AAwgjDrOcVNUzQeoKFOO4w8KNVmA5A5T3/JKWjTkpDGnXxZUPChyIyZJ5U/4w+bQfO1/iX8jChQ5e4hBAyyywdlB+mZFPgPIQUkuC9eQ3r7EKFGeXw2DwyASkEBjNQ43eaHeJI7K+4fBSW+Z84aFGuXr+/pmLMRilhTBagABQKIFhpChQo5q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4822" name="Picture 6" descr="http://plastic-pipes.ru/sites/default/files/news/news_2012-08-01_poli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8763027" cy="6572272"/>
          </a:xfrm>
          <a:prstGeom prst="rect">
            <a:avLst/>
          </a:prstGeom>
          <a:noFill/>
        </p:spPr>
      </p:pic>
      <p:pic>
        <p:nvPicPr>
          <p:cNvPr id="34824" name="Picture 8" descr="http://rgakfd.altsoft.spb.ru/getImage.do?object=1804763257&amp;compatible=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22718"/>
            <a:ext cx="8572560" cy="6389426"/>
          </a:xfrm>
          <a:prstGeom prst="rect">
            <a:avLst/>
          </a:prstGeom>
          <a:noFill/>
        </p:spPr>
      </p:pic>
      <p:pic>
        <p:nvPicPr>
          <p:cNvPr id="34826" name="Picture 10" descr="http://greenpressa.ru/sites/default/files/imagecache/360/news/131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0"/>
            <a:ext cx="8858280" cy="6531021"/>
          </a:xfrm>
          <a:prstGeom prst="rect">
            <a:avLst/>
          </a:prstGeom>
          <a:noFill/>
        </p:spPr>
      </p:pic>
      <p:pic>
        <p:nvPicPr>
          <p:cNvPr id="9" name="Picture 10" descr="http://www.agro-s.mypom.ru/i/ximik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14290"/>
            <a:ext cx="9001156" cy="6366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 descr="http://www.altailes.com/mentant_doc/sajt_1/glavnoe__2/lesovoss_4/_images_38/iskusstv_4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3559" y="239458"/>
            <a:ext cx="8871826" cy="6332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http://www.nsh.ru/wp-content/images/journals/407/407_ma_p068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9144000" cy="6706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180px-Soil_profi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908050"/>
            <a:ext cx="3819522" cy="4592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5" descr="1901_3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7538" y="2781300"/>
            <a:ext cx="3783012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WordArt 6"/>
          <p:cNvSpPr>
            <a:spLocks noChangeArrowheads="1" noChangeShapeType="1" noTextEdit="1"/>
          </p:cNvSpPr>
          <p:nvPr/>
        </p:nvSpPr>
        <p:spPr bwMode="auto">
          <a:xfrm>
            <a:off x="4067175" y="333375"/>
            <a:ext cx="424815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CCCC"/>
                    </a:gs>
                    <a:gs pos="100000">
                      <a:srgbClr val="0099FF"/>
                    </a:gs>
                  </a:gsLst>
                  <a:lin ang="2700000" scaled="1"/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sz="3600" b="1" kern="10" dirty="0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Строение почв</a:t>
            </a:r>
            <a:r>
              <a:rPr lang="ru-RU" sz="3600" b="1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CCCC"/>
                    </a:gs>
                    <a:gs pos="100000">
                      <a:srgbClr val="0099FF"/>
                    </a:gs>
                  </a:gsLst>
                  <a:lin ang="2700000" scaled="1"/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6659563" y="4498975"/>
            <a:ext cx="151288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Горизонт </a:t>
            </a:r>
            <a:r>
              <a:rPr lang="ru-RU" sz="1400" b="1" dirty="0" err="1">
                <a:solidFill>
                  <a:schemeClr val="tx2">
                    <a:lumMod val="75000"/>
                  </a:schemeClr>
                </a:solidFill>
              </a:rPr>
              <a:t>вмывани</a:t>
            </a:r>
            <a:endParaRPr lang="ru-RU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250825" y="5300663"/>
            <a:ext cx="450056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chemeClr val="bg1"/>
                </a:solidFill>
              </a:rPr>
              <a:t>Между горизонтами происходит непрерывный обмен веществами путем циркуляции почвеннго раствораю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4" descr="Безымянный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6092825"/>
            <a:ext cx="7588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2" descr="http://barentsobserver.com/sites/barentsobserver.com/files/styles/grid_8/public/main/articles/tundra.nenets-barentsphot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56138" cy="6858000"/>
          </a:xfrm>
          <a:prstGeom prst="rect">
            <a:avLst/>
          </a:prstGeom>
          <a:noFill/>
        </p:spPr>
      </p:pic>
      <p:sp>
        <p:nvSpPr>
          <p:cNvPr id="5" name="WordArt 3"/>
          <p:cNvSpPr>
            <a:spLocks noChangeArrowheads="1" noChangeShapeType="1" noTextEdit="1"/>
          </p:cNvSpPr>
          <p:nvPr/>
        </p:nvSpPr>
        <p:spPr bwMode="auto">
          <a:xfrm>
            <a:off x="900113" y="404813"/>
            <a:ext cx="2555875" cy="1484312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6454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8080"/>
                    </a:gs>
                    <a:gs pos="100000">
                      <a:srgbClr val="FFCCFF"/>
                    </a:gs>
                  </a:gsLst>
                  <a:lin ang="5400000" scaled="1"/>
                </a:gradFill>
                <a:latin typeface="Mirror"/>
              </a:rPr>
              <a:t>ТУНДРА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1341438"/>
            <a:ext cx="2076450" cy="422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5" name="WordArt 7"/>
          <p:cNvSpPr>
            <a:spLocks noChangeArrowheads="1" noChangeShapeType="1" noTextEdit="1"/>
          </p:cNvSpPr>
          <p:nvPr/>
        </p:nvSpPr>
        <p:spPr bwMode="auto">
          <a:xfrm>
            <a:off x="1071539" y="476250"/>
            <a:ext cx="7532712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Тундровые глеевые почвы</a:t>
            </a: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3492500" y="1700213"/>
            <a:ext cx="518318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/>
              <a:t>На Крайнем Севере почва почти весь год находится в мерзлом состоянии. На короткое время верхний горизонт оттаивает всего на несколько десятков сантиметров. </a:t>
            </a:r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3419475" y="3141663"/>
            <a:ext cx="518477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/>
              <a:t>В теплый сезон оттаивает небольшой верхний слой. Из-за переувлажнения почвы и </a:t>
            </a:r>
            <a:r>
              <a:rPr lang="ru-RU" sz="2000" b="1" dirty="0" smtClean="0"/>
              <a:t>недостатка </a:t>
            </a:r>
            <a:r>
              <a:rPr lang="ru-RU" sz="2000" b="1" dirty="0"/>
              <a:t>кислорода мало растений, а значит мало перегноя.</a:t>
            </a:r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3214678" y="5143512"/>
            <a:ext cx="572452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/>
              <a:t>Содержание гумуса 2-3%;</a:t>
            </a:r>
          </a:p>
          <a:p>
            <a:r>
              <a:rPr lang="ru-RU" sz="2400" b="1" dirty="0"/>
              <a:t>Под А 1 находится А 2 - голубоватый слой (глей). </a:t>
            </a:r>
          </a:p>
        </p:txBody>
      </p:sp>
      <p:pic>
        <p:nvPicPr>
          <p:cNvPr id="7179" name="Picture 11" descr="ТУНДРОВЫЕ ГЛЕЕВЫЕ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1341438"/>
            <a:ext cx="2087562" cy="475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ТАЙГ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WordArt 5"/>
          <p:cNvSpPr>
            <a:spLocks noChangeArrowheads="1" noChangeShapeType="1" noTextEdit="1"/>
          </p:cNvSpPr>
          <p:nvPr/>
        </p:nvSpPr>
        <p:spPr bwMode="auto">
          <a:xfrm>
            <a:off x="684213" y="404813"/>
            <a:ext cx="2736850" cy="1582737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3300"/>
                    </a:gs>
                    <a:gs pos="50000">
                      <a:srgbClr val="003300"/>
                    </a:gs>
                    <a:gs pos="100000">
                      <a:srgbClr val="663300"/>
                    </a:gs>
                  </a:gsLst>
                  <a:lin ang="2700000" scaled="1"/>
                </a:gradFill>
                <a:latin typeface="Mirror"/>
              </a:rPr>
              <a:t>ТАЙГА</a:t>
            </a:r>
          </a:p>
        </p:txBody>
      </p:sp>
      <p:pic>
        <p:nvPicPr>
          <p:cNvPr id="19460" name="Picture 6" descr="ТАЙГ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5876925"/>
            <a:ext cx="87471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70638" y="1196975"/>
            <a:ext cx="2160587" cy="428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500035" y="1557338"/>
            <a:ext cx="5297516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/>
              <a:t>Типичные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подзолистые почвы формируются в  тайге под </a:t>
            </a:r>
            <a:r>
              <a:rPr lang="ru-RU" sz="2400" b="1" dirty="0"/>
              <a:t>хвойными лесами с  мохово-кустарничковым растительным покровом. </a:t>
            </a:r>
            <a:r>
              <a:rPr lang="en-US" sz="2400" b="1" dirty="0"/>
              <a:t> </a:t>
            </a:r>
          </a:p>
          <a:p>
            <a:pPr>
              <a:spcBef>
                <a:spcPct val="50000"/>
              </a:spcBef>
            </a:pPr>
            <a:r>
              <a:rPr lang="ru-RU" sz="2400" b="1" dirty="0"/>
              <a:t>Подзолистые почвы обеднены питательными веществами, вследствие чего обладают низким естественным плодородием (гумуса 1- 4%). </a:t>
            </a:r>
          </a:p>
        </p:txBody>
      </p:sp>
      <p:sp>
        <p:nvSpPr>
          <p:cNvPr id="2056" name="WordArt 8"/>
          <p:cNvSpPr>
            <a:spLocks noChangeArrowheads="1" noChangeShapeType="1" noTextEdit="1"/>
          </p:cNvSpPr>
          <p:nvPr/>
        </p:nvSpPr>
        <p:spPr bwMode="auto">
          <a:xfrm>
            <a:off x="684213" y="404813"/>
            <a:ext cx="7272337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Подзолистые почвы</a:t>
            </a:r>
          </a:p>
        </p:txBody>
      </p:sp>
      <p:pic>
        <p:nvPicPr>
          <p:cNvPr id="2059" name="Picture 11" descr="ПОДЗОЛИСТЫЕ ПОЧВЫ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00788" y="1125538"/>
            <a:ext cx="2232025" cy="496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endParaRPr lang="ru-RU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7350" name="Rectangle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57351" name="Picture 7" descr="foto_forest_trees_1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3317" name="WordArt 5"/>
          <p:cNvSpPr>
            <a:spLocks noChangeArrowheads="1" noChangeShapeType="1" noTextEdit="1"/>
          </p:cNvSpPr>
          <p:nvPr/>
        </p:nvSpPr>
        <p:spPr bwMode="auto">
          <a:xfrm>
            <a:off x="1476375" y="4365625"/>
            <a:ext cx="4319588" cy="12731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9933"/>
                    </a:gs>
                    <a:gs pos="50000">
                      <a:srgbClr val="CCFF66"/>
                    </a:gs>
                    <a:gs pos="100000">
                      <a:srgbClr val="FF9933"/>
                    </a:gs>
                  </a:gsLst>
                  <a:lin ang="5400000" scaled="1"/>
                </a:gradFill>
                <a:latin typeface="Arial"/>
                <a:cs typeface="Arial"/>
              </a:rPr>
              <a:t>СМЕШАННЫЙ ЛЕС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5" name="Picture 5" descr="СЕРЫЕ ЛЕСНЫ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92950" y="1844675"/>
            <a:ext cx="1454150" cy="438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WordArt 6"/>
          <p:cNvSpPr>
            <a:spLocks noChangeArrowheads="1" noChangeShapeType="1" noTextEdit="1"/>
          </p:cNvSpPr>
          <p:nvPr/>
        </p:nvSpPr>
        <p:spPr bwMode="auto">
          <a:xfrm>
            <a:off x="1619250" y="620713"/>
            <a:ext cx="61214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noFill/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Серые лесные почвы</a:t>
            </a:r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1042988" y="2420938"/>
            <a:ext cx="5761037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Благоприятные климатические условия обуславливают развитие почвенной фауны и микробного населения. В результате их деятельности происходит более энергичное преобразование растительных остатков, чем в дерново-подзолистых почвах. </a:t>
            </a:r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714348" y="5715016"/>
            <a:ext cx="58324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Содержание гумуса до 9%.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449</Words>
  <Application>Microsoft Office PowerPoint</Application>
  <PresentationFormat>Экран (4:3)</PresentationFormat>
  <Paragraphs>68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Почва – это единство минералов, растений, животных, климата.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Где, какая почва?</vt:lpstr>
      <vt:lpstr>Найдите соответствие</vt:lpstr>
      <vt:lpstr>Рационально или нерационально???</vt:lpstr>
      <vt:lpstr>Слайд 20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8</cp:revision>
  <dcterms:created xsi:type="dcterms:W3CDTF">2013-01-24T14:24:40Z</dcterms:created>
  <dcterms:modified xsi:type="dcterms:W3CDTF">2013-01-24T15:37:07Z</dcterms:modified>
</cp:coreProperties>
</file>