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79" r:id="rId6"/>
    <p:sldId id="260" r:id="rId7"/>
    <p:sldId id="261" r:id="rId8"/>
    <p:sldId id="262" r:id="rId9"/>
    <p:sldId id="263" r:id="rId10"/>
    <p:sldId id="264" r:id="rId11"/>
    <p:sldId id="265" r:id="rId12"/>
    <p:sldId id="266" r:id="rId13"/>
    <p:sldId id="276" r:id="rId14"/>
    <p:sldId id="280" r:id="rId15"/>
    <p:sldId id="268" r:id="rId16"/>
    <p:sldId id="269" r:id="rId17"/>
    <p:sldId id="270" r:id="rId18"/>
    <p:sldId id="275" r:id="rId19"/>
    <p:sldId id="272" r:id="rId20"/>
    <p:sldId id="273" r:id="rId21"/>
    <p:sldId id="274" r:id="rId22"/>
    <p:sldId id="283" r:id="rId23"/>
    <p:sldId id="284" r:id="rId24"/>
    <p:sldId id="277" r:id="rId25"/>
    <p:sldId id="281"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224" y="-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35F1D-BF60-4C98-8E4F-AB4A884C9F10}" type="datetimeFigureOut">
              <a:rPr lang="ru-RU" smtClean="0"/>
              <a:pPr/>
              <a:t>31.01.2013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B82BA-8602-4E19-8944-7160433BE64C}" type="slidenum">
              <a:rPr lang="ru-RU" smtClean="0"/>
              <a:pPr/>
              <a:t>‹#›</a:t>
            </a:fld>
            <a:endParaRPr lang="ru-RU"/>
          </a:p>
        </p:txBody>
      </p:sp>
    </p:spTree>
    <p:extLst>
      <p:ext uri="{BB962C8B-B14F-4D97-AF65-F5344CB8AC3E}">
        <p14:creationId xmlns:p14="http://schemas.microsoft.com/office/powerpoint/2010/main" val="149146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259EF-7977-4E1B-8624-CAE3A8A6B360}" type="slidenum">
              <a:rPr lang="ru-RU"/>
              <a:pPr/>
              <a:t>15</a:t>
            </a:fld>
            <a:endParaRPr lang="ru-RU"/>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ru-RU"/>
              <a:t>Эти горы получили такое название, потому что разделяют реки, впадающие в Тихий океан, и реки, впадающие в Индийский океан. Также эти горы отделяет узкую береговую кромку Австралии от огромных, плоских равнин и пустынь, лежащих на западе.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F6575-13F0-4C6F-BE52-023AADF9DE41}" type="slidenum">
              <a:rPr lang="ru-RU"/>
              <a:pPr/>
              <a:t>16</a:t>
            </a:fld>
            <a:endParaRPr lang="ru-R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ru-RU"/>
              <a:t>(Австралийские Альпы являются частью Большого Водораздельного хребта).</a:t>
            </a:r>
            <a:endParaRPr lang="en-US"/>
          </a:p>
          <a:p>
            <a:r>
              <a:rPr lang="ru-RU"/>
              <a:t>Думая об Австралии, прежде всего представляешь себе знойные пустыни, высохшие русла рек, непроходимые тропические  джунгли. Да, все это в Австралии есть, но… есть и снег. И его не так уж мало. Больше, чем в славящейся своими зимними курортами и лыжными трассами Швейцарии. Правда, снег в Австралии выпадает и лежит только в горах. С июня по октябрь любители лыж со всех концов страны съезжаются в Австралийские Альпы (конкретнее, в Снежные горы – это часть Австралийских Альп).</a:t>
            </a:r>
          </a:p>
          <a:p>
            <a:endParaRPr lang="ru-RU"/>
          </a:p>
          <a:p>
            <a:r>
              <a:rPr lang="ru-RU"/>
              <a:t>Над горными хребтами возвышается двухкилометровая, высокая по австралийским меркам, самая высокая на континенте, гора Косцюшко, названная так по имени известного польского патриота. Но когда слышишь это название из уст австралийца, то трудно догадаться, о чем идет речь. С польским написанием фамилии Косцюшко австралийцы в основном справляются, а вот что касается ее произношения, то тут они давно и окончательно спасовали – в их устах она звучит как «Козиоско»</a:t>
            </a:r>
            <a:r>
              <a:rPr lang="ru-RU">
                <a:sym typeface="Wingdings" pitchFamily="2" charset="2"/>
              </a:rPr>
              <a:t></a:t>
            </a:r>
            <a:endParaRPr lang="ru-RU"/>
          </a:p>
          <a:p>
            <a:r>
              <a:rPr lang="ru-RU"/>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5FF89-61BD-496E-9917-10D466E86D53}" type="slidenum">
              <a:rPr lang="ru-RU"/>
              <a:pPr/>
              <a:t>17</a:t>
            </a:fld>
            <a:endParaRPr lang="ru-RU"/>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ru-RU"/>
              <a:t>В центре страны – пустыни, мертвое сердце Австралии. </a:t>
            </a:r>
          </a:p>
          <a:p>
            <a:r>
              <a:rPr lang="ru-RU"/>
              <a:t>Песчаные барханы, стекающие по ним струйки песка, никакой растительности – такова пустыня в нашем представлении. Такие пустыни есть и в Австралии (следующий слайд), но в большинстве своем австралийские пустыни каменисты и щетинятся жестким кустарником с острейшими колючими шипами. </a:t>
            </a:r>
          </a:p>
          <a:p>
            <a:r>
              <a:rPr lang="ru-RU"/>
              <a:t>Дожди редки, иногда их не бывает по нескольку лет кряду. Но после дождей пустыня оживает, покрывается ковром ярчайших цветов. Полосы синего чередуются с полосами багряного, розового, фиолетового, желтого. Но буйство красок длится от силы несколько недель. Солнце вновь сжигает все. Пустыня становится пустыней, и с ней нельзя шутить.</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03C2C-1CAE-47EC-B3E1-CD2097181601}" type="slidenum">
              <a:rPr lang="ru-RU"/>
              <a:pPr/>
              <a:t>19</a:t>
            </a:fld>
            <a:endParaRPr lang="ru-RU"/>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ru-RU"/>
              <a:t>Европейское название Улуру – Айерс-Рок. </a:t>
            </a:r>
          </a:p>
          <a:p>
            <a:r>
              <a:rPr lang="ru-RU"/>
              <a:t>Ее размер:  348 метров в высоту и 9 км по окружности.</a:t>
            </a:r>
          </a:p>
          <a:p>
            <a:r>
              <a:rPr lang="ru-RU"/>
              <a:t>Улуру напоминает невероятной величины булыжник, заброшенный сюда чудо-великаном. Но дело даже не в размерах. Главное – это представление цветов, которое она ежедневно устраивает. На рассвете Улуру черна, как будто она впитала в себя всю черноту ночи. Но солнце поднимается чуть выше, и цвет меняется на багровый, затем постепенно скала становится коричневой. В полдень Улуру слепяще-оранжевая, а на закате – пламенно-красная. Затем Улуру медленно гаснет, вновь коричневеет и наконец растворяется в наступающей тьме. </a:t>
            </a:r>
          </a:p>
          <a:p>
            <a:r>
              <a:rPr lang="ru-RU"/>
              <a:t>Магическая скала Улуру – одно из самый таинственных мест на континенте. Именно здесь на протяжении многих веков местные жители совершали свои обряды. Улуру – это дверь между миром людей и духов. И не дай бог кому-нибудь попытаться взобраться на эту скалу или отколоть от нее кусочек. Последствия могут быть самыми ужасными. И сегодня отношение местного населения к Улуру ничуть не поменялось. Ни один абориген, в отличие от белых, не осмелится подняться на ее вершину, или, еще хуже, отколоть и увезти от нее маленький кусочек. Между прочим, некоторые загадочные случаи с нечестивыми туристами подтверждают, что во многом аборигены правы. Улуру обладает некой не поддающейся научному пониманию силой.</a:t>
            </a:r>
          </a:p>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963EF-2ADD-4DD7-AFDC-9B1F231B5CCD}" type="slidenum">
              <a:rPr lang="ru-RU"/>
              <a:pPr/>
              <a:t>20</a:t>
            </a:fld>
            <a:endParaRPr lang="ru-RU"/>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ru-RU"/>
              <a:t>Большая Океанская дорога – это дорога, которая идет по побережью Тихого океана от Аделаиды до Мельбурна. Это один из самых красивых маршрутов Австралии. На слайдах виды побережья; на правом слайде – 12 апостолов (плоские камни, стоящие в воде).</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22266-1585-4930-A3F3-928810989D0D}" type="slidenum">
              <a:rPr lang="ru-RU"/>
              <a:pPr/>
              <a:t>21</a:t>
            </a:fld>
            <a:endParaRPr lang="ru-RU"/>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ru-RU"/>
              <a:t>Большой Барьерный риф - одно из самых больших чудес на свете. Протяженностью 1000 км, он включает в себя до 700 тропических островов и коралловых обнажений.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31.01.2013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31.01.2013</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31.01.2013</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31.01.2013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31.01.2013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1604" y="4038600"/>
            <a:ext cx="7267596" cy="1828800"/>
          </a:xfrm>
        </p:spPr>
        <p:txBody>
          <a:bodyPr>
            <a:normAutofit fontScale="90000"/>
          </a:bodyPr>
          <a:lstStyle/>
          <a:p>
            <a:r>
              <a:rPr lang="en-US" dirty="0" smtClean="0"/>
              <a:t> </a:t>
            </a:r>
            <a:r>
              <a:rPr lang="ru-RU" dirty="0" smtClean="0"/>
              <a:t>История открытия Австралии. ФГП Австралии.</a:t>
            </a:r>
            <a:endParaRPr lang="ru-RU" dirty="0"/>
          </a:p>
        </p:txBody>
      </p:sp>
      <p:sp>
        <p:nvSpPr>
          <p:cNvPr id="3" name="Подзаголовок 2"/>
          <p:cNvSpPr>
            <a:spLocks noGrp="1"/>
          </p:cNvSpPr>
          <p:nvPr>
            <p:ph type="subTitle" idx="1"/>
          </p:nvPr>
        </p:nvSpPr>
        <p:spPr/>
        <p:txBody>
          <a:bodyPr>
            <a:normAutofit fontScale="62500" lnSpcReduction="20000"/>
          </a:bodyPr>
          <a:lstStyle/>
          <a:p>
            <a:r>
              <a:rPr lang="ru-RU" b="1" u="sng" dirty="0" smtClean="0"/>
              <a:t>Цели урока</a:t>
            </a:r>
            <a:r>
              <a:rPr lang="ru-RU" dirty="0" smtClean="0"/>
              <a:t>: сформировать представление о ФГП Австралии, познакомиться с историей открытия и исследования этого материка.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Моря и океаны, омывающие Австралию.</a:t>
            </a:r>
            <a:endParaRPr lang="ru-RU" dirty="0"/>
          </a:p>
        </p:txBody>
      </p:sp>
      <p:sp>
        <p:nvSpPr>
          <p:cNvPr id="3" name="Содержимое 2"/>
          <p:cNvSpPr>
            <a:spLocks noGrp="1"/>
          </p:cNvSpPr>
          <p:nvPr>
            <p:ph sz="quarter" idx="1"/>
          </p:nvPr>
        </p:nvSpPr>
        <p:spPr/>
        <p:txBody>
          <a:bodyPr>
            <a:normAutofit/>
          </a:bodyPr>
          <a:lstStyle/>
          <a:p>
            <a:r>
              <a:rPr lang="ru-RU" sz="4000" u="sng" dirty="0" smtClean="0"/>
              <a:t>Моря</a:t>
            </a:r>
            <a:r>
              <a:rPr lang="ru-RU" sz="4000" dirty="0" smtClean="0"/>
              <a:t>: </a:t>
            </a:r>
            <a:r>
              <a:rPr lang="ru-RU" sz="4000" b="1" dirty="0" err="1" smtClean="0"/>
              <a:t>Тасманово</a:t>
            </a:r>
            <a:r>
              <a:rPr lang="ru-RU" sz="4000" b="1" dirty="0" smtClean="0"/>
              <a:t>, </a:t>
            </a:r>
            <a:r>
              <a:rPr lang="ru-RU" sz="4000" b="1" dirty="0" err="1" smtClean="0"/>
              <a:t>Тиморское</a:t>
            </a:r>
            <a:r>
              <a:rPr lang="ru-RU" sz="4000" b="1" dirty="0" smtClean="0"/>
              <a:t>, Коралловое, </a:t>
            </a:r>
            <a:r>
              <a:rPr lang="ru-RU" sz="4000" b="1" dirty="0" err="1" smtClean="0"/>
              <a:t>Арафурское</a:t>
            </a:r>
            <a:r>
              <a:rPr lang="ru-RU" sz="4000" dirty="0" smtClean="0"/>
              <a:t>.</a:t>
            </a:r>
          </a:p>
          <a:p>
            <a:r>
              <a:rPr lang="ru-RU" sz="4000" u="sng" dirty="0" smtClean="0"/>
              <a:t>Океаны</a:t>
            </a:r>
            <a:r>
              <a:rPr lang="ru-RU" sz="4000" dirty="0" smtClean="0"/>
              <a:t> : </a:t>
            </a:r>
            <a:r>
              <a:rPr lang="ru-RU" sz="4000" b="1" dirty="0" smtClean="0"/>
              <a:t>Индийский, Тихий</a:t>
            </a:r>
            <a:r>
              <a:rPr lang="ru-RU" sz="4000" dirty="0" smtClean="0"/>
              <a:t>.</a:t>
            </a:r>
          </a:p>
          <a:p>
            <a:r>
              <a:rPr lang="ru-RU" sz="4000" u="sng" dirty="0" smtClean="0"/>
              <a:t>Проливы</a:t>
            </a:r>
            <a:r>
              <a:rPr lang="ru-RU" sz="4000" dirty="0" smtClean="0"/>
              <a:t>: </a:t>
            </a:r>
            <a:r>
              <a:rPr lang="ru-RU" sz="4000" b="1" dirty="0" err="1" smtClean="0"/>
              <a:t>Торресов</a:t>
            </a:r>
            <a:r>
              <a:rPr lang="ru-RU" sz="4000" b="1" dirty="0" smtClean="0"/>
              <a:t>, </a:t>
            </a:r>
            <a:r>
              <a:rPr lang="ru-RU" sz="4000" b="1" dirty="0" err="1" smtClean="0"/>
              <a:t>Бассов</a:t>
            </a:r>
            <a:r>
              <a:rPr lang="ru-RU" sz="4000" dirty="0" smtClean="0"/>
              <a:t>.</a:t>
            </a:r>
          </a:p>
          <a:p>
            <a:r>
              <a:rPr lang="ru-RU" sz="4000" dirty="0" smtClean="0"/>
              <a:t>Большой Барьерный риф.</a:t>
            </a:r>
            <a:endParaRPr lang="ru-RU"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открытия Австралии.</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1606 г. </a:t>
            </a:r>
            <a:r>
              <a:rPr lang="ru-RU" dirty="0" err="1" smtClean="0"/>
              <a:t>Торрес</a:t>
            </a:r>
            <a:r>
              <a:rPr lang="ru-RU" dirty="0" smtClean="0"/>
              <a:t> открыл северную оконечность австралийского полуострова </a:t>
            </a:r>
            <a:r>
              <a:rPr lang="ru-RU" dirty="0" err="1" smtClean="0"/>
              <a:t>Кейп-Йорк</a:t>
            </a:r>
            <a:r>
              <a:rPr lang="ru-RU" dirty="0" smtClean="0"/>
              <a:t>, а пролив, отделяющий Новую Гвинею от мыса Йорк- </a:t>
            </a:r>
            <a:r>
              <a:rPr lang="ru-RU" dirty="0" err="1" smtClean="0"/>
              <a:t>Торресовым</a:t>
            </a:r>
            <a:r>
              <a:rPr lang="ru-RU" dirty="0" smtClean="0"/>
              <a:t>.</a:t>
            </a:r>
          </a:p>
          <a:p>
            <a:r>
              <a:rPr lang="ru-RU" dirty="0" smtClean="0"/>
              <a:t>Первая половина </a:t>
            </a:r>
            <a:r>
              <a:rPr lang="en-US" dirty="0" smtClean="0"/>
              <a:t>XYIII </a:t>
            </a:r>
            <a:r>
              <a:rPr lang="ru-RU" dirty="0" smtClean="0"/>
              <a:t>в. – голландцы открыли северный, западный и часть южного берега Австралии, которую до начала </a:t>
            </a:r>
            <a:r>
              <a:rPr lang="en-US" dirty="0" smtClean="0"/>
              <a:t>XIX</a:t>
            </a:r>
            <a:r>
              <a:rPr lang="ru-RU" dirty="0" smtClean="0"/>
              <a:t>в. называли Новой Голландией.</a:t>
            </a:r>
          </a:p>
          <a:p>
            <a:r>
              <a:rPr lang="ru-RU" dirty="0" smtClean="0"/>
              <a:t>1642-1643г.г. Абель Тасман, доказал, что Новая Голландия – отдельный материк.</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Джеймс Кук и его открытия.</a:t>
            </a:r>
            <a:endParaRPr lang="ru-RU" dirty="0"/>
          </a:p>
        </p:txBody>
      </p:sp>
      <p:sp>
        <p:nvSpPr>
          <p:cNvPr id="6" name="Содержимое 5"/>
          <p:cNvSpPr>
            <a:spLocks noGrp="1"/>
          </p:cNvSpPr>
          <p:nvPr>
            <p:ph sz="quarter" idx="2"/>
          </p:nvPr>
        </p:nvSpPr>
        <p:spPr>
          <a:xfrm>
            <a:off x="4143372" y="1589566"/>
            <a:ext cx="4786346" cy="4982705"/>
          </a:xfrm>
        </p:spPr>
        <p:txBody>
          <a:bodyPr>
            <a:normAutofit/>
          </a:bodyPr>
          <a:lstStyle/>
          <a:p>
            <a:r>
              <a:rPr lang="ru-RU" dirty="0" smtClean="0"/>
              <a:t>1769г. Джеймс Кук отправился на поиски нового материка. В результате исследований Кука была опровергнута легенда о существовании большого южного материка и было доказано, что Австралия – самостоятельный материк.</a:t>
            </a:r>
            <a:endParaRPr lang="ru-RU" dirty="0"/>
          </a:p>
        </p:txBody>
      </p:sp>
      <p:pic>
        <p:nvPicPr>
          <p:cNvPr id="7" name="Содержимое 6"/>
          <p:cNvPicPr>
            <a:picLocks noGrp="1"/>
          </p:cNvPicPr>
          <p:nvPr>
            <p:ph sz="quarter" idx="1"/>
          </p:nvPr>
        </p:nvPicPr>
        <p:blipFill>
          <a:blip r:embed="rId2"/>
          <a:srcRect/>
          <a:stretch>
            <a:fillRect/>
          </a:stretch>
        </p:blipFill>
        <p:spPr bwMode="auto">
          <a:xfrm>
            <a:off x="357158" y="1857364"/>
            <a:ext cx="4143404"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Рельеф Австралии.</a:t>
            </a:r>
            <a:endParaRPr lang="ru-RU" dirty="0"/>
          </a:p>
        </p:txBody>
      </p:sp>
      <p:sp>
        <p:nvSpPr>
          <p:cNvPr id="6" name="Содержимое 5"/>
          <p:cNvSpPr>
            <a:spLocks noGrp="1"/>
          </p:cNvSpPr>
          <p:nvPr>
            <p:ph sz="quarter" idx="1"/>
          </p:nvPr>
        </p:nvSpPr>
        <p:spPr/>
        <p:txBody>
          <a:bodyPr>
            <a:normAutofit lnSpcReduction="10000"/>
          </a:bodyPr>
          <a:lstStyle/>
          <a:p>
            <a:r>
              <a:rPr lang="ru-RU" dirty="0" smtClean="0"/>
              <a:t>В основании материка лежит Австралийская платформа.</a:t>
            </a:r>
          </a:p>
          <a:p>
            <a:r>
              <a:rPr lang="ru-RU" dirty="0" smtClean="0"/>
              <a:t>На востоке  - сильно разрушенные, невысокие горы – </a:t>
            </a:r>
            <a:r>
              <a:rPr lang="ru-RU" sz="3200" b="1" dirty="0" smtClean="0"/>
              <a:t>Большой Водораздельный хребет</a:t>
            </a:r>
            <a:r>
              <a:rPr lang="ru-RU" dirty="0" smtClean="0"/>
              <a:t>.</a:t>
            </a:r>
          </a:p>
          <a:p>
            <a:r>
              <a:rPr lang="ru-RU" dirty="0" smtClean="0"/>
              <a:t>Наивысшая точка Австралии – </a:t>
            </a:r>
            <a:r>
              <a:rPr lang="ru-RU" sz="3200" b="1" dirty="0" smtClean="0"/>
              <a:t>гора Косцюшко</a:t>
            </a:r>
            <a:r>
              <a:rPr lang="ru-RU" dirty="0" smtClean="0"/>
              <a:t>, 2228м.</a:t>
            </a:r>
          </a:p>
          <a:p>
            <a:r>
              <a:rPr lang="ru-RU" dirty="0" smtClean="0"/>
              <a:t>К западу от гор – </a:t>
            </a:r>
            <a:r>
              <a:rPr lang="ru-RU" sz="3200" b="1" dirty="0" smtClean="0"/>
              <a:t>Центральная низменность.</a:t>
            </a:r>
          </a:p>
          <a:p>
            <a:r>
              <a:rPr lang="ru-RU" sz="2800" dirty="0" smtClean="0"/>
              <a:t>  На западе материка - </a:t>
            </a:r>
            <a:r>
              <a:rPr lang="ru-RU" sz="3200" b="1" dirty="0" smtClean="0"/>
              <a:t>Большая пустыня Виктория, Большая Песчаная пустыня.</a:t>
            </a:r>
            <a:endParaRPr lang="ru-RU"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485756"/>
          </a:xfrm>
        </p:spPr>
        <p:txBody>
          <a:bodyPr>
            <a:normAutofit fontScale="90000"/>
          </a:bodyPr>
          <a:lstStyle/>
          <a:p>
            <a:pPr algn="ctr"/>
            <a:r>
              <a:rPr lang="ru-RU" dirty="0" smtClean="0"/>
              <a:t>Тектоника.</a:t>
            </a:r>
            <a:endParaRPr lang="ru-RU" dirty="0"/>
          </a:p>
        </p:txBody>
      </p:sp>
      <p:pic>
        <p:nvPicPr>
          <p:cNvPr id="4098" name="Picture 2" descr="E:\австралия\r_26-2.jpg"/>
          <p:cNvPicPr>
            <a:picLocks noGrp="1" noChangeAspect="1" noChangeArrowheads="1"/>
          </p:cNvPicPr>
          <p:nvPr>
            <p:ph sz="quarter" idx="1"/>
          </p:nvPr>
        </p:nvPicPr>
        <p:blipFill>
          <a:blip r:embed="rId2"/>
          <a:srcRect/>
          <a:stretch>
            <a:fillRect/>
          </a:stretch>
        </p:blipFill>
        <p:spPr bwMode="auto">
          <a:xfrm>
            <a:off x="285720" y="901619"/>
            <a:ext cx="8643997" cy="57835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5445125"/>
            <a:ext cx="7772400" cy="1143000"/>
          </a:xfrm>
        </p:spPr>
        <p:txBody>
          <a:bodyPr>
            <a:normAutofit fontScale="90000"/>
          </a:bodyPr>
          <a:lstStyle/>
          <a:p>
            <a:r>
              <a:rPr lang="ru-RU" sz="4000" b="1">
                <a:solidFill>
                  <a:srgbClr val="006600"/>
                </a:solidFill>
              </a:rPr>
              <a:t>БО</a:t>
            </a:r>
            <a:r>
              <a:rPr lang="ru-RU" sz="4000" b="1">
                <a:solidFill>
                  <a:srgbClr val="009900"/>
                </a:solidFill>
              </a:rPr>
              <a:t>ЛЬ</a:t>
            </a:r>
            <a:r>
              <a:rPr lang="ru-RU" sz="4000" b="1"/>
              <a:t>ШО</a:t>
            </a:r>
            <a:r>
              <a:rPr lang="ru-RU" sz="4000" b="1">
                <a:solidFill>
                  <a:schemeClr val="folHlink"/>
                </a:solidFill>
              </a:rPr>
              <a:t>Й </a:t>
            </a:r>
            <a:r>
              <a:rPr lang="ru-RU" sz="4000" b="1">
                <a:solidFill>
                  <a:srgbClr val="009900"/>
                </a:solidFill>
              </a:rPr>
              <a:t>ВО</a:t>
            </a:r>
            <a:r>
              <a:rPr lang="ru-RU" sz="4000" b="1">
                <a:solidFill>
                  <a:srgbClr val="006600"/>
                </a:solidFill>
              </a:rPr>
              <a:t>ДО</a:t>
            </a:r>
            <a:r>
              <a:rPr lang="ru-RU" sz="4000" b="1">
                <a:solidFill>
                  <a:schemeClr val="folHlink"/>
                </a:solidFill>
              </a:rPr>
              <a:t>РА</a:t>
            </a:r>
            <a:r>
              <a:rPr lang="ru-RU" sz="4000" b="1">
                <a:solidFill>
                  <a:srgbClr val="006600"/>
                </a:solidFill>
              </a:rPr>
              <a:t>З</a:t>
            </a:r>
            <a:r>
              <a:rPr lang="ru-RU" sz="4000" b="1"/>
              <a:t>ДЕ</a:t>
            </a:r>
            <a:r>
              <a:rPr lang="ru-RU" sz="4000" b="1">
                <a:solidFill>
                  <a:srgbClr val="006600"/>
                </a:solidFill>
              </a:rPr>
              <a:t>ЛЬ</a:t>
            </a:r>
            <a:r>
              <a:rPr lang="ru-RU" sz="4000" b="1">
                <a:solidFill>
                  <a:schemeClr val="folHlink"/>
                </a:solidFill>
              </a:rPr>
              <a:t>НЫ</a:t>
            </a:r>
            <a:r>
              <a:rPr lang="ru-RU" sz="4000" b="1">
                <a:solidFill>
                  <a:srgbClr val="009900"/>
                </a:solidFill>
              </a:rPr>
              <a:t>Й</a:t>
            </a:r>
            <a:r>
              <a:rPr lang="ru-RU" sz="4000" b="1"/>
              <a:t> </a:t>
            </a:r>
            <a:r>
              <a:rPr lang="ru-RU" sz="4000" b="1">
                <a:solidFill>
                  <a:schemeClr val="folHlink"/>
                </a:solidFill>
              </a:rPr>
              <a:t>Х</a:t>
            </a:r>
            <a:r>
              <a:rPr lang="ru-RU" sz="4000" b="1">
                <a:solidFill>
                  <a:srgbClr val="006600"/>
                </a:solidFill>
              </a:rPr>
              <a:t>РЕ</a:t>
            </a:r>
            <a:r>
              <a:rPr lang="ru-RU" sz="4000" b="1"/>
              <a:t>БЕ</a:t>
            </a:r>
            <a:r>
              <a:rPr lang="ru-RU" sz="4000" b="1">
                <a:solidFill>
                  <a:srgbClr val="009900"/>
                </a:solidFill>
              </a:rPr>
              <a:t>Т</a:t>
            </a:r>
          </a:p>
        </p:txBody>
      </p:sp>
      <p:pic>
        <p:nvPicPr>
          <p:cNvPr id="5125" name="Picture 5" descr="Рисунок5"/>
          <p:cNvPicPr>
            <a:picLocks noGrp="1" noChangeAspect="1" noChangeArrowheads="1"/>
          </p:cNvPicPr>
          <p:nvPr>
            <p:ph idx="1"/>
          </p:nvPr>
        </p:nvPicPr>
        <p:blipFill>
          <a:blip r:embed="rId3"/>
          <a:srcRect/>
          <a:stretch>
            <a:fillRect/>
          </a:stretch>
        </p:blipFill>
        <p:spPr>
          <a:xfrm>
            <a:off x="316116" y="333375"/>
            <a:ext cx="8470725" cy="5158061"/>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r"/>
            <a:r>
              <a:rPr lang="ru-RU" sz="4000" b="1">
                <a:solidFill>
                  <a:schemeClr val="folHlink"/>
                </a:solidFill>
              </a:rPr>
              <a:t>А</a:t>
            </a:r>
            <a:r>
              <a:rPr lang="ru-RU" sz="4000" b="1">
                <a:solidFill>
                  <a:srgbClr val="006600"/>
                </a:solidFill>
              </a:rPr>
              <a:t>В</a:t>
            </a:r>
            <a:r>
              <a:rPr lang="ru-RU" sz="4000" b="1">
                <a:solidFill>
                  <a:srgbClr val="009900"/>
                </a:solidFill>
              </a:rPr>
              <a:t>С</a:t>
            </a:r>
            <a:r>
              <a:rPr lang="ru-RU" sz="4000" b="1">
                <a:solidFill>
                  <a:schemeClr val="folHlink"/>
                </a:solidFill>
              </a:rPr>
              <a:t>Т</a:t>
            </a:r>
            <a:r>
              <a:rPr lang="ru-RU" sz="4000" b="1">
                <a:solidFill>
                  <a:srgbClr val="006600"/>
                </a:solidFill>
              </a:rPr>
              <a:t>РА</a:t>
            </a:r>
            <a:r>
              <a:rPr lang="ru-RU" sz="4000" b="1"/>
              <a:t>ЛИ</a:t>
            </a:r>
            <a:r>
              <a:rPr lang="ru-RU" sz="4000" b="1">
                <a:solidFill>
                  <a:srgbClr val="009900"/>
                </a:solidFill>
              </a:rPr>
              <a:t>Й</a:t>
            </a:r>
            <a:r>
              <a:rPr lang="ru-RU" sz="4000" b="1">
                <a:solidFill>
                  <a:srgbClr val="006600"/>
                </a:solidFill>
              </a:rPr>
              <a:t>С</a:t>
            </a:r>
            <a:r>
              <a:rPr lang="ru-RU" sz="4000" b="1">
                <a:solidFill>
                  <a:schemeClr val="folHlink"/>
                </a:solidFill>
              </a:rPr>
              <a:t>КИ</a:t>
            </a:r>
            <a:r>
              <a:rPr lang="ru-RU" sz="4000" b="1">
                <a:solidFill>
                  <a:srgbClr val="006600"/>
                </a:solidFill>
              </a:rPr>
              <a:t>Е</a:t>
            </a:r>
            <a:r>
              <a:rPr lang="ru-RU" sz="4000" b="1"/>
              <a:t> </a:t>
            </a:r>
            <a:r>
              <a:rPr lang="en-US" sz="4000" b="1"/>
              <a:t/>
            </a:r>
            <a:br>
              <a:rPr lang="en-US" sz="4000" b="1"/>
            </a:br>
            <a:r>
              <a:rPr lang="ru-RU" sz="4000" b="1"/>
              <a:t>А</a:t>
            </a:r>
            <a:r>
              <a:rPr lang="ru-RU" sz="4000" b="1">
                <a:solidFill>
                  <a:schemeClr val="folHlink"/>
                </a:solidFill>
              </a:rPr>
              <a:t>ЛЬ</a:t>
            </a:r>
            <a:r>
              <a:rPr lang="ru-RU" sz="4000" b="1">
                <a:solidFill>
                  <a:srgbClr val="006600"/>
                </a:solidFill>
              </a:rPr>
              <a:t>ПЫ</a:t>
            </a:r>
          </a:p>
        </p:txBody>
      </p:sp>
      <p:pic>
        <p:nvPicPr>
          <p:cNvPr id="7171" name="Picture 3" descr="kosciusko"/>
          <p:cNvPicPr>
            <a:picLocks noGrp="1" noChangeAspect="1" noChangeArrowheads="1"/>
          </p:cNvPicPr>
          <p:nvPr>
            <p:ph sz="half" idx="2"/>
          </p:nvPr>
        </p:nvPicPr>
        <p:blipFill>
          <a:blip r:embed="rId3"/>
          <a:srcRect/>
          <a:stretch>
            <a:fillRect/>
          </a:stretch>
        </p:blipFill>
        <p:spPr>
          <a:xfrm>
            <a:off x="2627313" y="1862138"/>
            <a:ext cx="6186487" cy="4640262"/>
          </a:xfrm>
          <a:noFill/>
          <a:ln/>
        </p:spPr>
      </p:pic>
      <p:pic>
        <p:nvPicPr>
          <p:cNvPr id="7172" name="Picture 4" descr="32531_wallpaper280"/>
          <p:cNvPicPr>
            <a:picLocks noGrp="1" noChangeAspect="1" noChangeArrowheads="1"/>
          </p:cNvPicPr>
          <p:nvPr>
            <p:ph sz="half" idx="1"/>
          </p:nvPr>
        </p:nvPicPr>
        <p:blipFill>
          <a:blip r:embed="rId4"/>
          <a:srcRect/>
          <a:stretch>
            <a:fillRect/>
          </a:stretch>
        </p:blipFill>
        <p:spPr>
          <a:xfrm>
            <a:off x="250825" y="260350"/>
            <a:ext cx="3938372" cy="2954336"/>
          </a:xfrm>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650" y="5715015"/>
            <a:ext cx="7772400" cy="944547"/>
          </a:xfrm>
        </p:spPr>
        <p:txBody>
          <a:bodyPr/>
          <a:lstStyle/>
          <a:p>
            <a:r>
              <a:rPr lang="ru-RU" b="1" dirty="0">
                <a:solidFill>
                  <a:srgbClr val="006600"/>
                </a:solidFill>
              </a:rPr>
              <a:t>ПУ</a:t>
            </a:r>
            <a:r>
              <a:rPr lang="ru-RU" b="1" dirty="0">
                <a:solidFill>
                  <a:schemeClr val="folHlink"/>
                </a:solidFill>
              </a:rPr>
              <a:t>С</a:t>
            </a:r>
            <a:r>
              <a:rPr lang="ru-RU" b="1" dirty="0"/>
              <a:t>ТЫ</a:t>
            </a:r>
            <a:r>
              <a:rPr lang="ru-RU" b="1" dirty="0">
                <a:solidFill>
                  <a:srgbClr val="009900"/>
                </a:solidFill>
              </a:rPr>
              <a:t>НЯ </a:t>
            </a:r>
            <a:r>
              <a:rPr lang="ru-RU" b="1" dirty="0">
                <a:solidFill>
                  <a:schemeClr val="folHlink"/>
                </a:solidFill>
              </a:rPr>
              <a:t>ВИ</a:t>
            </a:r>
            <a:r>
              <a:rPr lang="ru-RU" b="1" dirty="0">
                <a:solidFill>
                  <a:srgbClr val="006600"/>
                </a:solidFill>
              </a:rPr>
              <a:t>К</a:t>
            </a:r>
            <a:r>
              <a:rPr lang="ru-RU" b="1" dirty="0"/>
              <a:t>ТО</a:t>
            </a:r>
            <a:r>
              <a:rPr lang="ru-RU" b="1" dirty="0">
                <a:solidFill>
                  <a:srgbClr val="009900"/>
                </a:solidFill>
              </a:rPr>
              <a:t>РИ</a:t>
            </a:r>
            <a:r>
              <a:rPr lang="ru-RU" b="1" dirty="0">
                <a:solidFill>
                  <a:schemeClr val="folHlink"/>
                </a:solidFill>
              </a:rPr>
              <a:t>Я</a:t>
            </a:r>
          </a:p>
        </p:txBody>
      </p:sp>
      <p:pic>
        <p:nvPicPr>
          <p:cNvPr id="8195" name="Picture 3" descr="Australia%201998%20-%20Great%20Victoria%20Desert"/>
          <p:cNvPicPr>
            <a:picLocks noGrp="1" noChangeAspect="1" noChangeArrowheads="1"/>
          </p:cNvPicPr>
          <p:nvPr>
            <p:ph idx="1"/>
          </p:nvPr>
        </p:nvPicPr>
        <p:blipFill>
          <a:blip r:embed="rId3"/>
          <a:srcRect/>
          <a:stretch>
            <a:fillRect/>
          </a:stretch>
        </p:blipFill>
        <p:spPr>
          <a:xfrm>
            <a:off x="571472" y="357166"/>
            <a:ext cx="8072494" cy="5552634"/>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5229225"/>
            <a:ext cx="7772400" cy="1143000"/>
          </a:xfrm>
        </p:spPr>
        <p:txBody>
          <a:bodyPr/>
          <a:lstStyle/>
          <a:p>
            <a:r>
              <a:rPr lang="ru-RU" sz="4000" b="1">
                <a:solidFill>
                  <a:schemeClr val="folHlink"/>
                </a:solidFill>
              </a:rPr>
              <a:t>БО</a:t>
            </a:r>
            <a:r>
              <a:rPr lang="ru-RU" sz="4000" b="1">
                <a:solidFill>
                  <a:srgbClr val="006600"/>
                </a:solidFill>
              </a:rPr>
              <a:t>ЛЬ</a:t>
            </a:r>
            <a:r>
              <a:rPr lang="ru-RU" sz="4000" b="1"/>
              <a:t>ША</a:t>
            </a:r>
            <a:r>
              <a:rPr lang="ru-RU" sz="4000" b="1">
                <a:solidFill>
                  <a:schemeClr val="folHlink"/>
                </a:solidFill>
              </a:rPr>
              <a:t>Я</a:t>
            </a:r>
            <a:r>
              <a:rPr lang="ru-RU" sz="4000" b="1"/>
              <a:t> </a:t>
            </a:r>
            <a:r>
              <a:rPr lang="ru-RU" sz="4000" b="1">
                <a:solidFill>
                  <a:srgbClr val="006600"/>
                </a:solidFill>
              </a:rPr>
              <a:t>ПЕ</a:t>
            </a:r>
            <a:r>
              <a:rPr lang="ru-RU" sz="4000" b="1">
                <a:solidFill>
                  <a:srgbClr val="009900"/>
                </a:solidFill>
              </a:rPr>
              <a:t>С</a:t>
            </a:r>
            <a:r>
              <a:rPr lang="ru-RU" sz="4000" b="1"/>
              <a:t>ЧА</a:t>
            </a:r>
            <a:r>
              <a:rPr lang="ru-RU" sz="4000" b="1">
                <a:solidFill>
                  <a:schemeClr val="folHlink"/>
                </a:solidFill>
              </a:rPr>
              <a:t>НА</a:t>
            </a:r>
            <a:r>
              <a:rPr lang="ru-RU" sz="4000" b="1">
                <a:solidFill>
                  <a:srgbClr val="006600"/>
                </a:solidFill>
              </a:rPr>
              <a:t>Я</a:t>
            </a:r>
            <a:r>
              <a:rPr lang="ru-RU" sz="4000" b="1"/>
              <a:t> </a:t>
            </a:r>
            <a:r>
              <a:rPr lang="ru-RU" sz="4000" b="1">
                <a:solidFill>
                  <a:srgbClr val="006600"/>
                </a:solidFill>
              </a:rPr>
              <a:t>ПУ</a:t>
            </a:r>
            <a:r>
              <a:rPr lang="ru-RU" sz="4000" b="1">
                <a:solidFill>
                  <a:srgbClr val="009900"/>
                </a:solidFill>
              </a:rPr>
              <a:t>С</a:t>
            </a:r>
            <a:r>
              <a:rPr lang="ru-RU" sz="4000" b="1"/>
              <a:t>ТЫ</a:t>
            </a:r>
            <a:r>
              <a:rPr lang="ru-RU" sz="4000" b="1">
                <a:solidFill>
                  <a:schemeClr val="folHlink"/>
                </a:solidFill>
              </a:rPr>
              <a:t>НЯ</a:t>
            </a:r>
          </a:p>
        </p:txBody>
      </p:sp>
      <p:pic>
        <p:nvPicPr>
          <p:cNvPr id="9221" name="Picture 5" descr="Рисунок9"/>
          <p:cNvPicPr>
            <a:picLocks noGrp="1" noChangeAspect="1" noChangeArrowheads="1"/>
          </p:cNvPicPr>
          <p:nvPr>
            <p:ph idx="1"/>
          </p:nvPr>
        </p:nvPicPr>
        <p:blipFill>
          <a:blip r:embed="rId2"/>
          <a:srcRect/>
          <a:stretch>
            <a:fillRect/>
          </a:stretch>
        </p:blipFill>
        <p:spPr>
          <a:xfrm>
            <a:off x="827088" y="333375"/>
            <a:ext cx="7564437" cy="4456113"/>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5715000"/>
            <a:ext cx="7772400" cy="1143000"/>
          </a:xfrm>
        </p:spPr>
        <p:txBody>
          <a:bodyPr/>
          <a:lstStyle/>
          <a:p>
            <a:r>
              <a:rPr lang="ru-RU" b="1">
                <a:solidFill>
                  <a:srgbClr val="009900"/>
                </a:solidFill>
              </a:rPr>
              <a:t>У</a:t>
            </a:r>
            <a:r>
              <a:rPr lang="ru-RU" b="1"/>
              <a:t>ЛУ</a:t>
            </a:r>
            <a:r>
              <a:rPr lang="ru-RU" b="1">
                <a:solidFill>
                  <a:srgbClr val="009900"/>
                </a:solidFill>
              </a:rPr>
              <a:t>РУ</a:t>
            </a:r>
          </a:p>
        </p:txBody>
      </p:sp>
      <p:pic>
        <p:nvPicPr>
          <p:cNvPr id="12291" name="Picture 3" descr="sails2"/>
          <p:cNvPicPr>
            <a:picLocks noGrp="1" noChangeAspect="1" noChangeArrowheads="1"/>
          </p:cNvPicPr>
          <p:nvPr>
            <p:ph idx="1"/>
          </p:nvPr>
        </p:nvPicPr>
        <p:blipFill>
          <a:blip r:embed="rId3"/>
          <a:srcRect/>
          <a:stretch>
            <a:fillRect/>
          </a:stretch>
        </p:blipFill>
        <p:spPr>
          <a:xfrm>
            <a:off x="289770" y="552449"/>
            <a:ext cx="8282757" cy="5400675"/>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факты.</a:t>
            </a:r>
            <a:endParaRPr lang="ru-RU" dirty="0"/>
          </a:p>
        </p:txBody>
      </p:sp>
      <p:sp>
        <p:nvSpPr>
          <p:cNvPr id="3" name="Содержимое 2"/>
          <p:cNvSpPr>
            <a:spLocks noGrp="1"/>
          </p:cNvSpPr>
          <p:nvPr>
            <p:ph sz="quarter" idx="1"/>
          </p:nvPr>
        </p:nvSpPr>
        <p:spPr>
          <a:xfrm>
            <a:off x="285720" y="1600200"/>
            <a:ext cx="8643998" cy="5043510"/>
          </a:xfrm>
        </p:spPr>
        <p:txBody>
          <a:bodyPr>
            <a:normAutofit lnSpcReduction="10000"/>
          </a:bodyPr>
          <a:lstStyle/>
          <a:p>
            <a:r>
              <a:rPr lang="ru-RU" sz="3200" dirty="0" smtClean="0"/>
              <a:t>Австралия -  самый маленький материк Земли.</a:t>
            </a:r>
          </a:p>
          <a:p>
            <a:r>
              <a:rPr lang="ru-RU" sz="3200" dirty="0" smtClean="0"/>
              <a:t>Материк полностью расположен в южном полушарии.</a:t>
            </a:r>
          </a:p>
          <a:p>
            <a:r>
              <a:rPr lang="ru-RU" sz="3200" dirty="0" smtClean="0"/>
              <a:t>Австралия – материк реликтов – животных и растений, сохранившихся с прошлых эпох.</a:t>
            </a:r>
          </a:p>
          <a:p>
            <a:r>
              <a:rPr lang="ru-RU" sz="3200" dirty="0" smtClean="0"/>
              <a:t>Здесь нет действующих вулканов.</a:t>
            </a:r>
          </a:p>
          <a:p>
            <a:r>
              <a:rPr lang="ru-RU" sz="3200" dirty="0" smtClean="0"/>
              <a:t>Австралия – самый засушливый из материков Земли. Она получает осадков в 5 раз меньше, чем Африка, в 8 раз меньше , чем Ю.Америка</a:t>
            </a:r>
            <a:r>
              <a:rPr lang="ru-RU" dirty="0" smtClean="0"/>
              <a:t>.</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5445125"/>
            <a:ext cx="7772400" cy="1143000"/>
          </a:xfrm>
        </p:spPr>
        <p:txBody>
          <a:bodyPr/>
          <a:lstStyle/>
          <a:p>
            <a:r>
              <a:rPr lang="ru-RU" sz="4000" b="1">
                <a:solidFill>
                  <a:srgbClr val="006600"/>
                </a:solidFill>
              </a:rPr>
              <a:t>БО</a:t>
            </a:r>
            <a:r>
              <a:rPr lang="ru-RU" sz="4000" b="1">
                <a:solidFill>
                  <a:schemeClr val="folHlink"/>
                </a:solidFill>
              </a:rPr>
              <a:t>ЛЬ</a:t>
            </a:r>
            <a:r>
              <a:rPr lang="ru-RU" sz="4000" b="1"/>
              <a:t>ША</a:t>
            </a:r>
            <a:r>
              <a:rPr lang="ru-RU" sz="4000" b="1">
                <a:solidFill>
                  <a:srgbClr val="009900"/>
                </a:solidFill>
              </a:rPr>
              <a:t>Я</a:t>
            </a:r>
            <a:r>
              <a:rPr lang="ru-RU" sz="4000" b="1"/>
              <a:t> </a:t>
            </a:r>
            <a:r>
              <a:rPr lang="ru-RU" sz="4000" b="1">
                <a:solidFill>
                  <a:srgbClr val="006600"/>
                </a:solidFill>
              </a:rPr>
              <a:t>О</a:t>
            </a:r>
            <a:r>
              <a:rPr lang="ru-RU" sz="4000" b="1">
                <a:solidFill>
                  <a:schemeClr val="folHlink"/>
                </a:solidFill>
              </a:rPr>
              <a:t>КЕ</a:t>
            </a:r>
            <a:r>
              <a:rPr lang="ru-RU" sz="4000" b="1"/>
              <a:t>А</a:t>
            </a:r>
            <a:r>
              <a:rPr lang="ru-RU" sz="4000" b="1">
                <a:solidFill>
                  <a:srgbClr val="006600"/>
                </a:solidFill>
              </a:rPr>
              <a:t>Н</a:t>
            </a:r>
            <a:r>
              <a:rPr lang="ru-RU" sz="4000" b="1">
                <a:solidFill>
                  <a:srgbClr val="009900"/>
                </a:solidFill>
              </a:rPr>
              <a:t>С</a:t>
            </a:r>
            <a:r>
              <a:rPr lang="ru-RU" sz="4000" b="1">
                <a:solidFill>
                  <a:schemeClr val="folHlink"/>
                </a:solidFill>
              </a:rPr>
              <a:t>КА</a:t>
            </a:r>
            <a:r>
              <a:rPr lang="ru-RU" sz="4000" b="1">
                <a:solidFill>
                  <a:srgbClr val="006600"/>
                </a:solidFill>
              </a:rPr>
              <a:t>Я</a:t>
            </a:r>
            <a:r>
              <a:rPr lang="ru-RU" sz="4000" b="1"/>
              <a:t> </a:t>
            </a:r>
            <a:r>
              <a:rPr lang="ru-RU" sz="4000" b="1">
                <a:solidFill>
                  <a:srgbClr val="006600"/>
                </a:solidFill>
              </a:rPr>
              <a:t>ДО</a:t>
            </a:r>
            <a:r>
              <a:rPr lang="ru-RU" sz="4000" b="1"/>
              <a:t>РО</a:t>
            </a:r>
            <a:r>
              <a:rPr lang="ru-RU" sz="4000" b="1">
                <a:solidFill>
                  <a:schemeClr val="folHlink"/>
                </a:solidFill>
              </a:rPr>
              <a:t>ГА</a:t>
            </a:r>
          </a:p>
        </p:txBody>
      </p:sp>
      <p:pic>
        <p:nvPicPr>
          <p:cNvPr id="14339" name="Picture 3" descr="12_apostles1"/>
          <p:cNvPicPr>
            <a:picLocks noGrp="1" noChangeAspect="1" noChangeArrowheads="1"/>
          </p:cNvPicPr>
          <p:nvPr>
            <p:ph sz="half" idx="1"/>
          </p:nvPr>
        </p:nvPicPr>
        <p:blipFill>
          <a:blip r:embed="rId3"/>
          <a:srcRect/>
          <a:stretch>
            <a:fillRect/>
          </a:stretch>
        </p:blipFill>
        <p:spPr>
          <a:xfrm>
            <a:off x="3547310" y="2060575"/>
            <a:ext cx="5266490" cy="3654441"/>
          </a:xfrm>
          <a:ln/>
        </p:spPr>
      </p:pic>
      <p:pic>
        <p:nvPicPr>
          <p:cNvPr id="14340" name="Picture 4" descr="australia%20-%20limestones"/>
          <p:cNvPicPr>
            <a:picLocks noGrp="1" noChangeAspect="1" noChangeArrowheads="1"/>
          </p:cNvPicPr>
          <p:nvPr>
            <p:ph sz="half" idx="2"/>
          </p:nvPr>
        </p:nvPicPr>
        <p:blipFill>
          <a:blip r:embed="rId4"/>
          <a:srcRect/>
          <a:stretch>
            <a:fillRect/>
          </a:stretch>
        </p:blipFill>
        <p:spPr>
          <a:xfrm>
            <a:off x="250825" y="260350"/>
            <a:ext cx="4681538" cy="3097213"/>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00113" y="5715000"/>
            <a:ext cx="7772400" cy="1143000"/>
          </a:xfrm>
        </p:spPr>
        <p:txBody>
          <a:bodyPr/>
          <a:lstStyle/>
          <a:p>
            <a:r>
              <a:rPr lang="ru-RU" sz="4000" b="1">
                <a:solidFill>
                  <a:schemeClr val="folHlink"/>
                </a:solidFill>
              </a:rPr>
              <a:t>БО</a:t>
            </a:r>
            <a:r>
              <a:rPr lang="ru-RU" sz="4000" b="1">
                <a:solidFill>
                  <a:srgbClr val="009900"/>
                </a:solidFill>
              </a:rPr>
              <a:t>ЛЬ</a:t>
            </a:r>
            <a:r>
              <a:rPr lang="ru-RU" sz="4000" b="1"/>
              <a:t>ШО</a:t>
            </a:r>
            <a:r>
              <a:rPr lang="ru-RU" sz="4000" b="1">
                <a:solidFill>
                  <a:srgbClr val="006600"/>
                </a:solidFill>
              </a:rPr>
              <a:t>Й </a:t>
            </a:r>
            <a:r>
              <a:rPr lang="ru-RU" sz="4000" b="1">
                <a:solidFill>
                  <a:schemeClr val="folHlink"/>
                </a:solidFill>
              </a:rPr>
              <a:t>БА</a:t>
            </a:r>
            <a:r>
              <a:rPr lang="ru-RU" sz="4000" b="1">
                <a:solidFill>
                  <a:srgbClr val="009900"/>
                </a:solidFill>
              </a:rPr>
              <a:t>РЬ</a:t>
            </a:r>
            <a:r>
              <a:rPr lang="ru-RU" sz="4000" b="1"/>
              <a:t>Е</a:t>
            </a:r>
            <a:r>
              <a:rPr lang="ru-RU" sz="4000" b="1">
                <a:solidFill>
                  <a:srgbClr val="009900"/>
                </a:solidFill>
              </a:rPr>
              <a:t>Р</a:t>
            </a:r>
            <a:r>
              <a:rPr lang="ru-RU" sz="4000" b="1">
                <a:solidFill>
                  <a:srgbClr val="006600"/>
                </a:solidFill>
              </a:rPr>
              <a:t>НЫ</a:t>
            </a:r>
            <a:r>
              <a:rPr lang="ru-RU" sz="4000" b="1">
                <a:solidFill>
                  <a:schemeClr val="folHlink"/>
                </a:solidFill>
              </a:rPr>
              <a:t>Й</a:t>
            </a:r>
            <a:r>
              <a:rPr lang="ru-RU" sz="4000" b="1"/>
              <a:t> РИ</a:t>
            </a:r>
            <a:r>
              <a:rPr lang="ru-RU" sz="4000" b="1">
                <a:solidFill>
                  <a:schemeClr val="folHlink"/>
                </a:solidFill>
              </a:rPr>
              <a:t>Ф</a:t>
            </a:r>
          </a:p>
        </p:txBody>
      </p:sp>
      <p:pic>
        <p:nvPicPr>
          <p:cNvPr id="15363" name="Picture 3" descr="SA007106"/>
          <p:cNvPicPr>
            <a:picLocks noGrp="1" noChangeAspect="1" noChangeArrowheads="1"/>
          </p:cNvPicPr>
          <p:nvPr>
            <p:ph idx="1"/>
          </p:nvPr>
        </p:nvPicPr>
        <p:blipFill>
          <a:blip r:embed="rId3"/>
          <a:srcRect/>
          <a:stretch>
            <a:fillRect/>
          </a:stretch>
        </p:blipFill>
        <p:spPr>
          <a:xfrm>
            <a:off x="539750" y="342900"/>
            <a:ext cx="8208963" cy="5284788"/>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55_124"/>
          <p:cNvPicPr>
            <a:picLocks noChangeAspect="1" noChangeArrowheads="1"/>
          </p:cNvPicPr>
          <p:nvPr/>
        </p:nvPicPr>
        <p:blipFill>
          <a:blip r:embed="rId2"/>
          <a:srcRect/>
          <a:stretch>
            <a:fillRect/>
          </a:stretch>
        </p:blipFill>
        <p:spPr bwMode="auto">
          <a:xfrm>
            <a:off x="0" y="0"/>
            <a:ext cx="2759075" cy="3933825"/>
          </a:xfrm>
          <a:prstGeom prst="rect">
            <a:avLst/>
          </a:prstGeom>
          <a:noFill/>
          <a:ln w="9525">
            <a:noFill/>
            <a:miter lim="800000"/>
            <a:headEnd/>
            <a:tailEnd/>
          </a:ln>
        </p:spPr>
      </p:pic>
      <p:pic>
        <p:nvPicPr>
          <p:cNvPr id="9221" name="Picture 5" descr="55_125"/>
          <p:cNvPicPr>
            <a:picLocks noChangeAspect="1" noChangeArrowheads="1"/>
          </p:cNvPicPr>
          <p:nvPr/>
        </p:nvPicPr>
        <p:blipFill>
          <a:blip r:embed="rId3"/>
          <a:srcRect/>
          <a:stretch>
            <a:fillRect/>
          </a:stretch>
        </p:blipFill>
        <p:spPr bwMode="auto">
          <a:xfrm>
            <a:off x="4679950" y="0"/>
            <a:ext cx="4464050" cy="2967038"/>
          </a:xfrm>
          <a:prstGeom prst="rect">
            <a:avLst/>
          </a:prstGeom>
          <a:noFill/>
          <a:ln w="9525">
            <a:noFill/>
            <a:miter lim="800000"/>
            <a:headEnd/>
            <a:tailEnd/>
          </a:ln>
        </p:spPr>
      </p:pic>
      <p:pic>
        <p:nvPicPr>
          <p:cNvPr id="9222" name="Picture 6" descr="55_126"/>
          <p:cNvPicPr>
            <a:picLocks noChangeAspect="1" noChangeArrowheads="1"/>
          </p:cNvPicPr>
          <p:nvPr/>
        </p:nvPicPr>
        <p:blipFill>
          <a:blip r:embed="rId4"/>
          <a:srcRect/>
          <a:stretch>
            <a:fillRect/>
          </a:stretch>
        </p:blipFill>
        <p:spPr bwMode="auto">
          <a:xfrm>
            <a:off x="1979613" y="1628775"/>
            <a:ext cx="4535487" cy="3160713"/>
          </a:xfrm>
          <a:prstGeom prst="rect">
            <a:avLst/>
          </a:prstGeom>
          <a:noFill/>
          <a:ln w="9525">
            <a:noFill/>
            <a:miter lim="800000"/>
            <a:headEnd/>
            <a:tailEnd/>
          </a:ln>
        </p:spPr>
      </p:pic>
      <p:pic>
        <p:nvPicPr>
          <p:cNvPr id="9223" name="Picture 7" descr="55_127"/>
          <p:cNvPicPr>
            <a:picLocks noChangeAspect="1" noChangeArrowheads="1"/>
          </p:cNvPicPr>
          <p:nvPr/>
        </p:nvPicPr>
        <p:blipFill>
          <a:blip r:embed="rId5"/>
          <a:srcRect/>
          <a:stretch>
            <a:fillRect/>
          </a:stretch>
        </p:blipFill>
        <p:spPr bwMode="auto">
          <a:xfrm>
            <a:off x="0" y="4165600"/>
            <a:ext cx="4176713" cy="2692400"/>
          </a:xfrm>
          <a:prstGeom prst="rect">
            <a:avLst/>
          </a:prstGeom>
          <a:noFill/>
          <a:ln w="9525">
            <a:noFill/>
            <a:miter lim="800000"/>
            <a:headEnd/>
            <a:tailEnd/>
          </a:ln>
        </p:spPr>
      </p:pic>
      <p:pic>
        <p:nvPicPr>
          <p:cNvPr id="9224" name="Picture 8" descr="55_128"/>
          <p:cNvPicPr>
            <a:picLocks noChangeAspect="1" noChangeArrowheads="1"/>
          </p:cNvPicPr>
          <p:nvPr/>
        </p:nvPicPr>
        <p:blipFill>
          <a:blip r:embed="rId6"/>
          <a:srcRect/>
          <a:stretch>
            <a:fillRect/>
          </a:stretch>
        </p:blipFill>
        <p:spPr bwMode="auto">
          <a:xfrm>
            <a:off x="4787900" y="4240213"/>
            <a:ext cx="3995738" cy="2617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2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20"/>
                                        </p:tgtEl>
                                        <p:attrNameLst>
                                          <p:attrName>ppt_y</p:attrName>
                                        </p:attrNameLst>
                                      </p:cBhvr>
                                      <p:tavLst>
                                        <p:tav tm="0">
                                          <p:val>
                                            <p:strVal val="#ppt_y"/>
                                          </p:val>
                                        </p:tav>
                                        <p:tav tm="100000">
                                          <p:val>
                                            <p:strVal val="#ppt_y"/>
                                          </p:val>
                                        </p:tav>
                                      </p:tavLst>
                                    </p:anim>
                                    <p:animEffect transition="in" filter="fade">
                                      <p:cBhvr>
                                        <p:cTn id="10" dur="1000"/>
                                        <p:tgtEl>
                                          <p:spTgt spid="9220"/>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p:cTn id="13" dur="1000" fill="hold"/>
                                        <p:tgtEl>
                                          <p:spTgt spid="92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9221"/>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9221"/>
                                        </p:tgtEl>
                                        <p:attrNameLst>
                                          <p:attrName>ppt_y</p:attrName>
                                        </p:attrNameLst>
                                      </p:cBhvr>
                                      <p:tavLst>
                                        <p:tav tm="0">
                                          <p:val>
                                            <p:strVal val="#ppt_y"/>
                                          </p:val>
                                        </p:tav>
                                        <p:tav tm="100000">
                                          <p:val>
                                            <p:strVal val="#ppt_y"/>
                                          </p:val>
                                        </p:tav>
                                      </p:tavLst>
                                    </p:anim>
                                    <p:animEffect transition="in" filter="fade">
                                      <p:cBhvr>
                                        <p:cTn id="16" dur="1000"/>
                                        <p:tgtEl>
                                          <p:spTgt spid="9221"/>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p:cTn id="19" dur="1000" fill="hold"/>
                                        <p:tgtEl>
                                          <p:spTgt spid="92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922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9223"/>
                                        </p:tgtEl>
                                        <p:attrNameLst>
                                          <p:attrName>ppt_y</p:attrName>
                                        </p:attrNameLst>
                                      </p:cBhvr>
                                      <p:tavLst>
                                        <p:tav tm="0">
                                          <p:val>
                                            <p:strVal val="#ppt_y"/>
                                          </p:val>
                                        </p:tav>
                                        <p:tav tm="100000">
                                          <p:val>
                                            <p:strVal val="#ppt_y"/>
                                          </p:val>
                                        </p:tav>
                                      </p:tavLst>
                                    </p:anim>
                                    <p:animEffect transition="in" filter="fade">
                                      <p:cBhvr>
                                        <p:cTn id="22" dur="1000"/>
                                        <p:tgtEl>
                                          <p:spTgt spid="9223"/>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9224"/>
                                        </p:tgtEl>
                                        <p:attrNameLst>
                                          <p:attrName>style.visibility</p:attrName>
                                        </p:attrNameLst>
                                      </p:cBhvr>
                                      <p:to>
                                        <p:strVal val="visible"/>
                                      </p:to>
                                    </p:set>
                                    <p:anim calcmode="lin" valueType="num">
                                      <p:cBhvr>
                                        <p:cTn id="25" dur="1000" fill="hold"/>
                                        <p:tgtEl>
                                          <p:spTgt spid="92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922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9224"/>
                                        </p:tgtEl>
                                        <p:attrNameLst>
                                          <p:attrName>ppt_y</p:attrName>
                                        </p:attrNameLst>
                                      </p:cBhvr>
                                      <p:tavLst>
                                        <p:tav tm="0">
                                          <p:val>
                                            <p:strVal val="#ppt_y"/>
                                          </p:val>
                                        </p:tav>
                                        <p:tav tm="100000">
                                          <p:val>
                                            <p:strVal val="#ppt_y"/>
                                          </p:val>
                                        </p:tav>
                                      </p:tavLst>
                                    </p:anim>
                                    <p:animEffect transition="in" filter="fade">
                                      <p:cBhvr>
                                        <p:cTn id="28" dur="1000"/>
                                        <p:tgtEl>
                                          <p:spTgt spid="9224"/>
                                        </p:tgtEl>
                                      </p:cBhvr>
                                    </p:animEffect>
                                  </p:childTnLst>
                                </p:cTn>
                              </p:par>
                            </p:childTnLst>
                          </p:cTn>
                        </p:par>
                        <p:par>
                          <p:cTn id="29" fill="hold">
                            <p:stCondLst>
                              <p:cond delay="1000"/>
                            </p:stCondLst>
                            <p:childTnLst>
                              <p:par>
                                <p:cTn id="30" presetID="48" presetClass="entr" presetSubtype="0" accel="50000" fill="hold" nodeType="afterEffect">
                                  <p:stCondLst>
                                    <p:cond delay="0"/>
                                  </p:stCondLst>
                                  <p:childTnLst>
                                    <p:set>
                                      <p:cBhvr>
                                        <p:cTn id="31" dur="1" fill="hold">
                                          <p:stCondLst>
                                            <p:cond delay="0"/>
                                          </p:stCondLst>
                                        </p:cTn>
                                        <p:tgtEl>
                                          <p:spTgt spid="9222"/>
                                        </p:tgtEl>
                                        <p:attrNameLst>
                                          <p:attrName>style.visibility</p:attrName>
                                        </p:attrNameLst>
                                      </p:cBhvr>
                                      <p:to>
                                        <p:strVal val="visible"/>
                                      </p:to>
                                    </p:set>
                                    <p:anim calcmode="lin" valueType="num">
                                      <p:cBhvr>
                                        <p:cTn id="32" dur="1000" fill="hold"/>
                                        <p:tgtEl>
                                          <p:spTgt spid="92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9222"/>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9222"/>
                                        </p:tgtEl>
                                        <p:attrNameLst>
                                          <p:attrName>ppt_y</p:attrName>
                                        </p:attrNameLst>
                                      </p:cBhvr>
                                      <p:tavLst>
                                        <p:tav tm="0">
                                          <p:val>
                                            <p:strVal val="#ppt_y"/>
                                          </p:val>
                                        </p:tav>
                                        <p:tav tm="100000">
                                          <p:val>
                                            <p:strVal val="#ppt_y"/>
                                          </p:val>
                                        </p:tav>
                                      </p:tavLst>
                                    </p:anim>
                                    <p:animEffect transition="in" filter="fade">
                                      <p:cBhvr>
                                        <p:cTn id="35"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11898"/>
          <p:cNvPicPr>
            <a:picLocks noChangeAspect="1" noChangeArrowheads="1"/>
          </p:cNvPicPr>
          <p:nvPr/>
        </p:nvPicPr>
        <p:blipFill>
          <a:blip r:embed="rId2"/>
          <a:srcRect/>
          <a:stretch>
            <a:fillRect/>
          </a:stretch>
        </p:blipFill>
        <p:spPr bwMode="auto">
          <a:xfrm>
            <a:off x="0" y="0"/>
            <a:ext cx="5486400" cy="3694113"/>
          </a:xfrm>
          <a:prstGeom prst="rect">
            <a:avLst/>
          </a:prstGeom>
          <a:noFill/>
          <a:ln w="9525">
            <a:noFill/>
            <a:miter lim="800000"/>
            <a:headEnd/>
            <a:tailEnd/>
          </a:ln>
        </p:spPr>
      </p:pic>
      <p:pic>
        <p:nvPicPr>
          <p:cNvPr id="30725" name="Picture 5" descr="42926688_1240481334_gif"/>
          <p:cNvPicPr>
            <a:picLocks noChangeAspect="1" noChangeArrowheads="1"/>
          </p:cNvPicPr>
          <p:nvPr/>
        </p:nvPicPr>
        <p:blipFill>
          <a:blip r:embed="rId3"/>
          <a:srcRect/>
          <a:stretch>
            <a:fillRect/>
          </a:stretch>
        </p:blipFill>
        <p:spPr bwMode="auto">
          <a:xfrm>
            <a:off x="1928813" y="3771900"/>
            <a:ext cx="4114800" cy="3086100"/>
          </a:xfrm>
          <a:prstGeom prst="rect">
            <a:avLst/>
          </a:prstGeom>
          <a:noFill/>
          <a:ln w="9525">
            <a:noFill/>
            <a:miter lim="800000"/>
            <a:headEnd/>
            <a:tailEnd/>
          </a:ln>
        </p:spPr>
      </p:pic>
      <p:pic>
        <p:nvPicPr>
          <p:cNvPr id="30726" name="Picture 6" descr="nacionalnyy_park_kakadu"/>
          <p:cNvPicPr>
            <a:picLocks noChangeAspect="1" noChangeArrowheads="1"/>
          </p:cNvPicPr>
          <p:nvPr/>
        </p:nvPicPr>
        <p:blipFill>
          <a:blip r:embed="rId4"/>
          <a:srcRect/>
          <a:stretch>
            <a:fillRect/>
          </a:stretch>
        </p:blipFill>
        <p:spPr bwMode="auto">
          <a:xfrm>
            <a:off x="6073775" y="2286000"/>
            <a:ext cx="3070225" cy="3914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strVal val="#ppt_w*0.70"/>
                                          </p:val>
                                        </p:tav>
                                        <p:tav tm="100000">
                                          <p:val>
                                            <p:strVal val="#ppt_w"/>
                                          </p:val>
                                        </p:tav>
                                      </p:tavLst>
                                    </p:anim>
                                    <p:anim calcmode="lin" valueType="num">
                                      <p:cBhvr>
                                        <p:cTn id="8" dur="1000" fill="hold"/>
                                        <p:tgtEl>
                                          <p:spTgt spid="30724"/>
                                        </p:tgtEl>
                                        <p:attrNameLst>
                                          <p:attrName>ppt_h</p:attrName>
                                        </p:attrNameLst>
                                      </p:cBhvr>
                                      <p:tavLst>
                                        <p:tav tm="0">
                                          <p:val>
                                            <p:strVal val="#ppt_h"/>
                                          </p:val>
                                        </p:tav>
                                        <p:tav tm="100000">
                                          <p:val>
                                            <p:strVal val="#ppt_h"/>
                                          </p:val>
                                        </p:tav>
                                      </p:tavLst>
                                    </p:anim>
                                    <p:animEffect transition="in" filter="fade">
                                      <p:cBhvr>
                                        <p:cTn id="9" dur="1000"/>
                                        <p:tgtEl>
                                          <p:spTgt spid="30724"/>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p:cTn id="13" dur="1000" fill="hold"/>
                                        <p:tgtEl>
                                          <p:spTgt spid="30725"/>
                                        </p:tgtEl>
                                        <p:attrNameLst>
                                          <p:attrName>ppt_w</p:attrName>
                                        </p:attrNameLst>
                                      </p:cBhvr>
                                      <p:tavLst>
                                        <p:tav tm="0">
                                          <p:val>
                                            <p:fltVal val="0"/>
                                          </p:val>
                                        </p:tav>
                                        <p:tav tm="100000">
                                          <p:val>
                                            <p:strVal val="#ppt_w"/>
                                          </p:val>
                                        </p:tav>
                                      </p:tavLst>
                                    </p:anim>
                                    <p:anim calcmode="lin" valueType="num">
                                      <p:cBhvr>
                                        <p:cTn id="14" dur="1000" fill="hold"/>
                                        <p:tgtEl>
                                          <p:spTgt spid="30725"/>
                                        </p:tgtEl>
                                        <p:attrNameLst>
                                          <p:attrName>ppt_h</p:attrName>
                                        </p:attrNameLst>
                                      </p:cBhvr>
                                      <p:tavLst>
                                        <p:tav tm="0">
                                          <p:val>
                                            <p:fltVal val="0"/>
                                          </p:val>
                                        </p:tav>
                                        <p:tav tm="100000">
                                          <p:val>
                                            <p:strVal val="#ppt_h"/>
                                          </p:val>
                                        </p:tav>
                                      </p:tavLst>
                                    </p:anim>
                                    <p:anim calcmode="lin" valueType="num">
                                      <p:cBhvr>
                                        <p:cTn id="15"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5" presetClass="entr" presetSubtype="0" fill="hold" nodeType="afterEffect">
                                  <p:stCondLst>
                                    <p:cond delay="0"/>
                                  </p:stCondLst>
                                  <p:childTnLst>
                                    <p:set>
                                      <p:cBhvr>
                                        <p:cTn id="19" dur="1" fill="hold">
                                          <p:stCondLst>
                                            <p:cond delay="0"/>
                                          </p:stCondLst>
                                        </p:cTn>
                                        <p:tgtEl>
                                          <p:spTgt spid="30726"/>
                                        </p:tgtEl>
                                        <p:attrNameLst>
                                          <p:attrName>style.visibility</p:attrName>
                                        </p:attrNameLst>
                                      </p:cBhvr>
                                      <p:to>
                                        <p:strVal val="visible"/>
                                      </p:to>
                                    </p:set>
                                    <p:anim calcmode="lin" valueType="num">
                                      <p:cBhvr>
                                        <p:cTn id="20" dur="1000" fill="hold"/>
                                        <p:tgtEl>
                                          <p:spTgt spid="30726"/>
                                        </p:tgtEl>
                                        <p:attrNameLst>
                                          <p:attrName>ppt_w</p:attrName>
                                        </p:attrNameLst>
                                      </p:cBhvr>
                                      <p:tavLst>
                                        <p:tav tm="0">
                                          <p:val>
                                            <p:strVal val="#ppt_w*0.70"/>
                                          </p:val>
                                        </p:tav>
                                        <p:tav tm="100000">
                                          <p:val>
                                            <p:strVal val="#ppt_w"/>
                                          </p:val>
                                        </p:tav>
                                      </p:tavLst>
                                    </p:anim>
                                    <p:anim calcmode="lin" valueType="num">
                                      <p:cBhvr>
                                        <p:cTn id="21" dur="1000" fill="hold"/>
                                        <p:tgtEl>
                                          <p:spTgt spid="30726"/>
                                        </p:tgtEl>
                                        <p:attrNameLst>
                                          <p:attrName>ppt_h</p:attrName>
                                        </p:attrNameLst>
                                      </p:cBhvr>
                                      <p:tavLst>
                                        <p:tav tm="0">
                                          <p:val>
                                            <p:strVal val="#ppt_h"/>
                                          </p:val>
                                        </p:tav>
                                        <p:tav tm="100000">
                                          <p:val>
                                            <p:strVal val="#ppt_h"/>
                                          </p:val>
                                        </p:tav>
                                      </p:tavLst>
                                    </p:anim>
                                    <p:animEffect transition="in" filter="fade">
                                      <p:cBhvr>
                                        <p:cTn id="22" dur="1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ископаемые.</a:t>
            </a:r>
            <a:endParaRPr lang="ru-RU" dirty="0"/>
          </a:p>
        </p:txBody>
      </p:sp>
      <p:sp>
        <p:nvSpPr>
          <p:cNvPr id="3" name="Содержимое 2"/>
          <p:cNvSpPr>
            <a:spLocks noGrp="1"/>
          </p:cNvSpPr>
          <p:nvPr>
            <p:ph sz="quarter" idx="1"/>
          </p:nvPr>
        </p:nvSpPr>
        <p:spPr/>
        <p:txBody>
          <a:bodyPr/>
          <a:lstStyle/>
          <a:p>
            <a:r>
              <a:rPr lang="ru-RU" dirty="0" smtClean="0"/>
              <a:t>По карте определите какими полезными ископаемыми богата Австралия.</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Закрепление изученного.</a:t>
            </a:r>
            <a:endParaRPr lang="ru-RU" dirty="0"/>
          </a:p>
        </p:txBody>
      </p:sp>
      <p:sp>
        <p:nvSpPr>
          <p:cNvPr id="3" name="Содержимое 2"/>
          <p:cNvSpPr>
            <a:spLocks noGrp="1"/>
          </p:cNvSpPr>
          <p:nvPr>
            <p:ph sz="quarter" idx="1"/>
          </p:nvPr>
        </p:nvSpPr>
        <p:spPr>
          <a:xfrm>
            <a:off x="214282" y="1428736"/>
            <a:ext cx="8715436" cy="5214974"/>
          </a:xfrm>
        </p:spPr>
        <p:txBody>
          <a:bodyPr>
            <a:noAutofit/>
          </a:bodyPr>
          <a:lstStyle/>
          <a:p>
            <a:r>
              <a:rPr lang="ru-RU" sz="3200" dirty="0" smtClean="0"/>
              <a:t>Что севернее: </a:t>
            </a:r>
            <a:r>
              <a:rPr lang="ru-RU" sz="3200" dirty="0" err="1" smtClean="0"/>
              <a:t>Тасманово</a:t>
            </a:r>
            <a:r>
              <a:rPr lang="ru-RU" sz="3200" dirty="0" smtClean="0"/>
              <a:t> море или </a:t>
            </a:r>
            <a:r>
              <a:rPr lang="ru-RU" sz="3200" dirty="0" err="1" smtClean="0"/>
              <a:t>Тиморское</a:t>
            </a:r>
            <a:r>
              <a:rPr lang="ru-RU" sz="3200" dirty="0" smtClean="0"/>
              <a:t>?</a:t>
            </a:r>
          </a:p>
          <a:p>
            <a:r>
              <a:rPr lang="ru-RU" sz="3200" dirty="0" smtClean="0"/>
              <a:t>Где расположен залив </a:t>
            </a:r>
            <a:r>
              <a:rPr lang="ru-RU" sz="3200" dirty="0" err="1" smtClean="0"/>
              <a:t>Карпентария</a:t>
            </a:r>
            <a:r>
              <a:rPr lang="ru-RU" sz="3200" dirty="0" smtClean="0"/>
              <a:t>: с севера или юга материка?</a:t>
            </a:r>
          </a:p>
          <a:p>
            <a:r>
              <a:rPr lang="ru-RU" sz="3200" dirty="0" smtClean="0"/>
              <a:t>Где находится Новая Зеландия: с запада или с востока от Австралии?</a:t>
            </a:r>
          </a:p>
          <a:p>
            <a:r>
              <a:rPr lang="ru-RU" sz="3200" dirty="0" smtClean="0"/>
              <a:t>Что состоит из двух островов: Новая Гвинея или Новая Зеландия?</a:t>
            </a:r>
          </a:p>
          <a:p>
            <a:r>
              <a:rPr lang="ru-RU" sz="3200" dirty="0" smtClean="0"/>
              <a:t>Какой пролив отделяет остров Тасмания от материка?</a:t>
            </a:r>
            <a:endParaRPr lang="ru-RU"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Содержимое 2"/>
          <p:cNvSpPr>
            <a:spLocks noGrp="1"/>
          </p:cNvSpPr>
          <p:nvPr>
            <p:ph sz="quarter" idx="1"/>
          </p:nvPr>
        </p:nvSpPr>
        <p:spPr/>
        <p:txBody>
          <a:bodyPr>
            <a:normAutofit/>
          </a:bodyPr>
          <a:lstStyle/>
          <a:p>
            <a:r>
              <a:rPr lang="ru-RU" sz="3600" b="1" dirty="0" smtClean="0"/>
              <a:t>Параграф 35.</a:t>
            </a:r>
          </a:p>
          <a:p>
            <a:r>
              <a:rPr lang="ru-RU" sz="3600" b="1" dirty="0" smtClean="0"/>
              <a:t>В контурной карте нанести крупные формы рельефа, береговую линию, крайние точки.</a:t>
            </a:r>
          </a:p>
          <a:p>
            <a:r>
              <a:rPr lang="ru-RU" sz="3600" b="1" dirty="0" smtClean="0"/>
              <a:t>Подготовиться к географическому диктанту по материку.</a:t>
            </a:r>
            <a:endParaRPr lang="ru-RU"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1571612"/>
            <a:ext cx="8153400" cy="5072098"/>
          </a:xfrm>
        </p:spPr>
        <p:txBody>
          <a:bodyPr>
            <a:normAutofit lnSpcReduction="10000"/>
          </a:bodyPr>
          <a:lstStyle/>
          <a:p>
            <a:r>
              <a:rPr lang="ru-RU" sz="3600" dirty="0" smtClean="0"/>
              <a:t>Около ½ площади материка занимают пустыни.</a:t>
            </a:r>
          </a:p>
          <a:p>
            <a:r>
              <a:rPr lang="ru-RU" sz="3600" dirty="0" smtClean="0"/>
              <a:t>В окраска континента преобладают красновато – бурые тона.</a:t>
            </a:r>
          </a:p>
          <a:p>
            <a:r>
              <a:rPr lang="ru-RU" sz="3600" dirty="0" smtClean="0"/>
              <a:t>Австралия позже других материков была заселена и освоена европейцами.</a:t>
            </a:r>
          </a:p>
          <a:p>
            <a:r>
              <a:rPr lang="ru-RU" sz="3600" dirty="0" smtClean="0"/>
              <a:t>Весь материк занимает одно государство – Австралийский Союз.</a:t>
            </a:r>
            <a:endParaRPr lang="ru-RU"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ФГП Австралии.</a:t>
            </a:r>
            <a:endParaRPr lang="ru-RU" dirty="0"/>
          </a:p>
        </p:txBody>
      </p:sp>
      <p:sp>
        <p:nvSpPr>
          <p:cNvPr id="3" name="Содержимое 2"/>
          <p:cNvSpPr>
            <a:spLocks noGrp="1"/>
          </p:cNvSpPr>
          <p:nvPr>
            <p:ph sz="quarter" idx="1"/>
          </p:nvPr>
        </p:nvSpPr>
        <p:spPr/>
        <p:txBody>
          <a:bodyPr/>
          <a:lstStyle/>
          <a:p>
            <a:pPr marL="514350" indent="-514350">
              <a:buAutoNum type="arabicPeriod"/>
            </a:pPr>
            <a:r>
              <a:rPr lang="ru-RU" dirty="0" smtClean="0"/>
              <a:t>Определите, как расположен материк относительно экватора, тропиков, нулевого меридиана.</a:t>
            </a:r>
          </a:p>
          <a:p>
            <a:pPr marL="514350" indent="-514350">
              <a:buAutoNum type="arabicPeriod"/>
            </a:pPr>
            <a:r>
              <a:rPr lang="ru-RU" dirty="0" smtClean="0"/>
              <a:t>Как изрезана береговая линия? (Заливы, полуострова)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Австралия.</a:t>
            </a:r>
            <a:endParaRPr lang="ru-RU" dirty="0"/>
          </a:p>
        </p:txBody>
      </p:sp>
      <p:pic>
        <p:nvPicPr>
          <p:cNvPr id="2050" name="Picture 2" descr="E:\австралия\aus_fiz.jpg"/>
          <p:cNvPicPr>
            <a:picLocks noGrp="1" noChangeAspect="1" noChangeArrowheads="1"/>
          </p:cNvPicPr>
          <p:nvPr>
            <p:ph sz="quarter" idx="1"/>
          </p:nvPr>
        </p:nvPicPr>
        <p:blipFill>
          <a:blip r:embed="rId2"/>
          <a:srcRect r="26361" b="55"/>
          <a:stretch>
            <a:fillRect/>
          </a:stretch>
        </p:blipFill>
        <p:spPr bwMode="auto">
          <a:xfrm>
            <a:off x="1071538" y="1071546"/>
            <a:ext cx="7143800" cy="56153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Береговая линия.</a:t>
            </a:r>
            <a:endParaRPr lang="ru-RU" dirty="0"/>
          </a:p>
        </p:txBody>
      </p:sp>
      <p:sp>
        <p:nvSpPr>
          <p:cNvPr id="3" name="Содержимое 2"/>
          <p:cNvSpPr>
            <a:spLocks noGrp="1"/>
          </p:cNvSpPr>
          <p:nvPr>
            <p:ph sz="quarter" idx="1"/>
          </p:nvPr>
        </p:nvSpPr>
        <p:spPr>
          <a:xfrm>
            <a:off x="612648" y="1600200"/>
            <a:ext cx="8153400" cy="4972072"/>
          </a:xfrm>
        </p:spPr>
        <p:txBody>
          <a:bodyPr>
            <a:noAutofit/>
          </a:bodyPr>
          <a:lstStyle/>
          <a:p>
            <a:r>
              <a:rPr lang="ru-RU" sz="3600" b="1" dirty="0" smtClean="0"/>
              <a:t>Большой Австралийский залив.</a:t>
            </a:r>
          </a:p>
          <a:p>
            <a:r>
              <a:rPr lang="ru-RU" sz="3600" b="1" dirty="0" smtClean="0"/>
              <a:t>Залив </a:t>
            </a:r>
            <a:r>
              <a:rPr lang="ru-RU" sz="3600" b="1" dirty="0" err="1" smtClean="0"/>
              <a:t>Карпентария</a:t>
            </a:r>
            <a:r>
              <a:rPr lang="ru-RU" sz="3600" b="1" dirty="0" smtClean="0"/>
              <a:t>.</a:t>
            </a:r>
          </a:p>
          <a:p>
            <a:r>
              <a:rPr lang="ru-RU" sz="3600" b="1" dirty="0" smtClean="0"/>
              <a:t>Полуостров </a:t>
            </a:r>
            <a:r>
              <a:rPr lang="ru-RU" sz="3600" b="1" dirty="0" err="1" smtClean="0"/>
              <a:t>Арнемленд</a:t>
            </a:r>
            <a:r>
              <a:rPr lang="ru-RU" sz="3600" b="1" dirty="0" smtClean="0"/>
              <a:t>.</a:t>
            </a:r>
          </a:p>
          <a:p>
            <a:r>
              <a:rPr lang="ru-RU" sz="3600" b="1" dirty="0" smtClean="0"/>
              <a:t>Полуостров </a:t>
            </a:r>
            <a:r>
              <a:rPr lang="ru-RU" sz="3600" b="1" dirty="0" err="1" smtClean="0"/>
              <a:t>Кейп-Йорк</a:t>
            </a:r>
            <a:r>
              <a:rPr lang="ru-RU" sz="3600" b="1" dirty="0" smtClean="0"/>
              <a:t>.</a:t>
            </a:r>
          </a:p>
          <a:p>
            <a:r>
              <a:rPr lang="ru-RU" sz="3600" b="1" dirty="0" smtClean="0"/>
              <a:t>Остров Тасмания.</a:t>
            </a:r>
          </a:p>
          <a:p>
            <a:r>
              <a:rPr lang="ru-RU" sz="3600" b="1" dirty="0" smtClean="0"/>
              <a:t>Остров Тимор.</a:t>
            </a:r>
          </a:p>
          <a:p>
            <a:r>
              <a:rPr lang="ru-RU" sz="3600" b="1" dirty="0" smtClean="0"/>
              <a:t>Остров Новая Гвинея.</a:t>
            </a:r>
          </a:p>
          <a:p>
            <a:r>
              <a:rPr lang="ru-RU" sz="3600" b="1" dirty="0" smtClean="0"/>
              <a:t>Остров Новая Каледония.</a:t>
            </a:r>
            <a:endParaRPr lang="ru-RU"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Крайние точки материка.</a:t>
            </a:r>
            <a:endParaRPr lang="ru-RU" dirty="0"/>
          </a:p>
        </p:txBody>
      </p:sp>
      <p:sp>
        <p:nvSpPr>
          <p:cNvPr id="3" name="Содержимое 2"/>
          <p:cNvSpPr>
            <a:spLocks noGrp="1"/>
          </p:cNvSpPr>
          <p:nvPr>
            <p:ph sz="quarter" idx="1"/>
          </p:nvPr>
        </p:nvSpPr>
        <p:spPr>
          <a:xfrm>
            <a:off x="285720" y="1600200"/>
            <a:ext cx="8480328" cy="4495800"/>
          </a:xfrm>
        </p:spPr>
        <p:txBody>
          <a:bodyPr>
            <a:normAutofit fontScale="92500" lnSpcReduction="20000"/>
          </a:bodyPr>
          <a:lstStyle/>
          <a:p>
            <a:r>
              <a:rPr lang="ru-RU" sz="4000" b="1" dirty="0" smtClean="0"/>
              <a:t>Северная -  мыс Йорк</a:t>
            </a:r>
          </a:p>
          <a:p>
            <a:r>
              <a:rPr lang="ru-RU" sz="4000" b="1" dirty="0" smtClean="0"/>
              <a:t>Южная -   мыс </a:t>
            </a:r>
            <a:r>
              <a:rPr lang="ru-RU" sz="4000" b="1" dirty="0" err="1" smtClean="0"/>
              <a:t>Саут</a:t>
            </a:r>
            <a:r>
              <a:rPr lang="ru-RU" sz="4000" b="1" dirty="0" smtClean="0"/>
              <a:t>- </a:t>
            </a:r>
            <a:r>
              <a:rPr lang="ru-RU" sz="4000" b="1" dirty="0" err="1" smtClean="0"/>
              <a:t>Ист</a:t>
            </a:r>
            <a:r>
              <a:rPr lang="ru-RU" sz="4000" b="1" dirty="0" smtClean="0"/>
              <a:t>- </a:t>
            </a:r>
            <a:r>
              <a:rPr lang="ru-RU" sz="4000" b="1" dirty="0" err="1" smtClean="0"/>
              <a:t>Пойнт</a:t>
            </a:r>
            <a:r>
              <a:rPr lang="ru-RU" sz="4000" b="1" dirty="0" smtClean="0"/>
              <a:t>. </a:t>
            </a:r>
            <a:r>
              <a:rPr lang="ru-RU" sz="4000" dirty="0" smtClean="0"/>
              <a:t>(Юго-Восточный)</a:t>
            </a:r>
            <a:endParaRPr lang="ru-RU" sz="4000" b="1" dirty="0" smtClean="0"/>
          </a:p>
          <a:p>
            <a:r>
              <a:rPr lang="ru-RU" sz="4000" b="1" dirty="0" smtClean="0"/>
              <a:t>Восточная  - мыс </a:t>
            </a:r>
            <a:r>
              <a:rPr lang="ru-RU" sz="4000" b="1" dirty="0" err="1" smtClean="0"/>
              <a:t>Стип-Поинт</a:t>
            </a:r>
            <a:endParaRPr lang="ru-RU" sz="4000" b="1" dirty="0" smtClean="0"/>
          </a:p>
          <a:p>
            <a:r>
              <a:rPr lang="ru-RU" sz="4000" b="1" dirty="0" smtClean="0"/>
              <a:t>Западная  - мыс Байрон.</a:t>
            </a:r>
          </a:p>
          <a:p>
            <a:endParaRPr lang="ru-RU" dirty="0" smtClean="0"/>
          </a:p>
          <a:p>
            <a:pPr>
              <a:buNone/>
            </a:pPr>
            <a:r>
              <a:rPr lang="ru-RU" dirty="0" smtClean="0"/>
              <a:t>Определите координаты крайних точек. Определите протяжённость материка с запада на восток   (по30 </a:t>
            </a:r>
            <a:r>
              <a:rPr lang="ru-RU" dirty="0" err="1" smtClean="0"/>
              <a:t>ю.ш</a:t>
            </a:r>
            <a:r>
              <a:rPr lang="ru-RU" dirty="0" smtClean="0"/>
              <a:t>.) и с севера на юг (по 145в.д.).</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каких климатических поясах лежит Австралия?</a:t>
            </a:r>
            <a:endParaRPr lang="ru-RU" dirty="0"/>
          </a:p>
        </p:txBody>
      </p:sp>
      <p:pic>
        <p:nvPicPr>
          <p:cNvPr id="3074" name="Picture 2" descr="E:\австралия\320px-Климатическая_карта_Австралии.png"/>
          <p:cNvPicPr>
            <a:picLocks noChangeAspect="1" noChangeArrowheads="1"/>
          </p:cNvPicPr>
          <p:nvPr/>
        </p:nvPicPr>
        <p:blipFill>
          <a:blip r:embed="rId2"/>
          <a:srcRect/>
          <a:stretch>
            <a:fillRect/>
          </a:stretch>
        </p:blipFill>
        <p:spPr bwMode="auto">
          <a:xfrm>
            <a:off x="1285852" y="1357298"/>
            <a:ext cx="6000792" cy="54382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Моря и океаны, омывающие материк.</a:t>
            </a:r>
            <a:endParaRPr lang="ru-RU" dirty="0"/>
          </a:p>
        </p:txBody>
      </p:sp>
      <p:sp>
        <p:nvSpPr>
          <p:cNvPr id="3" name="Содержимое 2"/>
          <p:cNvSpPr>
            <a:spLocks noGrp="1"/>
          </p:cNvSpPr>
          <p:nvPr>
            <p:ph sz="quarter" idx="1"/>
          </p:nvPr>
        </p:nvSpPr>
        <p:spPr/>
        <p:txBody>
          <a:bodyPr/>
          <a:lstStyle/>
          <a:p>
            <a:r>
              <a:rPr lang="ru-RU" dirty="0" smtClean="0"/>
              <a:t>Записать в тетрадь.</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TotalTime>
  <Words>1201</Words>
  <Application>Microsoft Office PowerPoint</Application>
  <PresentationFormat>Экран (4:3)</PresentationFormat>
  <Paragraphs>93</Paragraphs>
  <Slides>26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Обычная</vt:lpstr>
      <vt:lpstr> История открытия Австралии. ФГП Австралии.</vt:lpstr>
      <vt:lpstr>Интересные факты.</vt:lpstr>
      <vt:lpstr>Презентация PowerPoint</vt:lpstr>
      <vt:lpstr>Особенности ФГП Австралии.</vt:lpstr>
      <vt:lpstr>Австралия.</vt:lpstr>
      <vt:lpstr>Береговая линия.</vt:lpstr>
      <vt:lpstr>Крайние точки материка.</vt:lpstr>
      <vt:lpstr>В каких климатических поясах лежит Австралия?</vt:lpstr>
      <vt:lpstr>Моря и океаны, омывающие материк.</vt:lpstr>
      <vt:lpstr>Моря и океаны, омывающие Австралию.</vt:lpstr>
      <vt:lpstr>История открытия Австралии.</vt:lpstr>
      <vt:lpstr>Джеймс Кук и его открытия.</vt:lpstr>
      <vt:lpstr>Рельеф Австралии.</vt:lpstr>
      <vt:lpstr>Тектоника.</vt:lpstr>
      <vt:lpstr>БОЛЬШОЙ ВОДОРАЗДЕЛЬНЫЙ ХРЕБЕТ</vt:lpstr>
      <vt:lpstr>АВСТРАЛИЙСКИЕ  АЛЬПЫ</vt:lpstr>
      <vt:lpstr>ПУСТЫНЯ ВИКТОРИЯ</vt:lpstr>
      <vt:lpstr>БОЛЬШАЯ ПЕСЧАНАЯ ПУСТЫНЯ</vt:lpstr>
      <vt:lpstr>УЛУРУ</vt:lpstr>
      <vt:lpstr>БОЛЬШАЯ ОКЕАНСКАЯ ДОРОГА</vt:lpstr>
      <vt:lpstr>БОЛЬШОЙ БАРЬЕРНЫЙ РИФ</vt:lpstr>
      <vt:lpstr>Презентация PowerPoint</vt:lpstr>
      <vt:lpstr>Презентация PowerPoint</vt:lpstr>
      <vt:lpstr>Полезные ископаемые.</vt:lpstr>
      <vt:lpstr>Закрепление изученного.</vt:lpstr>
      <vt:lpstr>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История открытия Австралии. ФГП Австралии.</dc:title>
  <cp:lastModifiedBy>Asp.Net</cp:lastModifiedBy>
  <cp:revision>17</cp:revision>
  <dcterms:modified xsi:type="dcterms:W3CDTF">2013-01-31T08:37:49Z</dcterms:modified>
</cp:coreProperties>
</file>