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3" r:id="rId1"/>
  </p:sldMasterIdLst>
  <p:notesMasterIdLst>
    <p:notesMasterId r:id="rId16"/>
  </p:notesMasterIdLst>
  <p:sldIdLst>
    <p:sldId id="257" r:id="rId2"/>
    <p:sldId id="258" r:id="rId3"/>
    <p:sldId id="259" r:id="rId4"/>
    <p:sldId id="261" r:id="rId5"/>
    <p:sldId id="262" r:id="rId6"/>
    <p:sldId id="260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00"/>
    <a:srgbClr val="0000FF"/>
    <a:srgbClr val="009900"/>
    <a:srgbClr val="FF0066"/>
    <a:srgbClr val="FF33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6" autoAdjust="0"/>
    <p:restoredTop sz="93995" autoAdjust="0"/>
  </p:normalViewPr>
  <p:slideViewPr>
    <p:cSldViewPr>
      <p:cViewPr varScale="1">
        <p:scale>
          <a:sx n="68" d="100"/>
          <a:sy n="68" d="100"/>
        </p:scale>
        <p:origin x="-14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0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AB54978-6C15-4355-B041-1177DB52F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0.wav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13AFC9B-D2EC-461B-8341-CBAF152D2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2D554-71EE-468D-8CEA-D510284A6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E77E624-8539-4954-95F3-0EE4DE308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867C-A8FD-4012-B2D2-318965E97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AF5C2-6634-4D11-8C7D-280C1DC32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ABB620-6784-44EC-98EA-358B633A0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BC78E-2A75-4AFE-A9E9-1B8B27CF6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A6923-D253-499B-A445-8E1C99F0A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F7ECE-5898-4210-96A6-9187ABEC8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7AFF3-1BA8-4CFC-B785-A31F27441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CED2-29CB-49D6-BB8A-125E143C3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598D4E-DACF-47F8-BE44-30D1761E0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  <p:sndAc>
      <p:stSnd>
        <p:snd r:embed="rId2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14C9A26-1D78-4DCA-B508-DB99630A4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26" r:id="rId2"/>
    <p:sldLayoutId id="2147483935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6" r:id="rId9"/>
    <p:sldLayoutId id="2147483932" r:id="rId10"/>
    <p:sldLayoutId id="2147483937" r:id="rId11"/>
    <p:sldLayoutId id="2147483933" r:id="rId12"/>
  </p:sldLayoutIdLst>
  <p:transition spd="med">
    <p:wheel spokes="8"/>
    <p:sndAc>
      <p:stSnd>
        <p:snd r:embed="rId14" name="chimes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3.wav"/><Relationship Id="rId1" Type="http://schemas.openxmlformats.org/officeDocument/2006/relationships/audio" Target="../media/audio22.wav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6.wav"/><Relationship Id="rId7" Type="http://schemas.openxmlformats.org/officeDocument/2006/relationships/image" Target="../media/image4.png"/><Relationship Id="rId2" Type="http://schemas.openxmlformats.org/officeDocument/2006/relationships/audio" Target="../media/audio25.wav"/><Relationship Id="rId1" Type="http://schemas.openxmlformats.org/officeDocument/2006/relationships/audio" Target="../media/audio24.wav"/><Relationship Id="rId6" Type="http://schemas.openxmlformats.org/officeDocument/2006/relationships/audio" Target="../media/audio3.wav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7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wav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3.wav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en.ru/children/team/physics/04/index.shtml" TargetMode="External"/><Relationship Id="rId3" Type="http://schemas.openxmlformats.org/officeDocument/2006/relationships/audio" Target="../media/audio16.wav"/><Relationship Id="rId7" Type="http://schemas.openxmlformats.org/officeDocument/2006/relationships/hyperlink" Target="http://www.lien.ru/children/team/physics/02/index.shtml" TargetMode="External"/><Relationship Id="rId2" Type="http://schemas.openxmlformats.org/officeDocument/2006/relationships/audio" Target="../media/audio15.wav"/><Relationship Id="rId1" Type="http://schemas.openxmlformats.org/officeDocument/2006/relationships/audio" Target="../media/audio14.wav"/><Relationship Id="rId6" Type="http://schemas.openxmlformats.org/officeDocument/2006/relationships/hyperlink" Target="http://www.lien.ru/children/team/physics/01/index.shtml" TargetMode="External"/><Relationship Id="rId5" Type="http://schemas.openxmlformats.org/officeDocument/2006/relationships/audio" Target="../media/audio3.wav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audio18.wav"/><Relationship Id="rId1" Type="http://schemas.openxmlformats.org/officeDocument/2006/relationships/audio" Target="../media/audio17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audio" Target="../media/audio8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20.wav"/><Relationship Id="rId1" Type="http://schemas.openxmlformats.org/officeDocument/2006/relationships/audio" Target="../media/audio19.wav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1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5" name="WordArt 9"/>
          <p:cNvSpPr>
            <a:spLocks noChangeArrowheads="1" noChangeShapeType="1" noTextEdit="1"/>
          </p:cNvSpPr>
          <p:nvPr/>
        </p:nvSpPr>
        <p:spPr bwMode="auto">
          <a:xfrm>
            <a:off x="2339975" y="333375"/>
            <a:ext cx="5111750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Урок физики </a:t>
            </a:r>
          </a:p>
          <a:p>
            <a:pPr algn="ctr"/>
            <a:r>
              <a:rPr lang="ru-RU" sz="40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 10 классе</a:t>
            </a:r>
          </a:p>
        </p:txBody>
      </p:sp>
      <p:sp>
        <p:nvSpPr>
          <p:cNvPr id="203799" name="WordArt 23"/>
          <p:cNvSpPr>
            <a:spLocks noChangeArrowheads="1" noChangeShapeType="1" noTextEdit="1"/>
          </p:cNvSpPr>
          <p:nvPr/>
        </p:nvSpPr>
        <p:spPr bwMode="auto">
          <a:xfrm>
            <a:off x="3276600" y="2428875"/>
            <a:ext cx="2224088" cy="568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838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Тема :</a:t>
            </a:r>
          </a:p>
        </p:txBody>
      </p:sp>
      <p:sp>
        <p:nvSpPr>
          <p:cNvPr id="203801" name="WordArt 25"/>
          <p:cNvSpPr>
            <a:spLocks noChangeArrowheads="1" noChangeShapeType="1" noTextEdit="1"/>
          </p:cNvSpPr>
          <p:nvPr/>
        </p:nvSpPr>
        <p:spPr bwMode="auto">
          <a:xfrm>
            <a:off x="3708400" y="3571875"/>
            <a:ext cx="3935413" cy="12255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"Газовые законы"</a:t>
            </a:r>
          </a:p>
        </p:txBody>
      </p:sp>
      <p:pic>
        <p:nvPicPr>
          <p:cNvPr id="8197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357438"/>
            <a:ext cx="23574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3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5" grpId="0" animBg="1"/>
      <p:bldP spid="203799" grpId="0" animBg="1"/>
      <p:bldP spid="20380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0000FF"/>
                </a:solidFill>
              </a:rPr>
              <a:t>Изобарный процесс</a:t>
            </a:r>
          </a:p>
        </p:txBody>
      </p:sp>
      <p:pic>
        <p:nvPicPr>
          <p:cNvPr id="267291" name="Picture 27" descr="Гей-Люсаак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3362325" y="3081338"/>
            <a:ext cx="1428750" cy="1905000"/>
          </a:xfrm>
          <a:noFill/>
        </p:spPr>
      </p:pic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1258888" y="1052513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66"/>
                </a:solidFill>
              </a:rPr>
              <a:t>процесс изменения состояния термодинамической системы </a:t>
            </a:r>
          </a:p>
          <a:p>
            <a:r>
              <a:rPr lang="ru-RU">
                <a:solidFill>
                  <a:srgbClr val="FF0066"/>
                </a:solidFill>
              </a:rPr>
              <a:t>    макроскопических тел при постоянном давлении.</a:t>
            </a:r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2124075" y="1700213"/>
            <a:ext cx="63373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Воспользуемся уравнением Менделеева – Клапейрона </a:t>
            </a:r>
          </a:p>
          <a:p>
            <a:r>
              <a:rPr lang="ru-RU"/>
              <a:t>  р</a:t>
            </a:r>
            <a:r>
              <a:rPr lang="en-US"/>
              <a:t> </a:t>
            </a:r>
            <a:r>
              <a:rPr lang="en-US" b="1" baseline="30000"/>
              <a:t>.</a:t>
            </a:r>
            <a:r>
              <a:rPr lang="en-US"/>
              <a:t>  V</a:t>
            </a:r>
            <a:r>
              <a:rPr lang="en-US" baseline="-25000"/>
              <a:t>1</a:t>
            </a:r>
            <a:r>
              <a:rPr lang="en-US"/>
              <a:t> = (m/M) </a:t>
            </a:r>
            <a:r>
              <a:rPr lang="en-US" b="1" baseline="30000"/>
              <a:t>.</a:t>
            </a:r>
            <a:r>
              <a:rPr lang="en-US"/>
              <a:t> R</a:t>
            </a:r>
            <a:r>
              <a:rPr lang="ru-RU"/>
              <a:t> </a:t>
            </a:r>
            <a:r>
              <a:rPr lang="en-US" b="1" baseline="30000"/>
              <a:t>.</a:t>
            </a:r>
            <a:r>
              <a:rPr lang="en-US"/>
              <a:t> T</a:t>
            </a:r>
            <a:r>
              <a:rPr lang="ru-RU" baseline="-25000"/>
              <a:t>1</a:t>
            </a:r>
            <a:endParaRPr lang="en-US"/>
          </a:p>
          <a:p>
            <a:r>
              <a:rPr lang="en-US"/>
              <a:t>  p </a:t>
            </a:r>
            <a:r>
              <a:rPr lang="en-US" b="1" baseline="30000"/>
              <a:t>.</a:t>
            </a:r>
            <a:r>
              <a:rPr lang="en-US"/>
              <a:t> V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ru-RU"/>
              <a:t> </a:t>
            </a:r>
            <a:r>
              <a:rPr lang="en-US"/>
              <a:t>= (m/M) </a:t>
            </a:r>
            <a:r>
              <a:rPr lang="en-US" b="1" baseline="30000"/>
              <a:t>.</a:t>
            </a:r>
            <a:r>
              <a:rPr lang="en-US"/>
              <a:t> R</a:t>
            </a:r>
            <a:r>
              <a:rPr lang="ru-RU"/>
              <a:t> </a:t>
            </a:r>
            <a:r>
              <a:rPr lang="en-US" b="1" baseline="30000"/>
              <a:t>.</a:t>
            </a:r>
            <a:r>
              <a:rPr lang="en-US"/>
              <a:t> T</a:t>
            </a:r>
            <a:r>
              <a:rPr lang="ru-RU" baseline="-25000"/>
              <a:t>2</a:t>
            </a:r>
            <a:endParaRPr lang="ru-RU"/>
          </a:p>
        </p:txBody>
      </p:sp>
      <p:sp>
        <p:nvSpPr>
          <p:cNvPr id="267270" name="Rectangle 6"/>
          <p:cNvSpPr>
            <a:spLocks noChangeArrowheads="1"/>
          </p:cNvSpPr>
          <p:nvPr/>
        </p:nvSpPr>
        <p:spPr bwMode="auto">
          <a:xfrm>
            <a:off x="5076825" y="2133600"/>
            <a:ext cx="3382963" cy="9255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V / T=const </a:t>
            </a:r>
            <a:r>
              <a:rPr lang="ru-RU">
                <a:solidFill>
                  <a:srgbClr val="FF0066"/>
                </a:solidFill>
              </a:rPr>
              <a:t>при </a:t>
            </a:r>
            <a:r>
              <a:rPr lang="en-US">
                <a:solidFill>
                  <a:srgbClr val="FF0066"/>
                </a:solidFill>
              </a:rPr>
              <a:t>p=const</a:t>
            </a:r>
          </a:p>
          <a:p>
            <a:r>
              <a:rPr lang="ru-RU">
                <a:solidFill>
                  <a:srgbClr val="FF0066"/>
                </a:solidFill>
              </a:rPr>
              <a:t>                 или</a:t>
            </a:r>
            <a:r>
              <a:rPr lang="en-US">
                <a:solidFill>
                  <a:srgbClr val="FF0066"/>
                </a:solidFill>
              </a:rPr>
              <a:t> </a:t>
            </a:r>
          </a:p>
          <a:p>
            <a:r>
              <a:rPr lang="en-US">
                <a:solidFill>
                  <a:srgbClr val="FF0066"/>
                </a:solidFill>
              </a:rPr>
              <a:t>        V</a:t>
            </a:r>
            <a:r>
              <a:rPr lang="en-US" baseline="-25000">
                <a:solidFill>
                  <a:srgbClr val="FF0066"/>
                </a:solidFill>
              </a:rPr>
              <a:t>1 </a:t>
            </a:r>
            <a:r>
              <a:rPr lang="en-US">
                <a:solidFill>
                  <a:srgbClr val="FF0066"/>
                </a:solidFill>
              </a:rPr>
              <a:t>/ T</a:t>
            </a:r>
            <a:r>
              <a:rPr lang="en-US" baseline="-25000">
                <a:solidFill>
                  <a:srgbClr val="FF0066"/>
                </a:solidFill>
              </a:rPr>
              <a:t>1</a:t>
            </a:r>
            <a:r>
              <a:rPr lang="en-US">
                <a:solidFill>
                  <a:srgbClr val="FF0066"/>
                </a:solidFill>
              </a:rPr>
              <a:t> = V</a:t>
            </a:r>
            <a:r>
              <a:rPr lang="en-US" baseline="-25000">
                <a:solidFill>
                  <a:srgbClr val="FF0066"/>
                </a:solidFill>
              </a:rPr>
              <a:t>2</a:t>
            </a:r>
            <a:r>
              <a:rPr lang="en-US">
                <a:solidFill>
                  <a:srgbClr val="FF0066"/>
                </a:solidFill>
              </a:rPr>
              <a:t> / T</a:t>
            </a:r>
            <a:r>
              <a:rPr lang="en-US" baseline="-25000">
                <a:solidFill>
                  <a:srgbClr val="FF0066"/>
                </a:solidFill>
              </a:rPr>
              <a:t>2</a:t>
            </a:r>
            <a:endParaRPr lang="ru-RU">
              <a:solidFill>
                <a:srgbClr val="FF0066"/>
              </a:solidFill>
            </a:endParaRPr>
          </a:p>
        </p:txBody>
      </p:sp>
      <p:sp>
        <p:nvSpPr>
          <p:cNvPr id="267271" name="Rectangle 7"/>
          <p:cNvSpPr>
            <a:spLocks noChangeArrowheads="1"/>
          </p:cNvSpPr>
          <p:nvPr/>
        </p:nvSpPr>
        <p:spPr bwMode="auto">
          <a:xfrm>
            <a:off x="1979613" y="3068638"/>
            <a:ext cx="554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Установлен закон в 1802 году Ж. Гей –Люссаком</a:t>
            </a:r>
          </a:p>
          <a:p>
            <a:r>
              <a:rPr lang="ru-RU"/>
              <a:t>                        (Франция)</a:t>
            </a:r>
          </a:p>
        </p:txBody>
      </p:sp>
      <p:sp>
        <p:nvSpPr>
          <p:cNvPr id="267273" name="Line 9"/>
          <p:cNvSpPr>
            <a:spLocks noChangeShapeType="1"/>
          </p:cNvSpPr>
          <p:nvPr/>
        </p:nvSpPr>
        <p:spPr bwMode="auto">
          <a:xfrm>
            <a:off x="4572000" y="23495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468313" y="2565400"/>
            <a:ext cx="1079500" cy="20875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468313" y="2565400"/>
            <a:ext cx="1079500" cy="3587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7276" name="Rectangle 12"/>
          <p:cNvSpPr>
            <a:spLocks noChangeArrowheads="1"/>
          </p:cNvSpPr>
          <p:nvPr/>
        </p:nvSpPr>
        <p:spPr bwMode="auto">
          <a:xfrm>
            <a:off x="468313" y="3789363"/>
            <a:ext cx="1079500" cy="431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V</a:t>
            </a:r>
            <a:endParaRPr lang="ru-RU"/>
          </a:p>
        </p:txBody>
      </p:sp>
      <p:sp>
        <p:nvSpPr>
          <p:cNvPr id="267277" name="AutoShape 13"/>
          <p:cNvSpPr>
            <a:spLocks noChangeArrowheads="1"/>
          </p:cNvSpPr>
          <p:nvPr/>
        </p:nvSpPr>
        <p:spPr bwMode="auto">
          <a:xfrm flipH="1">
            <a:off x="755650" y="4724400"/>
            <a:ext cx="503238" cy="576263"/>
          </a:xfrm>
          <a:prstGeom prst="upArrow">
            <a:avLst>
              <a:gd name="adj1" fmla="val 50000"/>
              <a:gd name="adj2" fmla="val 28628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 T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1187450" y="4005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398" name="Text Box 18"/>
          <p:cNvSpPr txBox="1">
            <a:spLocks noChangeArrowheads="1"/>
          </p:cNvSpPr>
          <p:nvPr/>
        </p:nvSpPr>
        <p:spPr bwMode="auto">
          <a:xfrm>
            <a:off x="2392363" y="4600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6399" name="Text Box 26"/>
          <p:cNvSpPr txBox="1">
            <a:spLocks noChangeArrowheads="1"/>
          </p:cNvSpPr>
          <p:nvPr/>
        </p:nvSpPr>
        <p:spPr bwMode="auto">
          <a:xfrm>
            <a:off x="684213" y="37893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67293" name="Text Box 29"/>
          <p:cNvSpPr txBox="1">
            <a:spLocks noChangeArrowheads="1"/>
          </p:cNvSpPr>
          <p:nvPr/>
        </p:nvSpPr>
        <p:spPr bwMode="auto">
          <a:xfrm>
            <a:off x="3111500" y="3808413"/>
            <a:ext cx="2530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Носит название</a:t>
            </a:r>
            <a:r>
              <a:rPr lang="en-US"/>
              <a:t>:</a:t>
            </a:r>
          </a:p>
          <a:p>
            <a:r>
              <a:rPr lang="ru-RU"/>
              <a:t>Закон Гей – Люссака </a:t>
            </a:r>
            <a:r>
              <a:rPr lang="en-US"/>
              <a:t>:</a:t>
            </a:r>
            <a:endParaRPr lang="ru-RU"/>
          </a:p>
        </p:txBody>
      </p:sp>
      <p:sp>
        <p:nvSpPr>
          <p:cNvPr id="267294" name="Text Box 30"/>
          <p:cNvSpPr txBox="1">
            <a:spLocks noChangeArrowheads="1"/>
          </p:cNvSpPr>
          <p:nvPr/>
        </p:nvSpPr>
        <p:spPr bwMode="auto">
          <a:xfrm>
            <a:off x="2339975" y="4581525"/>
            <a:ext cx="4389438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3300"/>
                </a:solidFill>
              </a:rPr>
              <a:t>Для газа данной массы отношение </a:t>
            </a:r>
          </a:p>
          <a:p>
            <a:r>
              <a:rPr lang="ru-RU" sz="2000">
                <a:solidFill>
                  <a:srgbClr val="FF3300"/>
                </a:solidFill>
              </a:rPr>
              <a:t>объёма к температуре постоянно,</a:t>
            </a:r>
          </a:p>
          <a:p>
            <a:r>
              <a:rPr lang="ru-RU" sz="2000">
                <a:solidFill>
                  <a:srgbClr val="FF3300"/>
                </a:solidFill>
              </a:rPr>
              <a:t>если давление газа не меняется</a:t>
            </a:r>
            <a:r>
              <a:rPr lang="ru-RU">
                <a:solidFill>
                  <a:srgbClr val="FF3300"/>
                </a:solidFill>
              </a:rPr>
              <a:t>.</a:t>
            </a:r>
          </a:p>
        </p:txBody>
      </p:sp>
      <p:sp>
        <p:nvSpPr>
          <p:cNvPr id="16402" name="Line 31"/>
          <p:cNvSpPr>
            <a:spLocks noChangeShapeType="1"/>
          </p:cNvSpPr>
          <p:nvPr/>
        </p:nvSpPr>
        <p:spPr bwMode="auto">
          <a:xfrm flipV="1">
            <a:off x="971550" y="57340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3" name="Line 32"/>
          <p:cNvSpPr>
            <a:spLocks noChangeShapeType="1"/>
          </p:cNvSpPr>
          <p:nvPr/>
        </p:nvSpPr>
        <p:spPr bwMode="auto">
          <a:xfrm>
            <a:off x="1692275" y="558958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4" name="Line 33"/>
          <p:cNvSpPr>
            <a:spLocks noChangeShapeType="1"/>
          </p:cNvSpPr>
          <p:nvPr/>
        </p:nvSpPr>
        <p:spPr bwMode="auto">
          <a:xfrm flipV="1">
            <a:off x="1042988" y="60928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5" name="Line 34"/>
          <p:cNvSpPr>
            <a:spLocks noChangeShapeType="1"/>
          </p:cNvSpPr>
          <p:nvPr/>
        </p:nvSpPr>
        <p:spPr bwMode="auto">
          <a:xfrm flipV="1">
            <a:off x="1692275" y="602138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6" name="Line 36"/>
          <p:cNvSpPr>
            <a:spLocks noChangeShapeType="1"/>
          </p:cNvSpPr>
          <p:nvPr/>
        </p:nvSpPr>
        <p:spPr bwMode="auto">
          <a:xfrm flipH="1">
            <a:off x="755650" y="558958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7" name="Line 37"/>
          <p:cNvSpPr>
            <a:spLocks noChangeShapeType="1"/>
          </p:cNvSpPr>
          <p:nvPr/>
        </p:nvSpPr>
        <p:spPr bwMode="auto">
          <a:xfrm flipV="1">
            <a:off x="755650" y="594995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Text Box 39"/>
          <p:cNvSpPr txBox="1">
            <a:spLocks noChangeArrowheads="1"/>
          </p:cNvSpPr>
          <p:nvPr/>
        </p:nvSpPr>
        <p:spPr bwMode="auto">
          <a:xfrm>
            <a:off x="468313" y="551656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6409" name="Text Box 40"/>
          <p:cNvSpPr txBox="1">
            <a:spLocks noChangeArrowheads="1"/>
          </p:cNvSpPr>
          <p:nvPr/>
        </p:nvSpPr>
        <p:spPr bwMode="auto">
          <a:xfrm>
            <a:off x="468313" y="5949950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6410" name="Text Box 41"/>
          <p:cNvSpPr txBox="1">
            <a:spLocks noChangeArrowheads="1"/>
          </p:cNvSpPr>
          <p:nvPr/>
        </p:nvSpPr>
        <p:spPr bwMode="auto">
          <a:xfrm>
            <a:off x="1331913" y="55895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6411" name="Text Box 42"/>
          <p:cNvSpPr txBox="1">
            <a:spLocks noChangeArrowheads="1"/>
          </p:cNvSpPr>
          <p:nvPr/>
        </p:nvSpPr>
        <p:spPr bwMode="auto">
          <a:xfrm>
            <a:off x="1331913" y="59499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pic>
        <p:nvPicPr>
          <p:cNvPr id="267307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17002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308" name="Picture 4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7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7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5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67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67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9000" fill="hold"/>
                                        <p:tgtEl>
                                          <p:spTgt spid="2673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0.00382 -0.1784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6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50"/>
                            </p:stCondLst>
                            <p:childTnLst>
                              <p:par>
                                <p:cTn id="4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33000" fill="hold"/>
                                        <p:tgtEl>
                                          <p:spTgt spid="267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67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67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7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7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26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7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7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67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7307"/>
                </p:tgtEl>
              </p:cMediaNode>
            </p:audio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7308"/>
                </p:tgtEl>
              </p:cMediaNode>
            </p:audio>
          </p:childTnLst>
        </p:cTn>
      </p:par>
    </p:tnLst>
    <p:bldLst>
      <p:bldP spid="267269" grpId="0"/>
      <p:bldP spid="267270" grpId="0" animBg="1"/>
      <p:bldP spid="267271" grpId="0"/>
      <p:bldP spid="267273" grpId="0" animBg="1"/>
      <p:bldP spid="267277" grpId="0" animBg="1"/>
      <p:bldP spid="267293" grpId="0"/>
      <p:bldP spid="2672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smtClean="0"/>
              <a:t>Графическое   изображение  процессов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6237287"/>
          </a:xfrm>
        </p:spPr>
        <p:txBody>
          <a:bodyPr/>
          <a:lstStyle/>
          <a:p>
            <a:pPr eaLnBrk="1" hangingPunct="1"/>
            <a:r>
              <a:rPr lang="ru-RU" sz="2000" smtClean="0"/>
              <a:t>Графиком изотермического процесса является изотерма</a:t>
            </a:r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endParaRPr lang="en-US" sz="2000" smtClean="0"/>
          </a:p>
          <a:p>
            <a:pPr eaLnBrk="1" hangingPunct="1"/>
            <a:r>
              <a:rPr lang="ru-RU" sz="2000" smtClean="0"/>
              <a:t>Графиком изохорного процесса является изохора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 («хорема»</a:t>
            </a:r>
            <a:r>
              <a:rPr lang="en-US" sz="2000" smtClean="0"/>
              <a:t> </a:t>
            </a:r>
            <a:r>
              <a:rPr lang="ru-RU" sz="2000" smtClean="0"/>
              <a:t>- вместимо</a:t>
            </a:r>
            <a:r>
              <a:rPr lang="en-US" sz="2000" smtClean="0"/>
              <a:t>c</a:t>
            </a:r>
            <a:r>
              <a:rPr lang="ru-RU" sz="2000" smtClean="0"/>
              <a:t>ть)</a:t>
            </a: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  <a:p>
            <a:pPr eaLnBrk="1" hangingPunct="1">
              <a:buFont typeface="Wingdings" pitchFamily="2" charset="2"/>
              <a:buNone/>
            </a:pPr>
            <a:endParaRPr lang="en-US" sz="2000" smtClean="0"/>
          </a:p>
          <a:p>
            <a:pPr eaLnBrk="1" hangingPunct="1"/>
            <a:r>
              <a:rPr lang="ru-RU" sz="2000" smtClean="0"/>
              <a:t>Графиком изобарного процесса является изобара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000" smtClean="0"/>
              <a:t>    («барос» - вес, тяжесть)</a:t>
            </a:r>
            <a:r>
              <a:rPr lang="en-US" sz="2000" smtClean="0"/>
              <a:t> </a:t>
            </a:r>
            <a:endParaRPr lang="ru-RU" sz="2000" smtClean="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900113" y="1196975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900113" y="23495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4859338" y="126841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2843213" y="1268413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843213" y="23495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4859338" y="23495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11188" y="11969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2124075" y="21336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555875" y="1196975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995738" y="2060575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4500563" y="1196975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6084888" y="19891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7424" name="Arc 17"/>
          <p:cNvSpPr>
            <a:spLocks/>
          </p:cNvSpPr>
          <p:nvPr/>
        </p:nvSpPr>
        <p:spPr bwMode="auto">
          <a:xfrm rot="10606908">
            <a:off x="1042988" y="1341438"/>
            <a:ext cx="1008062" cy="79216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 flipV="1">
            <a:off x="3708400" y="1341438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6" name="Line 19"/>
          <p:cNvSpPr>
            <a:spLocks noChangeShapeType="1"/>
          </p:cNvSpPr>
          <p:nvPr/>
        </p:nvSpPr>
        <p:spPr bwMode="auto">
          <a:xfrm>
            <a:off x="4859338" y="148431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7" name="Line 20"/>
          <p:cNvSpPr>
            <a:spLocks noChangeShapeType="1"/>
          </p:cNvSpPr>
          <p:nvPr/>
        </p:nvSpPr>
        <p:spPr bwMode="auto">
          <a:xfrm>
            <a:off x="971550" y="3357563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8" name="Line 21"/>
          <p:cNvSpPr>
            <a:spLocks noChangeShapeType="1"/>
          </p:cNvSpPr>
          <p:nvPr/>
        </p:nvSpPr>
        <p:spPr bwMode="auto">
          <a:xfrm>
            <a:off x="2916238" y="34290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9" name="Line 22"/>
          <p:cNvSpPr>
            <a:spLocks noChangeShapeType="1"/>
          </p:cNvSpPr>
          <p:nvPr/>
        </p:nvSpPr>
        <p:spPr bwMode="auto">
          <a:xfrm>
            <a:off x="4859338" y="34290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0" name="Line 23"/>
          <p:cNvSpPr>
            <a:spLocks noChangeShapeType="1"/>
          </p:cNvSpPr>
          <p:nvPr/>
        </p:nvSpPr>
        <p:spPr bwMode="auto">
          <a:xfrm>
            <a:off x="2916238" y="4581525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1" name="Line 24"/>
          <p:cNvSpPr>
            <a:spLocks noChangeShapeType="1"/>
          </p:cNvSpPr>
          <p:nvPr/>
        </p:nvSpPr>
        <p:spPr bwMode="auto">
          <a:xfrm>
            <a:off x="971550" y="4508500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2" name="Line 25"/>
          <p:cNvSpPr>
            <a:spLocks noChangeShapeType="1"/>
          </p:cNvSpPr>
          <p:nvPr/>
        </p:nvSpPr>
        <p:spPr bwMode="auto">
          <a:xfrm>
            <a:off x="4859338" y="4581525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3" name="Text Box 26"/>
          <p:cNvSpPr txBox="1">
            <a:spLocks noChangeArrowheads="1"/>
          </p:cNvSpPr>
          <p:nvPr/>
        </p:nvSpPr>
        <p:spPr bwMode="auto">
          <a:xfrm>
            <a:off x="684213" y="32131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7434" name="Text Box 28"/>
          <p:cNvSpPr txBox="1">
            <a:spLocks noChangeArrowheads="1"/>
          </p:cNvSpPr>
          <p:nvPr/>
        </p:nvSpPr>
        <p:spPr bwMode="auto">
          <a:xfrm>
            <a:off x="2268538" y="4149725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17435" name="Text Box 29"/>
          <p:cNvSpPr txBox="1">
            <a:spLocks noChangeArrowheads="1"/>
          </p:cNvSpPr>
          <p:nvPr/>
        </p:nvSpPr>
        <p:spPr bwMode="auto">
          <a:xfrm>
            <a:off x="2700338" y="33575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7436" name="Text Box 30"/>
          <p:cNvSpPr txBox="1">
            <a:spLocks noChangeArrowheads="1"/>
          </p:cNvSpPr>
          <p:nvPr/>
        </p:nvSpPr>
        <p:spPr bwMode="auto">
          <a:xfrm>
            <a:off x="4211638" y="42211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7437" name="Text Box 31"/>
          <p:cNvSpPr txBox="1">
            <a:spLocks noChangeArrowheads="1"/>
          </p:cNvSpPr>
          <p:nvPr/>
        </p:nvSpPr>
        <p:spPr bwMode="auto">
          <a:xfrm>
            <a:off x="4572000" y="33575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7438" name="Text Box 32"/>
          <p:cNvSpPr txBox="1">
            <a:spLocks noChangeArrowheads="1"/>
          </p:cNvSpPr>
          <p:nvPr/>
        </p:nvSpPr>
        <p:spPr bwMode="auto">
          <a:xfrm>
            <a:off x="6156325" y="422116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7439" name="Line 33"/>
          <p:cNvSpPr>
            <a:spLocks noChangeShapeType="1"/>
          </p:cNvSpPr>
          <p:nvPr/>
        </p:nvSpPr>
        <p:spPr bwMode="auto">
          <a:xfrm>
            <a:off x="971550" y="44370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0" name="Line 34"/>
          <p:cNvSpPr>
            <a:spLocks noChangeShapeType="1"/>
          </p:cNvSpPr>
          <p:nvPr/>
        </p:nvSpPr>
        <p:spPr bwMode="auto">
          <a:xfrm flipV="1">
            <a:off x="971550" y="4365625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1" name="Line 35"/>
          <p:cNvSpPr>
            <a:spLocks noChangeShapeType="1"/>
          </p:cNvSpPr>
          <p:nvPr/>
        </p:nvSpPr>
        <p:spPr bwMode="auto">
          <a:xfrm flipV="1">
            <a:off x="1187450" y="4149725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2" name="Line 36"/>
          <p:cNvSpPr>
            <a:spLocks noChangeShapeType="1"/>
          </p:cNvSpPr>
          <p:nvPr/>
        </p:nvSpPr>
        <p:spPr bwMode="auto">
          <a:xfrm flipV="1">
            <a:off x="1403350" y="3500438"/>
            <a:ext cx="5762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3" name="Line 38"/>
          <p:cNvSpPr>
            <a:spLocks noChangeShapeType="1"/>
          </p:cNvSpPr>
          <p:nvPr/>
        </p:nvSpPr>
        <p:spPr bwMode="auto">
          <a:xfrm flipV="1">
            <a:off x="3851275" y="35734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4" name="Line 39"/>
          <p:cNvSpPr>
            <a:spLocks noChangeShapeType="1"/>
          </p:cNvSpPr>
          <p:nvPr/>
        </p:nvSpPr>
        <p:spPr bwMode="auto">
          <a:xfrm>
            <a:off x="4859338" y="371633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5" name="Line 40"/>
          <p:cNvSpPr>
            <a:spLocks noChangeShapeType="1"/>
          </p:cNvSpPr>
          <p:nvPr/>
        </p:nvSpPr>
        <p:spPr bwMode="auto">
          <a:xfrm>
            <a:off x="971550" y="5445125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6" name="Line 41"/>
          <p:cNvSpPr>
            <a:spLocks noChangeShapeType="1"/>
          </p:cNvSpPr>
          <p:nvPr/>
        </p:nvSpPr>
        <p:spPr bwMode="auto">
          <a:xfrm>
            <a:off x="2916238" y="537368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7" name="Line 42"/>
          <p:cNvSpPr>
            <a:spLocks noChangeShapeType="1"/>
          </p:cNvSpPr>
          <p:nvPr/>
        </p:nvSpPr>
        <p:spPr bwMode="auto">
          <a:xfrm>
            <a:off x="4859338" y="5373688"/>
            <a:ext cx="0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8" name="Line 43"/>
          <p:cNvSpPr>
            <a:spLocks noChangeShapeType="1"/>
          </p:cNvSpPr>
          <p:nvPr/>
        </p:nvSpPr>
        <p:spPr bwMode="auto">
          <a:xfrm flipV="1">
            <a:off x="971550" y="6597650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9" name="Line 44"/>
          <p:cNvSpPr>
            <a:spLocks noChangeShapeType="1"/>
          </p:cNvSpPr>
          <p:nvPr/>
        </p:nvSpPr>
        <p:spPr bwMode="auto">
          <a:xfrm>
            <a:off x="2916238" y="6524625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0" name="Line 45"/>
          <p:cNvSpPr>
            <a:spLocks noChangeShapeType="1"/>
          </p:cNvSpPr>
          <p:nvPr/>
        </p:nvSpPr>
        <p:spPr bwMode="auto">
          <a:xfrm>
            <a:off x="4859338" y="6524625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1" name="Line 46"/>
          <p:cNvSpPr>
            <a:spLocks noChangeShapeType="1"/>
          </p:cNvSpPr>
          <p:nvPr/>
        </p:nvSpPr>
        <p:spPr bwMode="auto">
          <a:xfrm flipV="1">
            <a:off x="1547813" y="5516563"/>
            <a:ext cx="50323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2" name="Line 47"/>
          <p:cNvSpPr>
            <a:spLocks noChangeShapeType="1"/>
          </p:cNvSpPr>
          <p:nvPr/>
        </p:nvSpPr>
        <p:spPr bwMode="auto">
          <a:xfrm flipV="1">
            <a:off x="1403350" y="4797425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3" name="Line 49"/>
          <p:cNvSpPr>
            <a:spLocks noChangeShapeType="1"/>
          </p:cNvSpPr>
          <p:nvPr/>
        </p:nvSpPr>
        <p:spPr bwMode="auto">
          <a:xfrm flipV="1">
            <a:off x="1258888" y="6165850"/>
            <a:ext cx="1444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4" name="Line 50"/>
          <p:cNvSpPr>
            <a:spLocks noChangeShapeType="1"/>
          </p:cNvSpPr>
          <p:nvPr/>
        </p:nvSpPr>
        <p:spPr bwMode="auto">
          <a:xfrm flipV="1">
            <a:off x="1042988" y="6381750"/>
            <a:ext cx="1444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5" name="Text Box 52"/>
          <p:cNvSpPr txBox="1">
            <a:spLocks noChangeArrowheads="1"/>
          </p:cNvSpPr>
          <p:nvPr/>
        </p:nvSpPr>
        <p:spPr bwMode="auto">
          <a:xfrm>
            <a:off x="684213" y="53006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7456" name="Text Box 53"/>
          <p:cNvSpPr txBox="1">
            <a:spLocks noChangeArrowheads="1"/>
          </p:cNvSpPr>
          <p:nvPr/>
        </p:nvSpPr>
        <p:spPr bwMode="auto">
          <a:xfrm>
            <a:off x="2103438" y="6256338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7457" name="Text Box 55"/>
          <p:cNvSpPr txBox="1">
            <a:spLocks noChangeArrowheads="1"/>
          </p:cNvSpPr>
          <p:nvPr/>
        </p:nvSpPr>
        <p:spPr bwMode="auto">
          <a:xfrm>
            <a:off x="2627313" y="537368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17458" name="Text Box 56"/>
          <p:cNvSpPr txBox="1">
            <a:spLocks noChangeArrowheads="1"/>
          </p:cNvSpPr>
          <p:nvPr/>
        </p:nvSpPr>
        <p:spPr bwMode="auto">
          <a:xfrm>
            <a:off x="4140200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</a:t>
            </a:r>
            <a:endParaRPr lang="ru-RU"/>
          </a:p>
        </p:txBody>
      </p:sp>
      <p:sp>
        <p:nvSpPr>
          <p:cNvPr id="17459" name="Line 58"/>
          <p:cNvSpPr>
            <a:spLocks noChangeShapeType="1"/>
          </p:cNvSpPr>
          <p:nvPr/>
        </p:nvSpPr>
        <p:spPr bwMode="auto">
          <a:xfrm>
            <a:off x="2916238" y="5661025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0" name="Text Box 59"/>
          <p:cNvSpPr txBox="1">
            <a:spLocks noChangeArrowheads="1"/>
          </p:cNvSpPr>
          <p:nvPr/>
        </p:nvSpPr>
        <p:spPr bwMode="auto">
          <a:xfrm>
            <a:off x="4624388" y="5248275"/>
            <a:ext cx="323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7461" name="Text Box 60"/>
          <p:cNvSpPr txBox="1">
            <a:spLocks noChangeArrowheads="1"/>
          </p:cNvSpPr>
          <p:nvPr/>
        </p:nvSpPr>
        <p:spPr bwMode="auto">
          <a:xfrm>
            <a:off x="6135688" y="618490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17462" name="Line 62"/>
          <p:cNvSpPr>
            <a:spLocks noChangeShapeType="1"/>
          </p:cNvSpPr>
          <p:nvPr/>
        </p:nvSpPr>
        <p:spPr bwMode="auto">
          <a:xfrm flipV="1">
            <a:off x="5724525" y="551656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3" name="Line 68"/>
          <p:cNvSpPr>
            <a:spLocks noChangeShapeType="1"/>
          </p:cNvSpPr>
          <p:nvPr/>
        </p:nvSpPr>
        <p:spPr bwMode="auto">
          <a:xfrm>
            <a:off x="971550" y="65976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4" name="Arc 76"/>
          <p:cNvSpPr>
            <a:spLocks/>
          </p:cNvSpPr>
          <p:nvPr/>
        </p:nvSpPr>
        <p:spPr bwMode="auto">
          <a:xfrm rot="9839547">
            <a:off x="1476375" y="1052513"/>
            <a:ext cx="914400" cy="914400"/>
          </a:xfrm>
          <a:custGeom>
            <a:avLst/>
            <a:gdLst>
              <a:gd name="T0" fmla="*/ 2147483647 w 21600"/>
              <a:gd name="T1" fmla="*/ 0 h 21586"/>
              <a:gd name="T2" fmla="*/ 2147483647 w 21600"/>
              <a:gd name="T3" fmla="*/ 2147483647 h 21586"/>
              <a:gd name="T4" fmla="*/ 0 w 21600"/>
              <a:gd name="T5" fmla="*/ 2147483647 h 21586"/>
              <a:gd name="T6" fmla="*/ 0 60000 65536"/>
              <a:gd name="T7" fmla="*/ 0 60000 65536"/>
              <a:gd name="T8" fmla="*/ 0 60000 65536"/>
              <a:gd name="T9" fmla="*/ 0 w 21600"/>
              <a:gd name="T10" fmla="*/ 0 h 21586"/>
              <a:gd name="T11" fmla="*/ 21600 w 21600"/>
              <a:gd name="T12" fmla="*/ 21586 h 215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86" fill="none" extrusionOk="0">
                <a:moveTo>
                  <a:pt x="765" y="-1"/>
                </a:moveTo>
                <a:cubicBezTo>
                  <a:pt x="12389" y="411"/>
                  <a:pt x="21600" y="9954"/>
                  <a:pt x="21600" y="21586"/>
                </a:cubicBezTo>
              </a:path>
              <a:path w="21600" h="21586" stroke="0" extrusionOk="0">
                <a:moveTo>
                  <a:pt x="765" y="-1"/>
                </a:moveTo>
                <a:cubicBezTo>
                  <a:pt x="12389" y="411"/>
                  <a:pt x="21600" y="9954"/>
                  <a:pt x="21600" y="21586"/>
                </a:cubicBezTo>
                <a:lnTo>
                  <a:pt x="0" y="215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65" name="Text Box 77"/>
          <p:cNvSpPr txBox="1">
            <a:spLocks noChangeArrowheads="1"/>
          </p:cNvSpPr>
          <p:nvPr/>
        </p:nvSpPr>
        <p:spPr bwMode="auto">
          <a:xfrm>
            <a:off x="1311275" y="1576388"/>
            <a:ext cx="407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1</a:t>
            </a:r>
            <a:endParaRPr lang="ru-RU"/>
          </a:p>
        </p:txBody>
      </p:sp>
      <p:sp>
        <p:nvSpPr>
          <p:cNvPr id="17466" name="Text Box 78"/>
          <p:cNvSpPr txBox="1">
            <a:spLocks noChangeArrowheads="1"/>
          </p:cNvSpPr>
          <p:nvPr/>
        </p:nvSpPr>
        <p:spPr bwMode="auto">
          <a:xfrm>
            <a:off x="1816100" y="1216025"/>
            <a:ext cx="407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r>
              <a:rPr lang="en-US" baseline="-25000"/>
              <a:t>2</a:t>
            </a:r>
            <a:endParaRPr lang="ru-RU"/>
          </a:p>
        </p:txBody>
      </p:sp>
      <p:sp>
        <p:nvSpPr>
          <p:cNvPr id="17467" name="Line 79"/>
          <p:cNvSpPr>
            <a:spLocks noChangeShapeType="1"/>
          </p:cNvSpPr>
          <p:nvPr/>
        </p:nvSpPr>
        <p:spPr bwMode="auto">
          <a:xfrm flipV="1">
            <a:off x="971550" y="4437063"/>
            <a:ext cx="287338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8" name="Line 80"/>
          <p:cNvSpPr>
            <a:spLocks noChangeShapeType="1"/>
          </p:cNvSpPr>
          <p:nvPr/>
        </p:nvSpPr>
        <p:spPr bwMode="auto">
          <a:xfrm flipV="1">
            <a:off x="1331913" y="4221163"/>
            <a:ext cx="2873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69" name="Line 81"/>
          <p:cNvSpPr>
            <a:spLocks noChangeShapeType="1"/>
          </p:cNvSpPr>
          <p:nvPr/>
        </p:nvSpPr>
        <p:spPr bwMode="auto">
          <a:xfrm flipV="1">
            <a:off x="1763713" y="3789363"/>
            <a:ext cx="64770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70" name="Text Box 82"/>
          <p:cNvSpPr txBox="1">
            <a:spLocks noChangeArrowheads="1"/>
          </p:cNvSpPr>
          <p:nvPr/>
        </p:nvSpPr>
        <p:spPr bwMode="auto">
          <a:xfrm>
            <a:off x="1476375" y="3213100"/>
            <a:ext cx="420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1</a:t>
            </a:r>
            <a:endParaRPr lang="ru-RU"/>
          </a:p>
        </p:txBody>
      </p:sp>
      <p:sp>
        <p:nvSpPr>
          <p:cNvPr id="17471" name="Text Box 83"/>
          <p:cNvSpPr txBox="1">
            <a:spLocks noChangeArrowheads="1"/>
          </p:cNvSpPr>
          <p:nvPr/>
        </p:nvSpPr>
        <p:spPr bwMode="auto">
          <a:xfrm>
            <a:off x="2124075" y="3429000"/>
            <a:ext cx="4206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r>
              <a:rPr lang="en-US" baseline="-25000"/>
              <a:t>2</a:t>
            </a:r>
            <a:endParaRPr lang="ru-RU"/>
          </a:p>
        </p:txBody>
      </p:sp>
      <p:sp>
        <p:nvSpPr>
          <p:cNvPr id="17472" name="Line 84"/>
          <p:cNvSpPr>
            <a:spLocks noChangeShapeType="1"/>
          </p:cNvSpPr>
          <p:nvPr/>
        </p:nvSpPr>
        <p:spPr bwMode="auto">
          <a:xfrm>
            <a:off x="1042988" y="65976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73" name="Line 85"/>
          <p:cNvSpPr>
            <a:spLocks noChangeShapeType="1"/>
          </p:cNvSpPr>
          <p:nvPr/>
        </p:nvSpPr>
        <p:spPr bwMode="auto">
          <a:xfrm flipV="1">
            <a:off x="971550" y="6453188"/>
            <a:ext cx="3603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74" name="Line 86"/>
          <p:cNvSpPr>
            <a:spLocks noChangeShapeType="1"/>
          </p:cNvSpPr>
          <p:nvPr/>
        </p:nvSpPr>
        <p:spPr bwMode="auto">
          <a:xfrm flipV="1">
            <a:off x="1476375" y="6308725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75" name="Line 88"/>
          <p:cNvSpPr>
            <a:spLocks noChangeShapeType="1"/>
          </p:cNvSpPr>
          <p:nvPr/>
        </p:nvSpPr>
        <p:spPr bwMode="auto">
          <a:xfrm flipV="1">
            <a:off x="1835150" y="6021388"/>
            <a:ext cx="5048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76" name="Text Box 89"/>
          <p:cNvSpPr txBox="1">
            <a:spLocks noChangeArrowheads="1"/>
          </p:cNvSpPr>
          <p:nvPr/>
        </p:nvSpPr>
        <p:spPr bwMode="auto">
          <a:xfrm>
            <a:off x="1547813" y="5300663"/>
            <a:ext cx="420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1</a:t>
            </a:r>
            <a:endParaRPr lang="ru-RU"/>
          </a:p>
        </p:txBody>
      </p:sp>
      <p:sp>
        <p:nvSpPr>
          <p:cNvPr id="17477" name="Text Box 90"/>
          <p:cNvSpPr txBox="1">
            <a:spLocks noChangeArrowheads="1"/>
          </p:cNvSpPr>
          <p:nvPr/>
        </p:nvSpPr>
        <p:spPr bwMode="auto">
          <a:xfrm>
            <a:off x="2195513" y="5589588"/>
            <a:ext cx="420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2</a:t>
            </a:r>
            <a:endParaRPr lang="ru-RU"/>
          </a:p>
        </p:txBody>
      </p:sp>
      <p:pic>
        <p:nvPicPr>
          <p:cNvPr id="268382" name="Picture 9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50825" y="17732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83" name="Picture 9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23850" y="3573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84" name="Picture 96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9528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85" name="Picture 97">
            <a:hlinkClick r:id="" action="ppaction://media"/>
          </p:cNvPr>
          <p:cNvPicPr>
            <a:picLocks noRot="1" noChangeAspect="1" noChangeArrowheads="1"/>
          </p:cNvPicPr>
          <p:nvPr>
            <a:wavAudioFile r:embed="rId4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50825" y="404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6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8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00" fill="hold"/>
                                        <p:tgtEl>
                                          <p:spTgt spid="2683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38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838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8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3000" fill="hold"/>
                                        <p:tgtEl>
                                          <p:spTgt spid="2683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38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838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8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5000" fill="hold"/>
                                        <p:tgtEl>
                                          <p:spTgt spid="2683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38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838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8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000" fill="hold"/>
                                        <p:tgtEl>
                                          <p:spTgt spid="2683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838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838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686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>
                <a:solidFill>
                  <a:schemeClr val="tx1"/>
                </a:solidFill>
              </a:rPr>
              <a:t>V.</a:t>
            </a:r>
            <a:r>
              <a:rPr lang="ru-RU" sz="4000" smtClean="0">
                <a:solidFill>
                  <a:schemeClr val="tx1"/>
                </a:solidFill>
              </a:rPr>
              <a:t> Закрепление нового</a:t>
            </a:r>
            <a:r>
              <a:rPr lang="ru-RU" sz="4000" smtClean="0"/>
              <a:t> </a:t>
            </a:r>
            <a:r>
              <a:rPr lang="ru-RU" sz="4000" smtClean="0">
                <a:solidFill>
                  <a:schemeClr val="tx1"/>
                </a:solidFill>
              </a:rPr>
              <a:t>материала.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811213" y="1341438"/>
            <a:ext cx="78882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u="sng"/>
              <a:t>Дан график цикла. Пользуясь им, ответь на вопросы</a:t>
            </a:r>
            <a:r>
              <a:rPr lang="en-US" u="sng"/>
              <a:t>:</a:t>
            </a:r>
            <a:r>
              <a:rPr lang="ru-RU"/>
              <a:t> </a:t>
            </a:r>
          </a:p>
          <a:p>
            <a:pPr marL="457200" indent="-457200"/>
            <a:r>
              <a:rPr lang="ru-RU"/>
              <a:t>                     - Какой изопроцесс изображён на каждом участке графика?</a:t>
            </a:r>
          </a:p>
          <a:p>
            <a:pPr marL="457200" indent="-457200"/>
            <a:r>
              <a:rPr lang="ru-RU"/>
              <a:t>                            - Как изменяются  параметры?</a:t>
            </a:r>
          </a:p>
        </p:txBody>
      </p:sp>
      <p:sp>
        <p:nvSpPr>
          <p:cNvPr id="18436" name="Line 7"/>
          <p:cNvSpPr>
            <a:spLocks noChangeShapeType="1"/>
          </p:cNvSpPr>
          <p:nvPr/>
        </p:nvSpPr>
        <p:spPr bwMode="auto">
          <a:xfrm flipV="1">
            <a:off x="539750" y="1916113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8"/>
          <p:cNvSpPr>
            <a:spLocks noChangeShapeType="1"/>
          </p:cNvSpPr>
          <p:nvPr/>
        </p:nvSpPr>
        <p:spPr bwMode="auto">
          <a:xfrm>
            <a:off x="539750" y="39338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 flipV="1">
            <a:off x="827088" y="2276475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Arc 10"/>
          <p:cNvSpPr>
            <a:spLocks/>
          </p:cNvSpPr>
          <p:nvPr/>
        </p:nvSpPr>
        <p:spPr bwMode="auto">
          <a:xfrm rot="10558304">
            <a:off x="900113" y="2205038"/>
            <a:ext cx="1444625" cy="1476375"/>
          </a:xfrm>
          <a:custGeom>
            <a:avLst/>
            <a:gdLst>
              <a:gd name="T0" fmla="*/ 2147483647 w 21600"/>
              <a:gd name="T1" fmla="*/ 0 h 24018"/>
              <a:gd name="T2" fmla="*/ 2147483647 w 21600"/>
              <a:gd name="T3" fmla="*/ 2147483647 h 24018"/>
              <a:gd name="T4" fmla="*/ 0 w 21600"/>
              <a:gd name="T5" fmla="*/ 2147483647 h 24018"/>
              <a:gd name="T6" fmla="*/ 0 60000 65536"/>
              <a:gd name="T7" fmla="*/ 0 60000 65536"/>
              <a:gd name="T8" fmla="*/ 0 60000 65536"/>
              <a:gd name="T9" fmla="*/ 0 w 21600"/>
              <a:gd name="T10" fmla="*/ 0 h 24018"/>
              <a:gd name="T11" fmla="*/ 21600 w 21600"/>
              <a:gd name="T12" fmla="*/ 24018 h 240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018" fill="none" extrusionOk="0">
                <a:moveTo>
                  <a:pt x="4077" y="0"/>
                </a:moveTo>
                <a:cubicBezTo>
                  <a:pt x="14248" y="1955"/>
                  <a:pt x="21600" y="10855"/>
                  <a:pt x="21600" y="21212"/>
                </a:cubicBezTo>
                <a:cubicBezTo>
                  <a:pt x="21600" y="22150"/>
                  <a:pt x="21538" y="23087"/>
                  <a:pt x="21416" y="24017"/>
                </a:cubicBezTo>
              </a:path>
              <a:path w="21600" h="24018" stroke="0" extrusionOk="0">
                <a:moveTo>
                  <a:pt x="4077" y="0"/>
                </a:moveTo>
                <a:cubicBezTo>
                  <a:pt x="14248" y="1955"/>
                  <a:pt x="21600" y="10855"/>
                  <a:pt x="21600" y="21212"/>
                </a:cubicBezTo>
                <a:cubicBezTo>
                  <a:pt x="21600" y="22150"/>
                  <a:pt x="21538" y="23087"/>
                  <a:pt x="21416" y="24017"/>
                </a:cubicBezTo>
                <a:lnTo>
                  <a:pt x="0" y="21212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Line 11"/>
          <p:cNvSpPr>
            <a:spLocks noChangeShapeType="1"/>
          </p:cNvSpPr>
          <p:nvPr/>
        </p:nvSpPr>
        <p:spPr bwMode="auto">
          <a:xfrm>
            <a:off x="827088" y="36449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250825" y="1773238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18442" name="Text Box 14"/>
          <p:cNvSpPr txBox="1">
            <a:spLocks noChangeArrowheads="1"/>
          </p:cNvSpPr>
          <p:nvPr/>
        </p:nvSpPr>
        <p:spPr bwMode="auto">
          <a:xfrm>
            <a:off x="2195513" y="4005263"/>
            <a:ext cx="336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</a:t>
            </a:r>
            <a:endParaRPr lang="ru-RU"/>
          </a:p>
        </p:txBody>
      </p:sp>
      <p:sp>
        <p:nvSpPr>
          <p:cNvPr id="18443" name="Text Box 15"/>
          <p:cNvSpPr txBox="1">
            <a:spLocks noChangeArrowheads="1"/>
          </p:cNvSpPr>
          <p:nvPr/>
        </p:nvSpPr>
        <p:spPr bwMode="auto">
          <a:xfrm>
            <a:off x="539750" y="213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  <a:endParaRPr lang="ru-RU"/>
          </a:p>
        </p:txBody>
      </p:sp>
      <p:sp>
        <p:nvSpPr>
          <p:cNvPr id="18444" name="Text Box 16"/>
          <p:cNvSpPr txBox="1">
            <a:spLocks noChangeArrowheads="1"/>
          </p:cNvSpPr>
          <p:nvPr/>
        </p:nvSpPr>
        <p:spPr bwMode="auto">
          <a:xfrm>
            <a:off x="539750" y="33575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</a:t>
            </a:r>
            <a:endParaRPr lang="ru-RU"/>
          </a:p>
        </p:txBody>
      </p:sp>
      <p:sp>
        <p:nvSpPr>
          <p:cNvPr id="18445" name="Text Box 17"/>
          <p:cNvSpPr txBox="1">
            <a:spLocks noChangeArrowheads="1"/>
          </p:cNvSpPr>
          <p:nvPr/>
        </p:nvSpPr>
        <p:spPr bwMode="auto">
          <a:xfrm>
            <a:off x="2176463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  <a:endParaRPr lang="ru-RU"/>
          </a:p>
        </p:txBody>
      </p:sp>
      <p:sp>
        <p:nvSpPr>
          <p:cNvPr id="18446" name="Text Box 18"/>
          <p:cNvSpPr txBox="1">
            <a:spLocks noChangeArrowheads="1"/>
          </p:cNvSpPr>
          <p:nvPr/>
        </p:nvSpPr>
        <p:spPr bwMode="auto">
          <a:xfrm>
            <a:off x="2627313" y="2349500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u="sng"/>
              <a:t>Проверь</a:t>
            </a:r>
            <a:r>
              <a:rPr lang="ru-RU"/>
              <a:t> </a:t>
            </a:r>
            <a:r>
              <a:rPr lang="ru-RU" u="sng"/>
              <a:t>себя</a:t>
            </a:r>
            <a:r>
              <a:rPr lang="en-US"/>
              <a:t>:</a:t>
            </a:r>
            <a:endParaRPr lang="ru-RU"/>
          </a:p>
        </p:txBody>
      </p:sp>
      <p:sp>
        <p:nvSpPr>
          <p:cNvPr id="269331" name="Text Box 19"/>
          <p:cNvSpPr txBox="1">
            <a:spLocks noChangeArrowheads="1"/>
          </p:cNvSpPr>
          <p:nvPr/>
        </p:nvSpPr>
        <p:spPr bwMode="auto">
          <a:xfrm>
            <a:off x="3184525" y="2944813"/>
            <a:ext cx="4479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1- 2 </a:t>
            </a:r>
            <a:r>
              <a:rPr lang="ru-RU"/>
              <a:t> т. к.</a:t>
            </a:r>
            <a:r>
              <a:rPr lang="en-US"/>
              <a:t>T=const </a:t>
            </a:r>
            <a:r>
              <a:rPr lang="ru-RU"/>
              <a:t>Изотермический </a:t>
            </a:r>
            <a:endParaRPr lang="en-US"/>
          </a:p>
          <a:p>
            <a:r>
              <a:rPr lang="en-US"/>
              <a:t>         </a:t>
            </a:r>
            <a:r>
              <a:rPr lang="ru-RU"/>
              <a:t>объём уменьш., давление увелич. </a:t>
            </a:r>
          </a:p>
        </p:txBody>
      </p:sp>
      <p:sp>
        <p:nvSpPr>
          <p:cNvPr id="269333" name="Text Box 21"/>
          <p:cNvSpPr txBox="1">
            <a:spLocks noChangeArrowheads="1"/>
          </p:cNvSpPr>
          <p:nvPr/>
        </p:nvSpPr>
        <p:spPr bwMode="auto">
          <a:xfrm>
            <a:off x="3203575" y="3789363"/>
            <a:ext cx="490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2 -3 т. к. </a:t>
            </a:r>
            <a:r>
              <a:rPr lang="en-US"/>
              <a:t>P = const </a:t>
            </a:r>
            <a:r>
              <a:rPr lang="ru-RU"/>
              <a:t>Изобарный</a:t>
            </a:r>
          </a:p>
          <a:p>
            <a:r>
              <a:rPr lang="ru-RU"/>
              <a:t>        объём уменьш., температура уменьш.  </a:t>
            </a:r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3203575" y="4508500"/>
            <a:ext cx="4703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3 – 1 т. к. </a:t>
            </a:r>
            <a:r>
              <a:rPr lang="en-US"/>
              <a:t>V = const </a:t>
            </a:r>
            <a:r>
              <a:rPr lang="ru-RU"/>
              <a:t>Изохорный</a:t>
            </a:r>
          </a:p>
          <a:p>
            <a:r>
              <a:rPr lang="ru-RU"/>
              <a:t>        давление увел., температура увелич.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9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9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9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9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9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31" grpId="0"/>
      <p:bldP spid="269333" grpId="0"/>
      <p:bldP spid="2693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095375" y="542925"/>
            <a:ext cx="712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2. Решите задачу</a:t>
            </a:r>
            <a:r>
              <a:rPr lang="en-US" sz="2000"/>
              <a:t>:</a:t>
            </a:r>
            <a:r>
              <a:rPr lang="ru-RU" sz="2000"/>
              <a:t> </a:t>
            </a:r>
            <a:r>
              <a:rPr lang="en-US" sz="2000"/>
              <a:t> </a:t>
            </a:r>
            <a:r>
              <a:rPr lang="ru-RU" sz="2000"/>
              <a:t>№ 521 ( сборник задач А.П. Рымкевич) </a:t>
            </a:r>
          </a:p>
        </p:txBody>
      </p:sp>
      <p:sp>
        <p:nvSpPr>
          <p:cNvPr id="275462" name="Text Box 6"/>
          <p:cNvSpPr txBox="1">
            <a:spLocks noChangeArrowheads="1"/>
          </p:cNvSpPr>
          <p:nvPr/>
        </p:nvSpPr>
        <p:spPr bwMode="auto">
          <a:xfrm>
            <a:off x="808038" y="1073150"/>
            <a:ext cx="76612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Условие задачи</a:t>
            </a:r>
            <a:r>
              <a:rPr lang="en-US"/>
              <a:t>:</a:t>
            </a:r>
            <a:r>
              <a:rPr lang="ru-RU"/>
              <a:t> При температуре  – 27</a:t>
            </a:r>
            <a:r>
              <a:rPr lang="ru-RU" baseline="30000"/>
              <a:t>о</a:t>
            </a:r>
            <a:r>
              <a:rPr lang="ru-RU"/>
              <a:t> С давление  газа в закрытом</a:t>
            </a:r>
          </a:p>
          <a:p>
            <a:r>
              <a:rPr lang="ru-RU"/>
              <a:t>                             сосуде было 75 кПа. Каким будет давление при</a:t>
            </a:r>
          </a:p>
          <a:p>
            <a:r>
              <a:rPr lang="ru-RU"/>
              <a:t>                             при температуре – 13</a:t>
            </a:r>
            <a:r>
              <a:rPr lang="ru-RU" baseline="30000"/>
              <a:t>о</a:t>
            </a:r>
            <a:r>
              <a:rPr lang="ru-RU"/>
              <a:t>С ?                                </a:t>
            </a:r>
          </a:p>
        </p:txBody>
      </p:sp>
      <p:sp>
        <p:nvSpPr>
          <p:cNvPr id="275464" name="Text Box 8"/>
          <p:cNvSpPr txBox="1">
            <a:spLocks noChangeArrowheads="1"/>
          </p:cNvSpPr>
          <p:nvPr/>
        </p:nvSpPr>
        <p:spPr bwMode="auto">
          <a:xfrm>
            <a:off x="755650" y="1936750"/>
            <a:ext cx="2211388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Дано</a:t>
            </a:r>
            <a:r>
              <a:rPr lang="en-US" sz="2800"/>
              <a:t>:</a:t>
            </a:r>
            <a:endParaRPr lang="ru-RU" sz="2800"/>
          </a:p>
          <a:p>
            <a:r>
              <a:rPr lang="ru-RU" sz="2800"/>
              <a:t>Т</a:t>
            </a:r>
            <a:r>
              <a:rPr lang="ru-RU" sz="2800" baseline="-25000"/>
              <a:t>1 </a:t>
            </a:r>
            <a:r>
              <a:rPr lang="ru-RU" sz="2800"/>
              <a:t> = 27</a:t>
            </a:r>
            <a:r>
              <a:rPr lang="ru-RU" sz="2800" baseline="30000"/>
              <a:t>о</a:t>
            </a:r>
            <a:r>
              <a:rPr lang="ru-RU" sz="2800"/>
              <a:t> С</a:t>
            </a:r>
            <a:endParaRPr lang="ru-RU" sz="2800" baseline="-25000"/>
          </a:p>
          <a:p>
            <a:r>
              <a:rPr lang="ru-RU" sz="2800"/>
              <a:t>Т</a:t>
            </a:r>
            <a:r>
              <a:rPr lang="ru-RU" sz="2800" baseline="-25000"/>
              <a:t>2 </a:t>
            </a:r>
            <a:r>
              <a:rPr lang="ru-RU" sz="2800"/>
              <a:t> = - 13 </a:t>
            </a:r>
            <a:r>
              <a:rPr lang="ru-RU" sz="2800" baseline="30000"/>
              <a:t>о</a:t>
            </a:r>
            <a:r>
              <a:rPr lang="ru-RU" sz="2800"/>
              <a:t> С</a:t>
            </a:r>
          </a:p>
          <a:p>
            <a:r>
              <a:rPr lang="ru-RU" sz="2800"/>
              <a:t>Р</a:t>
            </a:r>
            <a:r>
              <a:rPr lang="ru-RU" sz="2800" baseline="-25000"/>
              <a:t>1  </a:t>
            </a:r>
            <a:r>
              <a:rPr lang="ru-RU" sz="2800"/>
              <a:t>= 75 кПа</a:t>
            </a:r>
            <a:endParaRPr lang="ru-RU" sz="2800" baseline="-25000"/>
          </a:p>
          <a:p>
            <a:endParaRPr lang="ru-RU" sz="2800" baseline="-25000"/>
          </a:p>
          <a:p>
            <a:r>
              <a:rPr lang="ru-RU" sz="2800"/>
              <a:t>Р</a:t>
            </a:r>
            <a:r>
              <a:rPr lang="ru-RU" sz="2800" baseline="-25000"/>
              <a:t>2</a:t>
            </a:r>
            <a:r>
              <a:rPr lang="ru-RU" sz="2800"/>
              <a:t> - ?</a:t>
            </a:r>
          </a:p>
        </p:txBody>
      </p:sp>
      <p:sp>
        <p:nvSpPr>
          <p:cNvPr id="275465" name="Line 9"/>
          <p:cNvSpPr>
            <a:spLocks noChangeShapeType="1"/>
          </p:cNvSpPr>
          <p:nvPr/>
        </p:nvSpPr>
        <p:spPr bwMode="auto">
          <a:xfrm flipV="1">
            <a:off x="3059113" y="2133600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5466" name="Text Box 10"/>
          <p:cNvSpPr txBox="1">
            <a:spLocks noChangeArrowheads="1"/>
          </p:cNvSpPr>
          <p:nvPr/>
        </p:nvSpPr>
        <p:spPr bwMode="auto">
          <a:xfrm>
            <a:off x="3132138" y="2205038"/>
            <a:ext cx="1800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Си</a:t>
            </a:r>
          </a:p>
          <a:p>
            <a:r>
              <a:rPr lang="ru-RU" sz="2400"/>
              <a:t>300К         </a:t>
            </a:r>
          </a:p>
          <a:p>
            <a:r>
              <a:rPr lang="ru-RU" sz="2400"/>
              <a:t>260 К </a:t>
            </a:r>
          </a:p>
          <a:p>
            <a:r>
              <a:rPr lang="ru-RU" sz="2400"/>
              <a:t>75000 ПА</a:t>
            </a:r>
          </a:p>
        </p:txBody>
      </p:sp>
      <p:sp>
        <p:nvSpPr>
          <p:cNvPr id="275467" name="Line 11"/>
          <p:cNvSpPr>
            <a:spLocks noChangeShapeType="1"/>
          </p:cNvSpPr>
          <p:nvPr/>
        </p:nvSpPr>
        <p:spPr bwMode="auto">
          <a:xfrm>
            <a:off x="4716463" y="2276475"/>
            <a:ext cx="0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3059113" y="1957388"/>
            <a:ext cx="5761037" cy="42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                           Решение</a:t>
            </a:r>
            <a:r>
              <a:rPr lang="en-US" sz="2800"/>
              <a:t>:</a:t>
            </a:r>
          </a:p>
          <a:p>
            <a:r>
              <a:rPr lang="ru-RU" sz="2800"/>
              <a:t>                   Р</a:t>
            </a:r>
            <a:r>
              <a:rPr lang="ru-RU" sz="2800" baseline="-25000"/>
              <a:t>1</a:t>
            </a:r>
            <a:r>
              <a:rPr lang="ru-RU" sz="2800"/>
              <a:t>/ Т</a:t>
            </a:r>
            <a:r>
              <a:rPr lang="ru-RU" sz="2800" baseline="-25000"/>
              <a:t>1 </a:t>
            </a:r>
            <a:r>
              <a:rPr lang="ru-RU" sz="2800"/>
              <a:t>= Р</a:t>
            </a:r>
            <a:r>
              <a:rPr lang="ru-RU" sz="2800" baseline="-25000"/>
              <a:t>2</a:t>
            </a:r>
            <a:r>
              <a:rPr lang="ru-RU" sz="2800"/>
              <a:t>/ Т2</a:t>
            </a:r>
          </a:p>
          <a:p>
            <a:r>
              <a:rPr lang="ru-RU" sz="2800"/>
              <a:t>                    Р</a:t>
            </a:r>
            <a:r>
              <a:rPr lang="ru-RU" sz="2800" baseline="-25000"/>
              <a:t>2</a:t>
            </a:r>
            <a:r>
              <a:rPr lang="ru-RU" sz="2800"/>
              <a:t> =(Р</a:t>
            </a:r>
            <a:r>
              <a:rPr lang="ru-RU" sz="2800" baseline="-25000"/>
              <a:t>1</a:t>
            </a:r>
            <a:r>
              <a:rPr lang="ru-RU" sz="2800"/>
              <a:t> </a:t>
            </a:r>
            <a:r>
              <a:rPr lang="ru-RU" sz="2800" baseline="30000"/>
              <a:t>.</a:t>
            </a:r>
            <a:r>
              <a:rPr lang="ru-RU" sz="2800"/>
              <a:t> Т</a:t>
            </a:r>
            <a:r>
              <a:rPr lang="ru-RU" sz="2800" baseline="-25000"/>
              <a:t>2</a:t>
            </a:r>
            <a:r>
              <a:rPr lang="ru-RU" sz="2800"/>
              <a:t>)/ Т</a:t>
            </a:r>
            <a:r>
              <a:rPr lang="ru-RU" sz="2800" baseline="-25000"/>
              <a:t>1</a:t>
            </a:r>
          </a:p>
          <a:p>
            <a:endParaRPr lang="ru-RU" sz="2800" baseline="-25000"/>
          </a:p>
          <a:p>
            <a:endParaRPr lang="ru-RU" sz="2800" baseline="-25000"/>
          </a:p>
          <a:p>
            <a:endParaRPr lang="ru-RU" sz="2800" baseline="-25000"/>
          </a:p>
          <a:p>
            <a:endParaRPr lang="ru-RU" sz="2800" baseline="-25000"/>
          </a:p>
          <a:p>
            <a:r>
              <a:rPr lang="ru-RU" sz="2800"/>
              <a:t>Р</a:t>
            </a:r>
            <a:r>
              <a:rPr lang="ru-RU" sz="2800" baseline="-25000"/>
              <a:t>2</a:t>
            </a:r>
            <a:r>
              <a:rPr lang="ru-RU" sz="2800"/>
              <a:t> = (75000ПА </a:t>
            </a:r>
            <a:r>
              <a:rPr lang="ru-RU" sz="2800" baseline="30000"/>
              <a:t>.</a:t>
            </a:r>
            <a:r>
              <a:rPr lang="ru-RU" sz="2800"/>
              <a:t> 260 К</a:t>
            </a:r>
            <a:r>
              <a:rPr lang="en-US" sz="2800"/>
              <a:t>):</a:t>
            </a:r>
            <a:r>
              <a:rPr lang="ru-RU" sz="2800"/>
              <a:t>300 К=</a:t>
            </a:r>
          </a:p>
          <a:p>
            <a:r>
              <a:rPr lang="ru-RU" sz="2800"/>
              <a:t>     = 65000 Па = 65кПА</a:t>
            </a:r>
          </a:p>
          <a:p>
            <a:endParaRPr lang="ru-RU" sz="2800"/>
          </a:p>
          <a:p>
            <a:r>
              <a:rPr lang="ru-RU" sz="2800"/>
              <a:t>Ответ</a:t>
            </a:r>
            <a:r>
              <a:rPr lang="en-US" sz="2800"/>
              <a:t>: P</a:t>
            </a:r>
            <a:r>
              <a:rPr lang="en-US" sz="2800" baseline="-25000"/>
              <a:t>2 </a:t>
            </a:r>
            <a:r>
              <a:rPr lang="en-US" sz="2800"/>
              <a:t>= 65 </a:t>
            </a:r>
            <a:r>
              <a:rPr lang="ru-RU" sz="2800"/>
              <a:t>кПА</a:t>
            </a:r>
            <a:endParaRPr lang="ru-RU" sz="2800" baseline="30000"/>
          </a:p>
        </p:txBody>
      </p:sp>
      <p:pic>
        <p:nvPicPr>
          <p:cNvPr id="275469" name="Picture 1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1557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000" fill="hold"/>
                                        <p:tgtEl>
                                          <p:spTgt spid="2754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75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7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7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7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7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5469"/>
                </p:tgtEl>
              </p:cMediaNode>
            </p:audio>
          </p:childTnLst>
        </p:cTn>
      </p:par>
    </p:tnLst>
    <p:bldLst>
      <p:bldP spid="275462" grpId="0"/>
      <p:bldP spid="275464" grpId="0"/>
      <p:bldP spid="275465" grpId="0" animBg="1"/>
      <p:bldP spid="275466" grpId="0"/>
      <p:bldP spid="275467" grpId="0" animBg="1"/>
      <p:bldP spid="27546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02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/>
              <a:t>Итог урока</a:t>
            </a:r>
            <a:r>
              <a:rPr lang="en-US" sz="4000" smtClean="0"/>
              <a:t>: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78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92150"/>
            <a:ext cx="8229600" cy="2736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 1. О каких изотермических процессах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          мы сегодня говорили?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2. Как называются графики, изображающие зависимость между параметрами в процессах ?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3348038" y="3500438"/>
            <a:ext cx="2419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Рефлексия</a:t>
            </a:r>
            <a:r>
              <a:rPr lang="en-US" sz="3200"/>
              <a:t>:</a:t>
            </a:r>
            <a:endParaRPr lang="ru-RU" sz="3200"/>
          </a:p>
        </p:txBody>
      </p:sp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395288" y="4005263"/>
            <a:ext cx="7489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Выберите  один из графиков, который соответствует</a:t>
            </a:r>
            <a:r>
              <a:rPr lang="en-US" sz="2000"/>
              <a:t> </a:t>
            </a:r>
            <a:r>
              <a:rPr lang="ru-RU" sz="2000"/>
              <a:t>вашему </a:t>
            </a:r>
            <a:r>
              <a:rPr lang="en-US" sz="2000"/>
              <a:t>   </a:t>
            </a:r>
            <a:r>
              <a:rPr lang="ru-RU" sz="2000"/>
              <a:t>отношению  уроку</a:t>
            </a:r>
            <a:r>
              <a:rPr lang="en-US" sz="2000"/>
              <a:t>:</a:t>
            </a:r>
            <a:endParaRPr lang="ru-RU" sz="2000"/>
          </a:p>
        </p:txBody>
      </p:sp>
      <p:sp>
        <p:nvSpPr>
          <p:cNvPr id="278535" name="Line 7"/>
          <p:cNvSpPr>
            <a:spLocks noChangeShapeType="1"/>
          </p:cNvSpPr>
          <p:nvPr/>
        </p:nvSpPr>
        <p:spPr bwMode="auto">
          <a:xfrm>
            <a:off x="611188" y="638175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38" name="Line 10"/>
          <p:cNvSpPr>
            <a:spLocks noChangeShapeType="1"/>
          </p:cNvSpPr>
          <p:nvPr/>
        </p:nvSpPr>
        <p:spPr bwMode="auto">
          <a:xfrm flipV="1">
            <a:off x="2916238" y="4941888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39" name="Line 11"/>
          <p:cNvSpPr>
            <a:spLocks noChangeShapeType="1"/>
          </p:cNvSpPr>
          <p:nvPr/>
        </p:nvSpPr>
        <p:spPr bwMode="auto">
          <a:xfrm>
            <a:off x="2916238" y="6453188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40" name="Line 12"/>
          <p:cNvSpPr>
            <a:spLocks noChangeShapeType="1"/>
          </p:cNvSpPr>
          <p:nvPr/>
        </p:nvSpPr>
        <p:spPr bwMode="auto">
          <a:xfrm flipV="1">
            <a:off x="5580063" y="4941888"/>
            <a:ext cx="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41" name="Line 13"/>
          <p:cNvSpPr>
            <a:spLocks noChangeShapeType="1"/>
          </p:cNvSpPr>
          <p:nvPr/>
        </p:nvSpPr>
        <p:spPr bwMode="auto">
          <a:xfrm>
            <a:off x="5651500" y="6381750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43" name="Arc 15"/>
          <p:cNvSpPr>
            <a:spLocks/>
          </p:cNvSpPr>
          <p:nvPr/>
        </p:nvSpPr>
        <p:spPr bwMode="auto">
          <a:xfrm rot="-2312155">
            <a:off x="900113" y="5445125"/>
            <a:ext cx="996950" cy="914400"/>
          </a:xfrm>
          <a:custGeom>
            <a:avLst/>
            <a:gdLst>
              <a:gd name="T0" fmla="*/ 0 w 23522"/>
              <a:gd name="T1" fmla="*/ 276228710 h 21600"/>
              <a:gd name="T2" fmla="*/ 2147483647 w 23522"/>
              <a:gd name="T3" fmla="*/ 2147483647 h 21600"/>
              <a:gd name="T4" fmla="*/ 2147483647 w 23522"/>
              <a:gd name="T5" fmla="*/ 2147483647 h 21600"/>
              <a:gd name="T6" fmla="*/ 0 60000 65536"/>
              <a:gd name="T7" fmla="*/ 0 60000 65536"/>
              <a:gd name="T8" fmla="*/ 0 60000 65536"/>
              <a:gd name="T9" fmla="*/ 0 w 23522"/>
              <a:gd name="T10" fmla="*/ 0 h 21600"/>
              <a:gd name="T11" fmla="*/ 23522 w 2352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522" h="21600" fill="none" extrusionOk="0">
                <a:moveTo>
                  <a:pt x="-1" y="85"/>
                </a:moveTo>
                <a:cubicBezTo>
                  <a:pt x="639" y="28"/>
                  <a:pt x="1280" y="-1"/>
                  <a:pt x="1922" y="0"/>
                </a:cubicBezTo>
                <a:cubicBezTo>
                  <a:pt x="13851" y="0"/>
                  <a:pt x="23522" y="9670"/>
                  <a:pt x="23522" y="21600"/>
                </a:cubicBezTo>
              </a:path>
              <a:path w="23522" h="21600" stroke="0" extrusionOk="0">
                <a:moveTo>
                  <a:pt x="-1" y="85"/>
                </a:moveTo>
                <a:cubicBezTo>
                  <a:pt x="639" y="28"/>
                  <a:pt x="1280" y="-1"/>
                  <a:pt x="1922" y="0"/>
                </a:cubicBezTo>
                <a:cubicBezTo>
                  <a:pt x="13851" y="0"/>
                  <a:pt x="23522" y="9670"/>
                  <a:pt x="23522" y="21600"/>
                </a:cubicBezTo>
                <a:lnTo>
                  <a:pt x="1922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8544" name="Arc 16"/>
          <p:cNvSpPr>
            <a:spLocks/>
          </p:cNvSpPr>
          <p:nvPr/>
        </p:nvSpPr>
        <p:spPr bwMode="auto">
          <a:xfrm rot="8218496">
            <a:off x="3276600" y="5229225"/>
            <a:ext cx="914400" cy="914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8545" name="Line 17"/>
          <p:cNvSpPr>
            <a:spLocks noChangeShapeType="1"/>
          </p:cNvSpPr>
          <p:nvPr/>
        </p:nvSpPr>
        <p:spPr bwMode="auto">
          <a:xfrm flipV="1">
            <a:off x="5580063" y="5229225"/>
            <a:ext cx="10795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8546" name="Line 18"/>
          <p:cNvSpPr>
            <a:spLocks noChangeShapeType="1"/>
          </p:cNvSpPr>
          <p:nvPr/>
        </p:nvSpPr>
        <p:spPr bwMode="auto">
          <a:xfrm flipV="1">
            <a:off x="611188" y="4868863"/>
            <a:ext cx="0" cy="1512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8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7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8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8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7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8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8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8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8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8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8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8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8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8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8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8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8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8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8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8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8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8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8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8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8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/>
      <p:bldP spid="278532" grpId="0"/>
      <p:bldP spid="278533" grpId="0"/>
      <p:bldP spid="278535" grpId="0" animBg="1"/>
      <p:bldP spid="278538" grpId="0" animBg="1"/>
      <p:bldP spid="278539" grpId="0" animBg="1"/>
      <p:bldP spid="278540" grpId="0" animBg="1"/>
      <p:bldP spid="278541" grpId="0" animBg="1"/>
      <p:bldP spid="278543" grpId="0" animBg="1"/>
      <p:bldP spid="278544" grpId="0" animBg="1"/>
      <p:bldP spid="278545" grpId="0" animBg="1"/>
      <p:bldP spid="2785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73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/>
          </a:p>
        </p:txBody>
      </p:sp>
      <p:sp>
        <p:nvSpPr>
          <p:cNvPr id="9219" name="Rectangle 19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543800" cy="4900613"/>
          </a:xfrm>
        </p:spPr>
        <p:txBody>
          <a:bodyPr/>
          <a:lstStyle/>
          <a:p>
            <a:pPr eaLnBrk="1" hangingPunct="1"/>
            <a:endParaRPr lang="ru-RU" sz="1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611188" y="398463"/>
            <a:ext cx="16065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en-US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endParaRPr lang="ru-RU" sz="36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2124075" y="476250"/>
            <a:ext cx="63627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FF"/>
                </a:solidFill>
              </a:rPr>
              <a:t>             Установить зависимость между </a:t>
            </a:r>
          </a:p>
          <a:p>
            <a:r>
              <a:rPr lang="ru-RU" sz="2400">
                <a:solidFill>
                  <a:srgbClr val="FF00FF"/>
                </a:solidFill>
              </a:rPr>
              <a:t>             термодинамическими параметрами</a:t>
            </a:r>
          </a:p>
          <a:p>
            <a:r>
              <a:rPr lang="ru-RU" sz="2400">
                <a:solidFill>
                  <a:srgbClr val="FF00FF"/>
                </a:solidFill>
              </a:rPr>
              <a:t>             при неизменном третьем.</a:t>
            </a:r>
          </a:p>
        </p:txBody>
      </p:sp>
      <p:sp>
        <p:nvSpPr>
          <p:cNvPr id="224266" name="Rectangle 10"/>
          <p:cNvSpPr>
            <a:spLocks noChangeArrowheads="1"/>
          </p:cNvSpPr>
          <p:nvPr/>
        </p:nvSpPr>
        <p:spPr bwMode="auto">
          <a:xfrm>
            <a:off x="1219200" y="1411288"/>
            <a:ext cx="18557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chemeClr val="folHlink"/>
                </a:solidFill>
              </a:rPr>
              <a:t>Задачи</a:t>
            </a:r>
            <a:r>
              <a:rPr lang="en-US" sz="3600">
                <a:solidFill>
                  <a:schemeClr val="folHlink"/>
                </a:solidFill>
              </a:rPr>
              <a:t>:</a:t>
            </a:r>
            <a:r>
              <a:rPr lang="ru-RU">
                <a:solidFill>
                  <a:schemeClr val="accent1"/>
                </a:solidFill>
              </a:rPr>
              <a:t/>
            </a:r>
            <a:br>
              <a:rPr lang="ru-RU">
                <a:solidFill>
                  <a:schemeClr val="accent1"/>
                </a:solidFill>
              </a:rPr>
            </a:br>
            <a:endParaRPr lang="ru-RU">
              <a:solidFill>
                <a:schemeClr val="accent1"/>
              </a:solidFill>
            </a:endParaRPr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971550" y="1916113"/>
            <a:ext cx="738822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000000"/>
                </a:solidFill>
              </a:rPr>
              <a:t>1.Образовательные</a:t>
            </a:r>
            <a:r>
              <a:rPr lang="en-US" b="1" u="sng">
                <a:solidFill>
                  <a:srgbClr val="000000"/>
                </a:solidFill>
              </a:rPr>
              <a:t>:</a:t>
            </a:r>
            <a:endParaRPr lang="ru-RU" b="1" u="sng">
              <a:solidFill>
                <a:srgbClr val="000000"/>
              </a:solidFill>
            </a:endParaRPr>
          </a:p>
          <a:p>
            <a:r>
              <a:rPr lang="en-US">
                <a:solidFill>
                  <a:srgbClr val="000000"/>
                </a:solidFill>
              </a:rPr>
              <a:t> -</a:t>
            </a:r>
            <a:r>
              <a:rPr lang="ru-RU">
                <a:solidFill>
                  <a:srgbClr val="000000"/>
                </a:solidFill>
              </a:rPr>
              <a:t>изучить , используя групповой способ, изопроцессы</a:t>
            </a:r>
            <a:r>
              <a:rPr lang="en-US">
                <a:solidFill>
                  <a:srgbClr val="000000"/>
                </a:solidFill>
              </a:rPr>
              <a:t>;</a:t>
            </a:r>
            <a:endParaRPr lang="ru-RU">
              <a:solidFill>
                <a:srgbClr val="000000"/>
              </a:solidFill>
            </a:endParaRPr>
          </a:p>
          <a:p>
            <a:r>
              <a:rPr lang="ru-RU">
                <a:solidFill>
                  <a:srgbClr val="000000"/>
                </a:solidFill>
              </a:rPr>
              <a:t> -заполнить систематизирующую таблицу по изопроцессам</a:t>
            </a:r>
            <a:r>
              <a:rPr lang="en-US">
                <a:solidFill>
                  <a:srgbClr val="000000"/>
                </a:solidFill>
              </a:rPr>
              <a:t>:</a:t>
            </a:r>
            <a:endParaRPr lang="ru-RU">
              <a:solidFill>
                <a:srgbClr val="000000"/>
              </a:solidFill>
            </a:endParaRPr>
          </a:p>
          <a:p>
            <a:r>
              <a:rPr lang="ru-RU">
                <a:solidFill>
                  <a:srgbClr val="000000"/>
                </a:solidFill>
              </a:rPr>
              <a:t> -начать обучение учащихся решать  графические и аналитические</a:t>
            </a:r>
          </a:p>
          <a:p>
            <a:r>
              <a:rPr lang="ru-RU">
                <a:solidFill>
                  <a:srgbClr val="000000"/>
                </a:solidFill>
              </a:rPr>
              <a:t>  задачи, используя уравнение  состояния и газовые законы</a:t>
            </a:r>
            <a:r>
              <a:rPr lang="ru-RU">
                <a:solidFill>
                  <a:srgbClr val="FF0066"/>
                </a:solidFill>
              </a:rPr>
              <a:t> </a:t>
            </a:r>
            <a:r>
              <a:rPr lang="ru-RU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9224" name="Text Box 12"/>
          <p:cNvSpPr txBox="1">
            <a:spLocks noChangeArrowheads="1"/>
          </p:cNvSpPr>
          <p:nvPr/>
        </p:nvSpPr>
        <p:spPr bwMode="auto">
          <a:xfrm>
            <a:off x="1042988" y="3357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4269" name="Text Box 13"/>
          <p:cNvSpPr txBox="1">
            <a:spLocks noChangeArrowheads="1"/>
          </p:cNvSpPr>
          <p:nvPr/>
        </p:nvSpPr>
        <p:spPr bwMode="auto">
          <a:xfrm>
            <a:off x="1023938" y="3305175"/>
            <a:ext cx="7210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000000"/>
                </a:solidFill>
              </a:rPr>
              <a:t>2. Воспитательные</a:t>
            </a:r>
            <a:r>
              <a:rPr lang="en-US" b="1" u="sng">
                <a:solidFill>
                  <a:srgbClr val="000000"/>
                </a:solidFill>
              </a:rPr>
              <a:t>:</a:t>
            </a:r>
          </a:p>
          <a:p>
            <a:r>
              <a:rPr lang="en-US">
                <a:solidFill>
                  <a:srgbClr val="000000"/>
                </a:solidFill>
              </a:rPr>
              <a:t> -</a:t>
            </a:r>
            <a:r>
              <a:rPr lang="ru-RU">
                <a:solidFill>
                  <a:srgbClr val="000000"/>
                </a:solidFill>
              </a:rPr>
              <a:t>формирование познавательного интереса учащихся и  научного</a:t>
            </a:r>
          </a:p>
          <a:p>
            <a:r>
              <a:rPr lang="ru-RU">
                <a:solidFill>
                  <a:srgbClr val="000000"/>
                </a:solidFill>
              </a:rPr>
              <a:t>  мировоззрения</a:t>
            </a:r>
            <a:r>
              <a:rPr lang="en-US">
                <a:solidFill>
                  <a:srgbClr val="000000"/>
                </a:solidFill>
              </a:rPr>
              <a:t>;</a:t>
            </a:r>
          </a:p>
          <a:p>
            <a:r>
              <a:rPr lang="ru-RU">
                <a:solidFill>
                  <a:srgbClr val="000000"/>
                </a:solidFill>
              </a:rPr>
              <a:t> -обратить внимание учащихся на то, что физика развивается </a:t>
            </a:r>
          </a:p>
          <a:p>
            <a:r>
              <a:rPr lang="ru-RU">
                <a:solidFill>
                  <a:srgbClr val="000000"/>
                </a:solidFill>
              </a:rPr>
              <a:t>  благодаря работам учёных различных стран и исторических</a:t>
            </a:r>
          </a:p>
          <a:p>
            <a:r>
              <a:rPr lang="ru-RU">
                <a:solidFill>
                  <a:srgbClr val="000000"/>
                </a:solidFill>
              </a:rPr>
              <a:t>  времён.</a:t>
            </a:r>
          </a:p>
        </p:txBody>
      </p:sp>
      <p:sp>
        <p:nvSpPr>
          <p:cNvPr id="224270" name="Text Box 14"/>
          <p:cNvSpPr txBox="1">
            <a:spLocks noChangeArrowheads="1"/>
          </p:cNvSpPr>
          <p:nvPr/>
        </p:nvSpPr>
        <p:spPr bwMode="auto">
          <a:xfrm>
            <a:off x="971550" y="4941888"/>
            <a:ext cx="73945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000000"/>
                </a:solidFill>
              </a:rPr>
              <a:t>3. Развивающие</a:t>
            </a:r>
            <a:r>
              <a:rPr lang="en-US" b="1" u="sng">
                <a:solidFill>
                  <a:srgbClr val="000000"/>
                </a:solidFill>
              </a:rPr>
              <a:t>:</a:t>
            </a:r>
          </a:p>
          <a:p>
            <a:r>
              <a:rPr lang="en-US">
                <a:solidFill>
                  <a:srgbClr val="000000"/>
                </a:solidFill>
              </a:rPr>
              <a:t> -</a:t>
            </a:r>
            <a:r>
              <a:rPr lang="ru-RU">
                <a:solidFill>
                  <a:srgbClr val="000000"/>
                </a:solidFill>
              </a:rPr>
              <a:t>развитие познавательной активности учащихся</a:t>
            </a:r>
            <a:r>
              <a:rPr lang="en-US">
                <a:solidFill>
                  <a:srgbClr val="000000"/>
                </a:solidFill>
              </a:rPr>
              <a:t>;</a:t>
            </a:r>
          </a:p>
          <a:p>
            <a:r>
              <a:rPr lang="en-US">
                <a:solidFill>
                  <a:srgbClr val="000000"/>
                </a:solidFill>
              </a:rPr>
              <a:t> -</a:t>
            </a:r>
            <a:r>
              <a:rPr lang="ru-RU">
                <a:solidFill>
                  <a:srgbClr val="000000"/>
                </a:solidFill>
              </a:rPr>
              <a:t>формирование умения самостоятельно добывать знания</a:t>
            </a:r>
            <a:r>
              <a:rPr lang="en-US">
                <a:solidFill>
                  <a:srgbClr val="000000"/>
                </a:solidFill>
              </a:rPr>
              <a:t>;</a:t>
            </a:r>
          </a:p>
          <a:p>
            <a:r>
              <a:rPr lang="en-US">
                <a:solidFill>
                  <a:srgbClr val="000000"/>
                </a:solidFill>
              </a:rPr>
              <a:t> -</a:t>
            </a:r>
            <a:r>
              <a:rPr lang="ru-RU">
                <a:solidFill>
                  <a:srgbClr val="000000"/>
                </a:solidFill>
              </a:rPr>
              <a:t>научить применять полученные знания для решения графических</a:t>
            </a:r>
          </a:p>
          <a:p>
            <a:r>
              <a:rPr lang="ru-RU">
                <a:solidFill>
                  <a:srgbClr val="000000"/>
                </a:solidFill>
              </a:rPr>
              <a:t>  и аналитических задач.</a:t>
            </a:r>
          </a:p>
        </p:txBody>
      </p:sp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242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90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90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90"/>
                                        <p:tgtEl>
                                          <p:spTgt spid="2242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15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4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215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4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4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715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4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4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215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4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4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263" grpId="0"/>
      <p:bldP spid="224264" grpId="0"/>
      <p:bldP spid="224266" grpId="0"/>
      <p:bldP spid="224267" grpId="0"/>
      <p:bldP spid="224269" grpId="0"/>
      <p:bldP spid="2242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ПЛАН УРОКА</a:t>
            </a:r>
            <a:r>
              <a:rPr lang="en-US" sz="3600" smtClean="0"/>
              <a:t>:</a:t>
            </a:r>
            <a:endParaRPr lang="ru-RU" sz="3600" smtClean="0"/>
          </a:p>
        </p:txBody>
      </p:sp>
      <p:sp>
        <p:nvSpPr>
          <p:cNvPr id="227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 I.</a:t>
            </a:r>
            <a:r>
              <a:rPr lang="ru-RU" smtClean="0"/>
              <a:t>  </a:t>
            </a:r>
            <a:r>
              <a:rPr lang="en-US" smtClean="0"/>
              <a:t> </a:t>
            </a:r>
            <a:r>
              <a:rPr lang="ru-RU" smtClean="0"/>
              <a:t>Организационный момент.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II.</a:t>
            </a:r>
            <a:r>
              <a:rPr lang="ru-RU" smtClean="0"/>
              <a:t>  </a:t>
            </a:r>
            <a:r>
              <a:rPr lang="en-US" smtClean="0"/>
              <a:t> </a:t>
            </a:r>
            <a:r>
              <a:rPr lang="ru-RU" smtClean="0"/>
              <a:t>Подготовка к восприятию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  нового материала.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III.  </a:t>
            </a:r>
            <a:r>
              <a:rPr lang="ru-RU" smtClean="0"/>
              <a:t>Сообщение темы и цели урока.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IV.   </a:t>
            </a:r>
            <a:r>
              <a:rPr lang="ru-RU" smtClean="0"/>
              <a:t>Изучение нового материала.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 V.   </a:t>
            </a:r>
            <a:r>
              <a:rPr lang="ru-RU" smtClean="0"/>
              <a:t>Закрепление материала 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  решение задач.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en-US" smtClean="0"/>
              <a:t>VI.  </a:t>
            </a:r>
            <a:r>
              <a:rPr lang="ru-RU" smtClean="0"/>
              <a:t>Итог урока.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VII.  </a:t>
            </a:r>
            <a:r>
              <a:rPr lang="ru-RU" smtClean="0"/>
              <a:t>Рефлексия.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VIII. </a:t>
            </a:r>
            <a:r>
              <a:rPr lang="ru-RU" smtClean="0"/>
              <a:t>Домашнее задание.</a:t>
            </a:r>
          </a:p>
        </p:txBody>
      </p:sp>
    </p:spTree>
  </p:cSld>
  <p:clrMapOvr>
    <a:masterClrMapping/>
  </p:clrMapOvr>
  <p:transition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1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4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7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9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7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600"/>
                            </p:stCondLst>
                            <p:childTnLst>
                              <p:par>
                                <p:cTn id="3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7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2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7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400"/>
                            </p:stCondLst>
                            <p:childTnLst>
                              <p:par>
                                <p:cTn id="4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7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6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7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8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7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1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7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smtClean="0"/>
              <a:t>II.</a:t>
            </a:r>
            <a:r>
              <a:rPr lang="ru-RU" sz="4000" u="sng" smtClean="0"/>
              <a:t>Подготовка к восприятию</a:t>
            </a:r>
            <a:br>
              <a:rPr lang="ru-RU" sz="4000" u="sng" smtClean="0"/>
            </a:br>
            <a:r>
              <a:rPr lang="ru-RU" sz="4000" u="sng" smtClean="0"/>
              <a:t>нового материала</a:t>
            </a:r>
            <a:r>
              <a:rPr lang="en-US" sz="4000" u="sng" smtClean="0"/>
              <a:t>:</a:t>
            </a:r>
            <a:endParaRPr lang="ru-RU" sz="4000" u="sng" smtClean="0"/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292350"/>
            <a:ext cx="4038600" cy="488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>
                <a:solidFill>
                  <a:srgbClr val="FF0066"/>
                </a:solidFill>
              </a:rPr>
              <a:t>      PV= (</a:t>
            </a:r>
            <a:r>
              <a:rPr lang="en-US" sz="2800" baseline="30000" smtClean="0">
                <a:solidFill>
                  <a:srgbClr val="FF0066"/>
                </a:solidFill>
              </a:rPr>
              <a:t>m</a:t>
            </a:r>
            <a:r>
              <a:rPr lang="ru-RU" sz="2800" smtClean="0">
                <a:solidFill>
                  <a:srgbClr val="FF0066"/>
                </a:solidFill>
              </a:rPr>
              <a:t>/</a:t>
            </a:r>
            <a:r>
              <a:rPr lang="en-US" sz="2800" baseline="-25000" smtClean="0">
                <a:solidFill>
                  <a:srgbClr val="FF0066"/>
                </a:solidFill>
              </a:rPr>
              <a:t>M</a:t>
            </a:r>
            <a:r>
              <a:rPr lang="en-US" sz="2800" smtClean="0">
                <a:solidFill>
                  <a:srgbClr val="FF0066"/>
                </a:solidFill>
              </a:rPr>
              <a:t>)RT       </a:t>
            </a:r>
            <a:endParaRPr lang="ru-RU" sz="2800" smtClean="0">
              <a:solidFill>
                <a:srgbClr val="FF0066"/>
              </a:solidFill>
            </a:endParaRPr>
          </a:p>
        </p:txBody>
      </p:sp>
      <p:graphicFrame>
        <p:nvGraphicFramePr>
          <p:cNvPr id="1026" name="Object 17"/>
          <p:cNvGraphicFramePr>
            <a:graphicFrameLocks noChangeAspect="1"/>
          </p:cNvGraphicFramePr>
          <p:nvPr>
            <p:ph sz="quarter" idx="2"/>
          </p:nvPr>
        </p:nvGraphicFramePr>
        <p:xfrm>
          <a:off x="6610350" y="2586038"/>
          <a:ext cx="114300" cy="215900"/>
        </p:xfrm>
        <a:graphic>
          <a:graphicData uri="http://schemas.openxmlformats.org/presentationml/2006/ole">
            <p:oleObj spid="_x0000_s1026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27" name="Object 19"/>
          <p:cNvGraphicFramePr>
            <a:graphicFrameLocks noChangeAspect="1"/>
          </p:cNvGraphicFramePr>
          <p:nvPr>
            <p:ph sz="quarter" idx="3"/>
          </p:nvPr>
        </p:nvGraphicFramePr>
        <p:xfrm>
          <a:off x="5595938" y="2492375"/>
          <a:ext cx="1981200" cy="3743325"/>
        </p:xfrm>
        <a:graphic>
          <a:graphicData uri="http://schemas.openxmlformats.org/presentationml/2006/ole">
            <p:oleObj spid="_x0000_s1027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028" name="Object 2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8" name="Формула" r:id="rId6" imgW="114120" imgH="215640" progId="Equation.3">
              <p:embed/>
            </p:oleObj>
          </a:graphicData>
        </a:graphic>
      </p:graphicFrame>
      <p:sp>
        <p:nvSpPr>
          <p:cNvPr id="229399" name="Line 23"/>
          <p:cNvSpPr>
            <a:spLocks noChangeShapeType="1"/>
          </p:cNvSpPr>
          <p:nvPr/>
        </p:nvSpPr>
        <p:spPr bwMode="auto">
          <a:xfrm flipH="1">
            <a:off x="1116013" y="2852738"/>
            <a:ext cx="792162" cy="720725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9400" name="Line 24"/>
          <p:cNvSpPr>
            <a:spLocks noChangeShapeType="1"/>
          </p:cNvSpPr>
          <p:nvPr/>
        </p:nvSpPr>
        <p:spPr bwMode="auto">
          <a:xfrm flipH="1">
            <a:off x="1692275" y="2781300"/>
            <a:ext cx="431800" cy="15113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9401" name="Line 25"/>
          <p:cNvSpPr>
            <a:spLocks noChangeShapeType="1"/>
          </p:cNvSpPr>
          <p:nvPr/>
        </p:nvSpPr>
        <p:spPr bwMode="auto">
          <a:xfrm>
            <a:off x="2268538" y="2781300"/>
            <a:ext cx="358775" cy="1439863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9402" name="Text Box 26"/>
          <p:cNvSpPr txBox="1">
            <a:spLocks noChangeArrowheads="1"/>
          </p:cNvSpPr>
          <p:nvPr/>
        </p:nvSpPr>
        <p:spPr bwMode="auto">
          <a:xfrm>
            <a:off x="323850" y="3644900"/>
            <a:ext cx="1079500" cy="528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m=…</a:t>
            </a:r>
            <a:endParaRPr lang="ru-RU" sz="2800" b="1">
              <a:solidFill>
                <a:srgbClr val="000000"/>
              </a:solidFill>
            </a:endParaRPr>
          </a:p>
        </p:txBody>
      </p:sp>
      <p:sp>
        <p:nvSpPr>
          <p:cNvPr id="229404" name="Text Box 28"/>
          <p:cNvSpPr txBox="1">
            <a:spLocks noChangeArrowheads="1"/>
          </p:cNvSpPr>
          <p:nvPr/>
        </p:nvSpPr>
        <p:spPr bwMode="auto">
          <a:xfrm>
            <a:off x="755650" y="4292600"/>
            <a:ext cx="1079500" cy="528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p=</a:t>
            </a:r>
            <a:r>
              <a:rPr lang="ru-RU" sz="2800" b="1">
                <a:solidFill>
                  <a:srgbClr val="000000"/>
                </a:solidFill>
              </a:rPr>
              <a:t>…</a:t>
            </a:r>
          </a:p>
        </p:txBody>
      </p:sp>
      <p:sp>
        <p:nvSpPr>
          <p:cNvPr id="1036" name="Text Box 29"/>
          <p:cNvSpPr txBox="1">
            <a:spLocks noChangeArrowheads="1"/>
          </p:cNvSpPr>
          <p:nvPr/>
        </p:nvSpPr>
        <p:spPr bwMode="auto">
          <a:xfrm>
            <a:off x="3184525" y="3448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9406" name="Line 30"/>
          <p:cNvSpPr>
            <a:spLocks noChangeShapeType="1"/>
          </p:cNvSpPr>
          <p:nvPr/>
        </p:nvSpPr>
        <p:spPr bwMode="auto">
          <a:xfrm>
            <a:off x="2627313" y="2852738"/>
            <a:ext cx="649287" cy="7921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9408" name="Text Box 32"/>
          <p:cNvSpPr txBox="1">
            <a:spLocks noChangeArrowheads="1"/>
          </p:cNvSpPr>
          <p:nvPr/>
        </p:nvSpPr>
        <p:spPr bwMode="auto">
          <a:xfrm>
            <a:off x="2051050" y="4292600"/>
            <a:ext cx="1008063" cy="528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V=…</a:t>
            </a:r>
            <a:endParaRPr lang="ru-RU" sz="2800" b="1">
              <a:solidFill>
                <a:srgbClr val="000000"/>
              </a:solidFill>
            </a:endParaRPr>
          </a:p>
        </p:txBody>
      </p:sp>
      <p:sp>
        <p:nvSpPr>
          <p:cNvPr id="229409" name="Text Box 33"/>
          <p:cNvSpPr txBox="1">
            <a:spLocks noChangeArrowheads="1"/>
          </p:cNvSpPr>
          <p:nvPr/>
        </p:nvSpPr>
        <p:spPr bwMode="auto">
          <a:xfrm>
            <a:off x="2843213" y="3644900"/>
            <a:ext cx="1073150" cy="528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00"/>
                </a:solidFill>
              </a:rPr>
              <a:t>T =…</a:t>
            </a:r>
            <a:endParaRPr lang="ru-RU" sz="2800" b="1">
              <a:solidFill>
                <a:srgbClr val="000000"/>
              </a:solidFill>
            </a:endParaRPr>
          </a:p>
        </p:txBody>
      </p:sp>
      <p:sp>
        <p:nvSpPr>
          <p:cNvPr id="1040" name="Text Box 35"/>
          <p:cNvSpPr txBox="1">
            <a:spLocks noChangeArrowheads="1"/>
          </p:cNvSpPr>
          <p:nvPr/>
        </p:nvSpPr>
        <p:spPr bwMode="auto">
          <a:xfrm>
            <a:off x="250825" y="1557338"/>
            <a:ext cx="7345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1</a:t>
            </a:r>
            <a:r>
              <a:rPr lang="en-US" sz="2000"/>
              <a:t> </a:t>
            </a:r>
            <a:r>
              <a:rPr lang="en-US" sz="2000" b="1"/>
              <a:t>. </a:t>
            </a:r>
            <a:r>
              <a:rPr lang="ru-RU" sz="2000" b="1" i="1"/>
              <a:t>Используя уравнение идеального газа  заполните  пропуски в</a:t>
            </a:r>
            <a:r>
              <a:rPr lang="en-US" sz="2000" b="1" i="1"/>
              <a:t> </a:t>
            </a:r>
            <a:r>
              <a:rPr lang="ru-RU" sz="2000" b="1" i="1"/>
              <a:t>таблице</a:t>
            </a:r>
            <a:r>
              <a:rPr lang="ru-RU" sz="2000" i="1">
                <a:sym typeface="Wingdings" pitchFamily="2" charset="2"/>
              </a:rPr>
              <a:t>(проверка дом.задания)</a:t>
            </a:r>
            <a:r>
              <a:rPr lang="en-US" sz="2000" i="1">
                <a:sym typeface="Wingdings" pitchFamily="2" charset="2"/>
              </a:rPr>
              <a:t>:</a:t>
            </a:r>
            <a:endParaRPr lang="ru-RU" sz="2000" i="1"/>
          </a:p>
        </p:txBody>
      </p:sp>
      <p:graphicFrame>
        <p:nvGraphicFramePr>
          <p:cNvPr id="229537" name="Group 161"/>
          <p:cNvGraphicFramePr>
            <a:graphicFrameLocks noGrp="1"/>
          </p:cNvGraphicFramePr>
          <p:nvPr/>
        </p:nvGraphicFramePr>
        <p:xfrm>
          <a:off x="4140200" y="2420938"/>
          <a:ext cx="4895850" cy="3960814"/>
        </p:xfrm>
        <a:graphic>
          <a:graphicData uri="http://schemas.openxmlformats.org/drawingml/2006/table">
            <a:tbl>
              <a:tblPr/>
              <a:tblGrid>
                <a:gridCol w="719138"/>
                <a:gridCol w="1296987"/>
                <a:gridCol w="1008063"/>
                <a:gridCol w="979487"/>
                <a:gridCol w="892175"/>
              </a:tblGrid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,кг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М, кг/моль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р, 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,м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Т, 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3.2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1,5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10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2,4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2,8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8,3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-3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66"/>
                    </a:solidFill>
                  </a:tcPr>
                </a:tc>
              </a:tr>
            </a:tbl>
          </a:graphicData>
        </a:graphic>
      </p:graphicFrame>
      <p:sp>
        <p:nvSpPr>
          <p:cNvPr id="229532" name="Text Box 156"/>
          <p:cNvSpPr txBox="1">
            <a:spLocks noChangeArrowheads="1"/>
          </p:cNvSpPr>
          <p:nvPr/>
        </p:nvSpPr>
        <p:spPr bwMode="auto">
          <a:xfrm>
            <a:off x="8316913" y="5805488"/>
            <a:ext cx="565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150</a:t>
            </a:r>
            <a:endParaRPr lang="ru-RU"/>
          </a:p>
        </p:txBody>
      </p:sp>
      <p:sp>
        <p:nvSpPr>
          <p:cNvPr id="229533" name="Text Box 157"/>
          <p:cNvSpPr txBox="1">
            <a:spLocks noChangeArrowheads="1"/>
          </p:cNvSpPr>
          <p:nvPr/>
        </p:nvSpPr>
        <p:spPr bwMode="auto">
          <a:xfrm>
            <a:off x="7380288" y="4868863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  <a:r>
              <a:rPr lang="ru-RU"/>
              <a:t>,03</a:t>
            </a:r>
          </a:p>
        </p:txBody>
      </p:sp>
      <p:sp>
        <p:nvSpPr>
          <p:cNvPr id="229534" name="Text Box 158"/>
          <p:cNvSpPr txBox="1">
            <a:spLocks noChangeArrowheads="1"/>
          </p:cNvSpPr>
          <p:nvPr/>
        </p:nvSpPr>
        <p:spPr bwMode="auto">
          <a:xfrm>
            <a:off x="6156325" y="4221163"/>
            <a:ext cx="1052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2,49</a:t>
            </a:r>
            <a:r>
              <a:rPr lang="ru-RU" baseline="30000"/>
              <a:t>. </a:t>
            </a:r>
            <a:r>
              <a:rPr lang="ru-RU"/>
              <a:t>10</a:t>
            </a:r>
            <a:r>
              <a:rPr lang="ru-RU" baseline="30000"/>
              <a:t>5</a:t>
            </a:r>
            <a:endParaRPr lang="ru-RU"/>
          </a:p>
        </p:txBody>
      </p:sp>
      <p:sp>
        <p:nvSpPr>
          <p:cNvPr id="229535" name="Text Box 159"/>
          <p:cNvSpPr txBox="1">
            <a:spLocks noChangeArrowheads="1"/>
          </p:cNvSpPr>
          <p:nvPr/>
        </p:nvSpPr>
        <p:spPr bwMode="auto">
          <a:xfrm>
            <a:off x="4356100" y="328453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16</a:t>
            </a:r>
          </a:p>
        </p:txBody>
      </p:sp>
    </p:spTree>
  </p:cSld>
  <p:clrMapOvr>
    <a:masterClrMapping/>
  </p:clrMapOvr>
  <p:transition spd="med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9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9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9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9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9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9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9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9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9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9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9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9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9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9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9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9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9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9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9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9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9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99" grpId="0" animBg="1"/>
      <p:bldP spid="229400" grpId="0" animBg="1"/>
      <p:bldP spid="229401" grpId="0" animBg="1"/>
      <p:bldP spid="229402" grpId="0" animBg="1"/>
      <p:bldP spid="229404" grpId="0" animBg="1"/>
      <p:bldP spid="229406" grpId="0" animBg="1"/>
      <p:bldP spid="229408" grpId="0" animBg="1"/>
      <p:bldP spid="229409" grpId="0" animBg="1"/>
      <p:bldP spid="229532" grpId="0"/>
      <p:bldP spid="229533" grpId="0"/>
      <p:bldP spid="229534" grpId="0"/>
      <p:bldP spid="2295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2468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 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11188" y="476250"/>
            <a:ext cx="7993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u="sng"/>
              <a:t>2</a:t>
            </a:r>
            <a:r>
              <a:rPr lang="ru-RU" b="1" u="sng"/>
              <a:t>.Теоретический опрос в форме теста, с выбором </a:t>
            </a:r>
          </a:p>
          <a:p>
            <a:pPr algn="ctr"/>
            <a:r>
              <a:rPr lang="ru-RU" b="1" u="sng"/>
              <a:t>правильного ответа</a:t>
            </a:r>
            <a:r>
              <a:rPr lang="en-US" b="1" u="sng"/>
              <a:t>:</a:t>
            </a:r>
            <a:endParaRPr lang="ru-RU" b="1" u="sng"/>
          </a:p>
        </p:txBody>
      </p:sp>
      <p:sp>
        <p:nvSpPr>
          <p:cNvPr id="11268" name="Text Box 12"/>
          <p:cNvSpPr txBox="1">
            <a:spLocks noChangeArrowheads="1"/>
          </p:cNvSpPr>
          <p:nvPr/>
        </p:nvSpPr>
        <p:spPr bwMode="auto">
          <a:xfrm>
            <a:off x="5364163" y="1412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36559" name="Text Box 15"/>
          <p:cNvSpPr txBox="1">
            <a:spLocks noChangeArrowheads="1"/>
          </p:cNvSpPr>
          <p:nvPr/>
        </p:nvSpPr>
        <p:spPr bwMode="auto">
          <a:xfrm>
            <a:off x="1143000" y="1557338"/>
            <a:ext cx="6786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1.Какая  из приведённых формул является уравнением Клапейрона</a:t>
            </a:r>
            <a:r>
              <a:rPr lang="en-US" b="1"/>
              <a:t>:</a:t>
            </a:r>
            <a:endParaRPr lang="ru-RU" b="1"/>
          </a:p>
        </p:txBody>
      </p:sp>
      <p:sp>
        <p:nvSpPr>
          <p:cNvPr id="236561" name="Text Box 17"/>
          <p:cNvSpPr txBox="1">
            <a:spLocks noChangeArrowheads="1"/>
          </p:cNvSpPr>
          <p:nvPr/>
        </p:nvSpPr>
        <p:spPr bwMode="auto">
          <a:xfrm>
            <a:off x="1116013" y="2205038"/>
            <a:ext cx="460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 a) (p </a:t>
            </a:r>
            <a:r>
              <a:rPr lang="en-US" sz="2000" baseline="-25000"/>
              <a:t>1</a:t>
            </a:r>
            <a:r>
              <a:rPr lang="en-US" sz="2000"/>
              <a:t>V </a:t>
            </a:r>
            <a:r>
              <a:rPr lang="en-US" sz="2000" baseline="-25000"/>
              <a:t>1</a:t>
            </a:r>
            <a:r>
              <a:rPr lang="en-US" sz="2000"/>
              <a:t>)/  T</a:t>
            </a:r>
            <a:r>
              <a:rPr lang="en-US" sz="2000" baseline="-25000"/>
              <a:t>1</a:t>
            </a:r>
            <a:r>
              <a:rPr lang="en-US" sz="2000"/>
              <a:t> =(p </a:t>
            </a:r>
            <a:r>
              <a:rPr lang="en-US" sz="2000" baseline="-25000"/>
              <a:t>2</a:t>
            </a:r>
            <a:r>
              <a:rPr lang="en-US" sz="2000"/>
              <a:t>V</a:t>
            </a:r>
            <a:r>
              <a:rPr lang="en-US" sz="2000" baseline="-25000"/>
              <a:t>2</a:t>
            </a:r>
            <a:r>
              <a:rPr lang="en-US" sz="2000"/>
              <a:t>)/ T</a:t>
            </a:r>
            <a:r>
              <a:rPr lang="en-US" sz="2000" baseline="-25000"/>
              <a:t>2</a:t>
            </a:r>
            <a:r>
              <a:rPr lang="ru-RU" sz="2000" baseline="-25000"/>
              <a:t> </a:t>
            </a:r>
            <a:r>
              <a:rPr lang="en-US" sz="2000"/>
              <a:t>= const</a:t>
            </a:r>
            <a:endParaRPr lang="ru-RU" sz="2000"/>
          </a:p>
        </p:txBody>
      </p:sp>
      <p:sp>
        <p:nvSpPr>
          <p:cNvPr id="236562" name="Text Box 18"/>
          <p:cNvSpPr txBox="1">
            <a:spLocks noChangeArrowheads="1"/>
          </p:cNvSpPr>
          <p:nvPr/>
        </p:nvSpPr>
        <p:spPr bwMode="auto">
          <a:xfrm>
            <a:off x="1258888" y="2708275"/>
            <a:ext cx="2684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б) </a:t>
            </a:r>
            <a:r>
              <a:rPr lang="en-US" sz="2000"/>
              <a:t>p= </a:t>
            </a:r>
            <a:r>
              <a:rPr lang="ru-RU" sz="2000"/>
              <a:t>п </a:t>
            </a:r>
            <a:r>
              <a:rPr lang="ru-RU" sz="2000" baseline="30000"/>
              <a:t>. </a:t>
            </a:r>
            <a:r>
              <a:rPr lang="ru-RU" sz="2000"/>
              <a:t>К </a:t>
            </a:r>
            <a:r>
              <a:rPr lang="ru-RU" sz="2000" baseline="30000"/>
              <a:t>.</a:t>
            </a:r>
            <a:r>
              <a:rPr lang="en-US" sz="2000" baseline="30000"/>
              <a:t>  </a:t>
            </a:r>
            <a:r>
              <a:rPr lang="en-US" sz="2000"/>
              <a:t>t</a:t>
            </a:r>
            <a:endParaRPr lang="ru-RU" sz="2000"/>
          </a:p>
        </p:txBody>
      </p:sp>
      <p:sp>
        <p:nvSpPr>
          <p:cNvPr id="236563" name="Text Box 19"/>
          <p:cNvSpPr txBox="1">
            <a:spLocks noChangeArrowheads="1"/>
          </p:cNvSpPr>
          <p:nvPr/>
        </p:nvSpPr>
        <p:spPr bwMode="auto">
          <a:xfrm>
            <a:off x="755650" y="3141663"/>
            <a:ext cx="7219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2</a:t>
            </a:r>
            <a:r>
              <a:rPr lang="ru-RU" b="1"/>
              <a:t>. Какое существует соотношение между температурами по</a:t>
            </a:r>
          </a:p>
          <a:p>
            <a:r>
              <a:rPr lang="ru-RU" b="1"/>
              <a:t>    шкале Цельсия и Кельвина</a:t>
            </a:r>
            <a:r>
              <a:rPr lang="en-US" b="1"/>
              <a:t>:</a:t>
            </a:r>
            <a:endParaRPr lang="ru-RU" b="1"/>
          </a:p>
        </p:txBody>
      </p:sp>
      <p:sp>
        <p:nvSpPr>
          <p:cNvPr id="236564" name="Text Box 20"/>
          <p:cNvSpPr txBox="1">
            <a:spLocks noChangeArrowheads="1"/>
          </p:cNvSpPr>
          <p:nvPr/>
        </p:nvSpPr>
        <p:spPr bwMode="auto">
          <a:xfrm>
            <a:off x="4427538" y="2492375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в) </a:t>
            </a:r>
            <a:r>
              <a:rPr lang="en-US" sz="2000"/>
              <a:t>p = (p/ M)RT</a:t>
            </a:r>
            <a:endParaRPr lang="ru-RU" sz="2000"/>
          </a:p>
        </p:txBody>
      </p:sp>
      <p:sp>
        <p:nvSpPr>
          <p:cNvPr id="236565" name="Text Box 21"/>
          <p:cNvSpPr txBox="1">
            <a:spLocks noChangeArrowheads="1"/>
          </p:cNvSpPr>
          <p:nvPr/>
        </p:nvSpPr>
        <p:spPr bwMode="auto">
          <a:xfrm>
            <a:off x="1042988" y="3789363"/>
            <a:ext cx="1697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а) Т= 273 + </a:t>
            </a:r>
            <a:r>
              <a:rPr lang="en-US" sz="2000"/>
              <a:t>t</a:t>
            </a:r>
            <a:r>
              <a:rPr lang="ru-RU"/>
              <a:t> </a:t>
            </a:r>
          </a:p>
        </p:txBody>
      </p:sp>
      <p:sp>
        <p:nvSpPr>
          <p:cNvPr id="236566" name="Text Box 22"/>
          <p:cNvSpPr txBox="1">
            <a:spLocks noChangeArrowheads="1"/>
          </p:cNvSpPr>
          <p:nvPr/>
        </p:nvSpPr>
        <p:spPr bwMode="auto">
          <a:xfrm>
            <a:off x="1042988" y="414972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б) Т = 273 -</a:t>
            </a:r>
            <a:r>
              <a:rPr lang="en-US"/>
              <a:t> </a:t>
            </a:r>
            <a:r>
              <a:rPr lang="ru-RU"/>
              <a:t> </a:t>
            </a:r>
            <a:r>
              <a:rPr lang="en-US"/>
              <a:t>t</a:t>
            </a:r>
            <a:endParaRPr lang="ru-RU"/>
          </a:p>
        </p:txBody>
      </p:sp>
      <p:sp>
        <p:nvSpPr>
          <p:cNvPr id="236567" name="Text Box 23"/>
          <p:cNvSpPr txBox="1">
            <a:spLocks noChangeArrowheads="1"/>
          </p:cNvSpPr>
          <p:nvPr/>
        </p:nvSpPr>
        <p:spPr bwMode="auto">
          <a:xfrm>
            <a:off x="3276600" y="3933825"/>
            <a:ext cx="1766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в) </a:t>
            </a:r>
            <a:r>
              <a:rPr lang="en-US" sz="2000"/>
              <a:t>t </a:t>
            </a:r>
            <a:r>
              <a:rPr lang="ru-RU" sz="2000"/>
              <a:t>= 273 + Т </a:t>
            </a:r>
          </a:p>
        </p:txBody>
      </p:sp>
      <p:sp>
        <p:nvSpPr>
          <p:cNvPr id="11277" name="Text Box 24"/>
          <p:cNvSpPr txBox="1">
            <a:spLocks noChangeArrowheads="1"/>
          </p:cNvSpPr>
          <p:nvPr/>
        </p:nvSpPr>
        <p:spPr bwMode="auto">
          <a:xfrm>
            <a:off x="3471863" y="3521075"/>
            <a:ext cx="2468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78" name="Text Box 25"/>
          <p:cNvSpPr txBox="1">
            <a:spLocks noChangeArrowheads="1"/>
          </p:cNvSpPr>
          <p:nvPr/>
        </p:nvSpPr>
        <p:spPr bwMode="auto">
          <a:xfrm>
            <a:off x="3400425" y="3521075"/>
            <a:ext cx="1747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36571" name="Text Box 27"/>
          <p:cNvSpPr txBox="1">
            <a:spLocks noChangeArrowheads="1"/>
          </p:cNvSpPr>
          <p:nvPr/>
        </p:nvSpPr>
        <p:spPr bwMode="auto">
          <a:xfrm>
            <a:off x="879475" y="4600575"/>
            <a:ext cx="6264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3. </a:t>
            </a:r>
            <a:r>
              <a:rPr lang="ru-RU" b="1"/>
              <a:t>Какая из величин относится к макроскопическим параметрам</a:t>
            </a:r>
            <a:r>
              <a:rPr lang="en-US" b="1"/>
              <a:t>:</a:t>
            </a:r>
            <a:endParaRPr lang="ru-RU" b="1"/>
          </a:p>
        </p:txBody>
      </p:sp>
      <p:sp>
        <p:nvSpPr>
          <p:cNvPr id="236572" name="Text Box 28"/>
          <p:cNvSpPr txBox="1">
            <a:spLocks noChangeArrowheads="1"/>
          </p:cNvSpPr>
          <p:nvPr/>
        </p:nvSpPr>
        <p:spPr bwMode="auto">
          <a:xfrm>
            <a:off x="1743075" y="4960938"/>
            <a:ext cx="66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</a:t>
            </a:r>
            <a:r>
              <a:rPr lang="ru-RU"/>
              <a:t>)  </a:t>
            </a:r>
            <a:r>
              <a:rPr lang="en-US"/>
              <a:t>V</a:t>
            </a:r>
            <a:endParaRPr lang="ru-RU"/>
          </a:p>
        </p:txBody>
      </p:sp>
      <p:sp>
        <p:nvSpPr>
          <p:cNvPr id="236573" name="Text Box 29"/>
          <p:cNvSpPr txBox="1">
            <a:spLocks noChangeArrowheads="1"/>
          </p:cNvSpPr>
          <p:nvPr/>
        </p:nvSpPr>
        <p:spPr bwMode="auto">
          <a:xfrm>
            <a:off x="1692275" y="5373688"/>
            <a:ext cx="669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б) </a:t>
            </a:r>
            <a:r>
              <a:rPr lang="en-US"/>
              <a:t>S</a:t>
            </a:r>
            <a:endParaRPr lang="ru-RU"/>
          </a:p>
        </p:txBody>
      </p:sp>
      <p:sp>
        <p:nvSpPr>
          <p:cNvPr id="236574" name="Text Box 30"/>
          <p:cNvSpPr txBox="1">
            <a:spLocks noChangeArrowheads="1"/>
          </p:cNvSpPr>
          <p:nvPr/>
        </p:nvSpPr>
        <p:spPr bwMode="auto">
          <a:xfrm>
            <a:off x="3616325" y="5032375"/>
            <a:ext cx="585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в) </a:t>
            </a:r>
            <a:r>
              <a:rPr lang="en-US"/>
              <a:t>F</a:t>
            </a:r>
            <a:endParaRPr lang="ru-RU"/>
          </a:p>
        </p:txBody>
      </p:sp>
    </p:spTree>
  </p:cSld>
  <p:clrMapOvr>
    <a:masterClrMapping/>
  </p:clrMapOvr>
  <p:transition spd="med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6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6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6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3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6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3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3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6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3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36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36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6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6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6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59" grpId="0" build="p"/>
      <p:bldP spid="236561" grpId="0"/>
      <p:bldP spid="236561" grpId="1"/>
      <p:bldP spid="236562" grpId="0"/>
      <p:bldP spid="236563" grpId="0"/>
      <p:bldP spid="236564" grpId="0"/>
      <p:bldP spid="236565" grpId="0" build="allAtOnce"/>
      <p:bldP spid="236566" grpId="0"/>
      <p:bldP spid="236567" grpId="0"/>
      <p:bldP spid="236571" grpId="0"/>
      <p:bldP spid="236572" grpId="0"/>
      <p:bldP spid="236572" grpId="1"/>
      <p:bldP spid="236573" grpId="0"/>
      <p:bldP spid="2365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476250"/>
            <a:ext cx="771525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III. </a:t>
            </a:r>
            <a:r>
              <a:rPr lang="ru-RU" smtClean="0"/>
              <a:t>Сообщение темы и целей урока</a:t>
            </a:r>
            <a:r>
              <a:rPr lang="en-US" smtClean="0"/>
              <a:t>:</a:t>
            </a:r>
            <a:endParaRPr lang="ru-RU" smtClean="0"/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42988" y="22764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3687763" y="2439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8358" name="Rectangle 6"/>
          <p:cNvSpPr>
            <a:spLocks noChangeArrowheads="1"/>
          </p:cNvSpPr>
          <p:nvPr/>
        </p:nvSpPr>
        <p:spPr bwMode="auto">
          <a:xfrm>
            <a:off x="684213" y="1125538"/>
            <a:ext cx="70564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en-US" sz="2400"/>
              <a:t>Все знают: мир из </a:t>
            </a:r>
            <a:r>
              <a:rPr lang="en-US" sz="2400">
                <a:hlinkClick r:id="rId6"/>
              </a:rPr>
              <a:t>Атомов</a:t>
            </a:r>
            <a:r>
              <a:rPr lang="en-US" sz="2400"/>
              <a:t> построен, –</a:t>
            </a:r>
            <a:br>
              <a:rPr lang="en-US" sz="2400"/>
            </a:br>
            <a:r>
              <a:rPr lang="en-US" sz="2400"/>
              <a:t>Но был не прост </a:t>
            </a:r>
            <a:r>
              <a:rPr lang="en-US" sz="2400">
                <a:hlinkClick r:id="rId7"/>
              </a:rPr>
              <a:t>познанья д</a:t>
            </a:r>
            <a:r>
              <a:rPr lang="ru-RU" sz="2400">
                <a:hlinkClick r:id="rId7"/>
              </a:rPr>
              <a:t>о</a:t>
            </a:r>
            <a:r>
              <a:rPr lang="en-US" sz="2400">
                <a:hlinkClick r:id="rId7"/>
              </a:rPr>
              <a:t>лгий путь</a:t>
            </a:r>
            <a:r>
              <a:rPr lang="en-US" sz="2400"/>
              <a:t>, –</a:t>
            </a:r>
            <a:br>
              <a:rPr lang="en-US" sz="2400"/>
            </a:br>
            <a:r>
              <a:rPr lang="en-US" sz="2400"/>
              <a:t>Сперва алхимики прошли неровным строем,</a:t>
            </a:r>
            <a:br>
              <a:rPr lang="en-US" sz="2400"/>
            </a:br>
            <a:r>
              <a:rPr lang="en-US" sz="2400"/>
              <a:t>Пытаясь вглубь Металлов заглянуть,</a:t>
            </a:r>
            <a:br>
              <a:rPr lang="en-US" sz="2400"/>
            </a:br>
            <a:r>
              <a:rPr lang="en-US" sz="2400"/>
              <a:t>Чтоб в Золото расплавить Соль и Ртуть;</a:t>
            </a:r>
            <a:br>
              <a:rPr lang="en-US" sz="2400"/>
            </a:br>
            <a:r>
              <a:rPr lang="en-US" sz="2400"/>
              <a:t>А непокорный вековым канонам,</a:t>
            </a:r>
            <a:br>
              <a:rPr lang="en-US" sz="2400"/>
            </a:br>
            <a:r>
              <a:rPr lang="en-US" sz="2400">
                <a:hlinkClick r:id="rId8"/>
              </a:rPr>
              <a:t>Лавуазье покончил с Флогистоном</a:t>
            </a:r>
            <a:r>
              <a:rPr lang="en-US" sz="2400"/>
              <a:t/>
            </a:r>
            <a:br>
              <a:rPr lang="en-US" sz="2400"/>
            </a:br>
            <a:r>
              <a:rPr lang="en-US" sz="2400"/>
              <a:t>И дал дорогу </a:t>
            </a:r>
            <a:r>
              <a:rPr lang="en-US" sz="2400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Газовым Законам</a:t>
            </a:r>
            <a:r>
              <a:rPr lang="en-US" sz="2400" u="sng"/>
              <a:t>,</a:t>
            </a:r>
            <a:br>
              <a:rPr lang="en-US" sz="2400" u="sng"/>
            </a:br>
            <a:r>
              <a:rPr lang="en-US" sz="2400"/>
              <a:t>Раскрыв реакций истинную суть</a:t>
            </a:r>
            <a:r>
              <a:rPr lang="en-US" sz="2000"/>
              <a:t> </a:t>
            </a:r>
            <a:r>
              <a:rPr lang="ru-RU" sz="2000"/>
              <a:t>.</a:t>
            </a:r>
            <a:endParaRPr lang="en-US" sz="2000"/>
          </a:p>
        </p:txBody>
      </p:sp>
      <p:sp>
        <p:nvSpPr>
          <p:cNvPr id="12294" name="Text Box 12"/>
          <p:cNvSpPr txBox="1">
            <a:spLocks noChangeArrowheads="1"/>
          </p:cNvSpPr>
          <p:nvPr/>
        </p:nvSpPr>
        <p:spPr bwMode="auto">
          <a:xfrm>
            <a:off x="1042988" y="4652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28381" name="Picture 2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316913" y="476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xt Box 30"/>
          <p:cNvSpPr txBox="1">
            <a:spLocks noChangeArrowheads="1"/>
          </p:cNvSpPr>
          <p:nvPr/>
        </p:nvSpPr>
        <p:spPr bwMode="auto">
          <a:xfrm>
            <a:off x="4443413" y="3417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228383" name="Picture 3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243888" y="17002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84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3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172450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5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3000" fill="hold"/>
                                        <p:tgtEl>
                                          <p:spTgt spid="2283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200"/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200"/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200"/>
                                        <p:tgtEl>
                                          <p:spTgt spid="228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8000" fill="hold"/>
                                        <p:tgtEl>
                                          <p:spTgt spid="2283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1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6000" fill="hold"/>
                                        <p:tgtEl>
                                          <p:spTgt spid="2283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8381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8383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8384"/>
                </p:tgtEl>
              </p:cMediaNode>
            </p:audio>
          </p:childTnLst>
        </p:cTn>
      </p:par>
    </p:tnLst>
    <p:bldLst>
      <p:bldP spid="228355" grpId="0" build="p"/>
      <p:bldP spid="22835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8"/>
          <p:cNvSpPr txBox="1">
            <a:spLocks noChangeArrowheads="1"/>
          </p:cNvSpPr>
          <p:nvPr/>
        </p:nvSpPr>
        <p:spPr bwMode="auto">
          <a:xfrm>
            <a:off x="1311275" y="684213"/>
            <a:ext cx="6245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/>
              <a:t>IV</a:t>
            </a:r>
            <a:r>
              <a:rPr lang="ru-RU" sz="3200"/>
              <a:t>. Изучение нового материала.</a:t>
            </a:r>
          </a:p>
        </p:txBody>
      </p:sp>
      <p:sp>
        <p:nvSpPr>
          <p:cNvPr id="253962" name="Text Box 10"/>
          <p:cNvSpPr txBox="1">
            <a:spLocks noChangeArrowheads="1"/>
          </p:cNvSpPr>
          <p:nvPr/>
        </p:nvSpPr>
        <p:spPr bwMode="auto">
          <a:xfrm>
            <a:off x="879475" y="1647825"/>
            <a:ext cx="75088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   Мы знаем термодинамические параметры  </a:t>
            </a:r>
            <a:r>
              <a:rPr lang="en-US"/>
              <a:t>P, V, T, </a:t>
            </a:r>
            <a:r>
              <a:rPr lang="ru-RU"/>
              <a:t>между которыми,  согласно уравнению Менделеева - Клапейрона, устанавливается количественная зависимость. Из которой вытекают газовые законы (изопроцессы).</a:t>
            </a:r>
          </a:p>
          <a:p>
            <a:endParaRPr lang="ru-RU"/>
          </a:p>
        </p:txBody>
      </p:sp>
      <p:sp>
        <p:nvSpPr>
          <p:cNvPr id="13316" name="Text Box 12"/>
          <p:cNvSpPr txBox="1">
            <a:spLocks noChangeArrowheads="1"/>
          </p:cNvSpPr>
          <p:nvPr/>
        </p:nvSpPr>
        <p:spPr bwMode="auto">
          <a:xfrm>
            <a:off x="13319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3965" name="Text Box 13"/>
          <p:cNvSpPr txBox="1">
            <a:spLocks noChangeArrowheads="1"/>
          </p:cNvSpPr>
          <p:nvPr/>
        </p:nvSpPr>
        <p:spPr bwMode="auto">
          <a:xfrm>
            <a:off x="611188" y="5300663"/>
            <a:ext cx="77057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u="sng"/>
              <a:t>Изопроцессы </a:t>
            </a:r>
            <a:r>
              <a:rPr lang="ru-RU"/>
              <a:t>– это количественные зависимости между</a:t>
            </a:r>
          </a:p>
          <a:p>
            <a:pPr algn="ctr"/>
            <a:r>
              <a:rPr lang="ru-RU"/>
              <a:t> 2-мя параметрами газа при фиксированном  </a:t>
            </a:r>
          </a:p>
          <a:p>
            <a:pPr algn="ctr"/>
            <a:r>
              <a:rPr lang="ru-RU"/>
              <a:t>значении третьего параметра.</a:t>
            </a:r>
          </a:p>
        </p:txBody>
      </p:sp>
      <p:pic>
        <p:nvPicPr>
          <p:cNvPr id="253969" name="Picture 17" descr="Менделее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2852738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970" name="Picture 18" descr="Клапейрон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2852738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71" name="Text Box 19"/>
          <p:cNvSpPr txBox="1">
            <a:spLocks noChangeArrowheads="1"/>
          </p:cNvSpPr>
          <p:nvPr/>
        </p:nvSpPr>
        <p:spPr bwMode="auto">
          <a:xfrm>
            <a:off x="1979613" y="4797425"/>
            <a:ext cx="1935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Д.М. Менделеев</a:t>
            </a:r>
          </a:p>
        </p:txBody>
      </p:sp>
      <p:sp>
        <p:nvSpPr>
          <p:cNvPr id="253972" name="Text Box 20"/>
          <p:cNvSpPr txBox="1">
            <a:spLocks noChangeArrowheads="1"/>
          </p:cNvSpPr>
          <p:nvPr/>
        </p:nvSpPr>
        <p:spPr bwMode="auto">
          <a:xfrm>
            <a:off x="5200650" y="4816475"/>
            <a:ext cx="1550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Б.Клапейрон</a:t>
            </a:r>
          </a:p>
        </p:txBody>
      </p:sp>
      <p:pic>
        <p:nvPicPr>
          <p:cNvPr id="253973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388350" y="9810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975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50825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3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0000" fill="hold"/>
                                        <p:tgtEl>
                                          <p:spTgt spid="2539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53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5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5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3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3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7000" fill="hold"/>
                                        <p:tgtEl>
                                          <p:spTgt spid="2539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3973"/>
                </p:tgtEl>
              </p:cMediaNode>
            </p:audio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3975"/>
                </p:tgtEl>
              </p:cMediaNode>
            </p:audio>
          </p:childTnLst>
        </p:cTn>
      </p:par>
    </p:tnLst>
    <p:bldLst>
      <p:bldP spid="253962" grpId="0"/>
      <p:bldP spid="253965" grpId="0"/>
      <p:bldP spid="253971" grpId="0"/>
      <p:bldP spid="2539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5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0000FF"/>
                </a:solidFill>
              </a:rPr>
              <a:t>Изотермический процесс -</a:t>
            </a:r>
          </a:p>
        </p:txBody>
      </p:sp>
      <p:pic>
        <p:nvPicPr>
          <p:cNvPr id="240696" name="Picture 56" descr="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331913" y="2878138"/>
            <a:ext cx="1771650" cy="1971675"/>
          </a:xfrm>
          <a:noFill/>
        </p:spPr>
      </p:pic>
      <p:sp>
        <p:nvSpPr>
          <p:cNvPr id="14340" name="Rectangle 22"/>
          <p:cNvSpPr>
            <a:spLocks noChangeArrowheads="1"/>
          </p:cNvSpPr>
          <p:nvPr/>
        </p:nvSpPr>
        <p:spPr bwMode="auto">
          <a:xfrm>
            <a:off x="827088" y="2781300"/>
            <a:ext cx="914400" cy="21605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0664" name="Rectangle 24"/>
          <p:cNvSpPr>
            <a:spLocks noChangeArrowheads="1"/>
          </p:cNvSpPr>
          <p:nvPr/>
        </p:nvSpPr>
        <p:spPr bwMode="auto">
          <a:xfrm>
            <a:off x="827088" y="2781300"/>
            <a:ext cx="9144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25"/>
          <p:cNvSpPr>
            <a:spLocks noChangeArrowheads="1"/>
          </p:cNvSpPr>
          <p:nvPr/>
        </p:nvSpPr>
        <p:spPr bwMode="auto">
          <a:xfrm>
            <a:off x="827088" y="4292600"/>
            <a:ext cx="914400" cy="2159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26"/>
          <p:cNvSpPr>
            <a:spLocks noChangeArrowheads="1"/>
          </p:cNvSpPr>
          <p:nvPr/>
        </p:nvSpPr>
        <p:spPr bwMode="auto">
          <a:xfrm>
            <a:off x="1042988" y="2276475"/>
            <a:ext cx="485775" cy="544513"/>
          </a:xfrm>
          <a:prstGeom prst="downArrow">
            <a:avLst>
              <a:gd name="adj1" fmla="val 50000"/>
              <a:gd name="adj2" fmla="val 28023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V</a:t>
            </a:r>
            <a:endParaRPr lang="ru-RU"/>
          </a:p>
        </p:txBody>
      </p:sp>
      <p:sp>
        <p:nvSpPr>
          <p:cNvPr id="14344" name="Text Box 28"/>
          <p:cNvSpPr txBox="1">
            <a:spLocks noChangeArrowheads="1"/>
          </p:cNvSpPr>
          <p:nvPr/>
        </p:nvSpPr>
        <p:spPr bwMode="auto">
          <a:xfrm>
            <a:off x="1116013" y="3141663"/>
            <a:ext cx="395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r>
              <a:rPr lang="ru-RU" baseline="-25000"/>
              <a:t>1</a:t>
            </a:r>
            <a:endParaRPr lang="ru-RU"/>
          </a:p>
        </p:txBody>
      </p:sp>
      <p:sp>
        <p:nvSpPr>
          <p:cNvPr id="14345" name="Text Box 29"/>
          <p:cNvSpPr txBox="1">
            <a:spLocks noChangeArrowheads="1"/>
          </p:cNvSpPr>
          <p:nvPr/>
        </p:nvSpPr>
        <p:spPr bwMode="auto">
          <a:xfrm>
            <a:off x="1116013" y="4508500"/>
            <a:ext cx="395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</a:t>
            </a:r>
            <a:r>
              <a:rPr lang="ru-RU" baseline="-25000"/>
              <a:t>2</a:t>
            </a:r>
            <a:endParaRPr lang="ru-RU"/>
          </a:p>
        </p:txBody>
      </p:sp>
      <p:sp>
        <p:nvSpPr>
          <p:cNvPr id="14346" name="Text Box 30"/>
          <p:cNvSpPr txBox="1">
            <a:spLocks noChangeArrowheads="1"/>
          </p:cNvSpPr>
          <p:nvPr/>
        </p:nvSpPr>
        <p:spPr bwMode="auto">
          <a:xfrm>
            <a:off x="1023938" y="12160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40671" name="Text Box 31"/>
          <p:cNvSpPr txBox="1">
            <a:spLocks noChangeArrowheads="1"/>
          </p:cNvSpPr>
          <p:nvPr/>
        </p:nvSpPr>
        <p:spPr bwMode="auto">
          <a:xfrm>
            <a:off x="971550" y="908050"/>
            <a:ext cx="738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0066"/>
                </a:solidFill>
              </a:rPr>
              <a:t>процесс изменения состояния термодинамической системы </a:t>
            </a:r>
          </a:p>
          <a:p>
            <a:r>
              <a:rPr lang="ru-RU" sz="2000">
                <a:solidFill>
                  <a:srgbClr val="FF0066"/>
                </a:solidFill>
              </a:rPr>
              <a:t>    макроскопических тел при постоянной температуре</a:t>
            </a:r>
            <a:r>
              <a:rPr lang="ru-RU">
                <a:solidFill>
                  <a:srgbClr val="FF0066"/>
                </a:solidFill>
              </a:rPr>
              <a:t>  </a:t>
            </a:r>
          </a:p>
        </p:txBody>
      </p:sp>
      <p:sp>
        <p:nvSpPr>
          <p:cNvPr id="240672" name="Text Box 32"/>
          <p:cNvSpPr txBox="1">
            <a:spLocks noChangeArrowheads="1"/>
          </p:cNvSpPr>
          <p:nvPr/>
        </p:nvSpPr>
        <p:spPr bwMode="auto">
          <a:xfrm>
            <a:off x="1331913" y="1603375"/>
            <a:ext cx="6826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Воспользуемся уравнением Менделеева – Клапейрона </a:t>
            </a:r>
          </a:p>
          <a:p>
            <a:r>
              <a:rPr lang="ru-RU" sz="2000"/>
              <a:t>                  </a:t>
            </a:r>
            <a:r>
              <a:rPr lang="en-US" sz="2000"/>
              <a:t>p</a:t>
            </a:r>
            <a:r>
              <a:rPr lang="en-US" sz="2000" baseline="-25000"/>
              <a:t>1</a:t>
            </a:r>
            <a:r>
              <a:rPr lang="en-US" sz="2000"/>
              <a:t> </a:t>
            </a:r>
            <a:r>
              <a:rPr lang="en-US" sz="2000" baseline="30000"/>
              <a:t>.  </a:t>
            </a:r>
            <a:r>
              <a:rPr lang="en-US" sz="2000"/>
              <a:t>V</a:t>
            </a:r>
            <a:r>
              <a:rPr lang="en-US" sz="2000" baseline="-25000"/>
              <a:t>1</a:t>
            </a:r>
            <a:r>
              <a:rPr lang="en-US" sz="2000"/>
              <a:t> = (m/M) </a:t>
            </a:r>
            <a:r>
              <a:rPr lang="en-US" sz="2000" baseline="30000"/>
              <a:t>.</a:t>
            </a:r>
            <a:r>
              <a:rPr lang="en-US" sz="2000"/>
              <a:t> R</a:t>
            </a:r>
            <a:r>
              <a:rPr lang="en-US" sz="2000" baseline="30000"/>
              <a:t>.</a:t>
            </a:r>
            <a:r>
              <a:rPr lang="en-US" sz="2000"/>
              <a:t> T</a:t>
            </a:r>
          </a:p>
          <a:p>
            <a:r>
              <a:rPr lang="en-US" sz="2000"/>
              <a:t>                  p</a:t>
            </a:r>
            <a:r>
              <a:rPr lang="en-US" sz="2000" baseline="-25000"/>
              <a:t>2</a:t>
            </a:r>
            <a:r>
              <a:rPr lang="en-US" sz="2000"/>
              <a:t> </a:t>
            </a:r>
            <a:r>
              <a:rPr lang="en-US" sz="2000" baseline="30000"/>
              <a:t>.</a:t>
            </a:r>
            <a:r>
              <a:rPr lang="en-US" sz="2000"/>
              <a:t> V</a:t>
            </a:r>
            <a:r>
              <a:rPr lang="en-US" sz="2000" baseline="-25000"/>
              <a:t>2</a:t>
            </a:r>
            <a:r>
              <a:rPr lang="en-US" sz="2000"/>
              <a:t> = (m/M) </a:t>
            </a:r>
            <a:r>
              <a:rPr lang="en-US" sz="2000" baseline="30000"/>
              <a:t>.</a:t>
            </a:r>
            <a:r>
              <a:rPr lang="en-US" sz="2000"/>
              <a:t> R</a:t>
            </a:r>
            <a:r>
              <a:rPr lang="en-US" sz="2000" baseline="30000"/>
              <a:t>.</a:t>
            </a:r>
            <a:r>
              <a:rPr lang="en-US" sz="2000"/>
              <a:t> T</a:t>
            </a:r>
            <a:endParaRPr lang="ru-RU" sz="2000"/>
          </a:p>
        </p:txBody>
      </p:sp>
      <p:sp>
        <p:nvSpPr>
          <p:cNvPr id="14349" name="Text Box 40"/>
          <p:cNvSpPr txBox="1">
            <a:spLocks noChangeArrowheads="1"/>
          </p:cNvSpPr>
          <p:nvPr/>
        </p:nvSpPr>
        <p:spPr bwMode="auto">
          <a:xfrm>
            <a:off x="4984750" y="2081213"/>
            <a:ext cx="3690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40681" name="Line 41"/>
          <p:cNvSpPr>
            <a:spLocks noChangeShapeType="1"/>
          </p:cNvSpPr>
          <p:nvPr/>
        </p:nvSpPr>
        <p:spPr bwMode="auto">
          <a:xfrm>
            <a:off x="5003800" y="22050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0682" name="Text Box 42"/>
          <p:cNvSpPr txBox="1">
            <a:spLocks noChangeArrowheads="1"/>
          </p:cNvSpPr>
          <p:nvPr/>
        </p:nvSpPr>
        <p:spPr bwMode="auto">
          <a:xfrm>
            <a:off x="5559425" y="2081213"/>
            <a:ext cx="2743200" cy="91598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p </a:t>
            </a:r>
            <a:r>
              <a:rPr lang="en-US" baseline="30000">
                <a:solidFill>
                  <a:srgbClr val="FF0066"/>
                </a:solidFill>
              </a:rPr>
              <a:t>. </a:t>
            </a:r>
            <a:r>
              <a:rPr lang="en-US">
                <a:solidFill>
                  <a:srgbClr val="FF0066"/>
                </a:solidFill>
              </a:rPr>
              <a:t> V =const </a:t>
            </a:r>
            <a:r>
              <a:rPr lang="ru-RU">
                <a:solidFill>
                  <a:srgbClr val="FF0066"/>
                </a:solidFill>
              </a:rPr>
              <a:t>при </a:t>
            </a:r>
            <a:r>
              <a:rPr lang="en-US">
                <a:solidFill>
                  <a:srgbClr val="FF0066"/>
                </a:solidFill>
              </a:rPr>
              <a:t>T=const</a:t>
            </a:r>
          </a:p>
          <a:p>
            <a:r>
              <a:rPr lang="ru-RU">
                <a:solidFill>
                  <a:srgbClr val="FF0066"/>
                </a:solidFill>
              </a:rPr>
              <a:t>                 или</a:t>
            </a:r>
            <a:r>
              <a:rPr lang="en-US">
                <a:solidFill>
                  <a:srgbClr val="FF0066"/>
                </a:solidFill>
              </a:rPr>
              <a:t> </a:t>
            </a:r>
          </a:p>
          <a:p>
            <a:r>
              <a:rPr lang="en-US">
                <a:solidFill>
                  <a:srgbClr val="FF0066"/>
                </a:solidFill>
              </a:rPr>
              <a:t>        p</a:t>
            </a:r>
            <a:r>
              <a:rPr lang="en-US" baseline="-25000">
                <a:solidFill>
                  <a:srgbClr val="FF0066"/>
                </a:solidFill>
              </a:rPr>
              <a:t>1</a:t>
            </a:r>
            <a:r>
              <a:rPr lang="en-US">
                <a:solidFill>
                  <a:srgbClr val="FF0066"/>
                </a:solidFill>
              </a:rPr>
              <a:t>/ p</a:t>
            </a:r>
            <a:r>
              <a:rPr lang="en-US" baseline="-25000">
                <a:solidFill>
                  <a:srgbClr val="FF0066"/>
                </a:solidFill>
              </a:rPr>
              <a:t>2</a:t>
            </a:r>
            <a:r>
              <a:rPr lang="en-US">
                <a:solidFill>
                  <a:srgbClr val="FF0066"/>
                </a:solidFill>
              </a:rPr>
              <a:t> = V</a:t>
            </a:r>
            <a:r>
              <a:rPr lang="en-US" baseline="-25000">
                <a:solidFill>
                  <a:srgbClr val="FF0066"/>
                </a:solidFill>
              </a:rPr>
              <a:t>2</a:t>
            </a:r>
            <a:r>
              <a:rPr lang="en-US">
                <a:solidFill>
                  <a:srgbClr val="FF0066"/>
                </a:solidFill>
              </a:rPr>
              <a:t> / V</a:t>
            </a:r>
            <a:r>
              <a:rPr lang="en-US" baseline="-25000">
                <a:solidFill>
                  <a:srgbClr val="FF0066"/>
                </a:solidFill>
              </a:rPr>
              <a:t>1</a:t>
            </a:r>
            <a:endParaRPr lang="ru-RU">
              <a:solidFill>
                <a:srgbClr val="FF0066"/>
              </a:solidFill>
            </a:endParaRPr>
          </a:p>
        </p:txBody>
      </p:sp>
      <p:sp>
        <p:nvSpPr>
          <p:cNvPr id="14352" name="Text Box 44"/>
          <p:cNvSpPr txBox="1">
            <a:spLocks noChangeArrowheads="1"/>
          </p:cNvSpPr>
          <p:nvPr/>
        </p:nvSpPr>
        <p:spPr bwMode="auto">
          <a:xfrm>
            <a:off x="755650" y="4941888"/>
            <a:ext cx="12954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V         p    </a:t>
            </a:r>
          </a:p>
          <a:p>
            <a:r>
              <a:rPr lang="en-US"/>
              <a:t> p         V</a:t>
            </a:r>
            <a:endParaRPr lang="ru-RU"/>
          </a:p>
        </p:txBody>
      </p:sp>
      <p:sp>
        <p:nvSpPr>
          <p:cNvPr id="14353" name="Line 47"/>
          <p:cNvSpPr>
            <a:spLocks noChangeShapeType="1"/>
          </p:cNvSpPr>
          <p:nvPr/>
        </p:nvSpPr>
        <p:spPr bwMode="auto">
          <a:xfrm>
            <a:off x="1116013" y="50133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4" name="Line 48"/>
          <p:cNvSpPr>
            <a:spLocks noChangeShapeType="1"/>
          </p:cNvSpPr>
          <p:nvPr/>
        </p:nvSpPr>
        <p:spPr bwMode="auto">
          <a:xfrm>
            <a:off x="1258888" y="51577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5" name="Line 51"/>
          <p:cNvSpPr>
            <a:spLocks noChangeShapeType="1"/>
          </p:cNvSpPr>
          <p:nvPr/>
        </p:nvSpPr>
        <p:spPr bwMode="auto">
          <a:xfrm flipV="1">
            <a:off x="1908175" y="50133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6" name="Line 52"/>
          <p:cNvSpPr>
            <a:spLocks noChangeShapeType="1"/>
          </p:cNvSpPr>
          <p:nvPr/>
        </p:nvSpPr>
        <p:spPr bwMode="auto">
          <a:xfrm flipV="1">
            <a:off x="1908175" y="5300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7" name="Line 53"/>
          <p:cNvSpPr>
            <a:spLocks noChangeShapeType="1"/>
          </p:cNvSpPr>
          <p:nvPr/>
        </p:nvSpPr>
        <p:spPr bwMode="auto">
          <a:xfrm>
            <a:off x="1258888" y="54451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8" name="Line 54"/>
          <p:cNvSpPr>
            <a:spLocks noChangeShapeType="1"/>
          </p:cNvSpPr>
          <p:nvPr/>
        </p:nvSpPr>
        <p:spPr bwMode="auto">
          <a:xfrm>
            <a:off x="1116013" y="5300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0695" name="Text Box 55"/>
          <p:cNvSpPr txBox="1">
            <a:spLocks noChangeArrowheads="1"/>
          </p:cNvSpPr>
          <p:nvPr/>
        </p:nvSpPr>
        <p:spPr bwMode="auto">
          <a:xfrm>
            <a:off x="2535238" y="3232150"/>
            <a:ext cx="5021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Открыт закон в 1862 году Р.Бойлем (Англия),</a:t>
            </a:r>
          </a:p>
          <a:p>
            <a:r>
              <a:rPr lang="ru-RU"/>
              <a:t>Э.Мариоттом (Франция)</a:t>
            </a:r>
          </a:p>
        </p:txBody>
      </p:sp>
      <p:sp>
        <p:nvSpPr>
          <p:cNvPr id="240699" name="Text Box 59"/>
          <p:cNvSpPr txBox="1">
            <a:spLocks noChangeArrowheads="1"/>
          </p:cNvSpPr>
          <p:nvPr/>
        </p:nvSpPr>
        <p:spPr bwMode="auto">
          <a:xfrm>
            <a:off x="7451725" y="5589588"/>
            <a:ext cx="1057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Р.Бойль</a:t>
            </a:r>
          </a:p>
        </p:txBody>
      </p:sp>
      <p:sp>
        <p:nvSpPr>
          <p:cNvPr id="240700" name="Text Box 60"/>
          <p:cNvSpPr txBox="1">
            <a:spLocks noChangeArrowheads="1"/>
          </p:cNvSpPr>
          <p:nvPr/>
        </p:nvSpPr>
        <p:spPr bwMode="auto">
          <a:xfrm>
            <a:off x="2339975" y="3860800"/>
            <a:ext cx="310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Носит название</a:t>
            </a:r>
            <a:r>
              <a:rPr lang="en-US"/>
              <a:t>:</a:t>
            </a:r>
            <a:r>
              <a:rPr lang="ru-RU"/>
              <a:t> </a:t>
            </a:r>
            <a:endParaRPr lang="en-US"/>
          </a:p>
          <a:p>
            <a:r>
              <a:rPr lang="ru-RU"/>
              <a:t> закона  Бойля – Мариотта</a:t>
            </a:r>
            <a:r>
              <a:rPr lang="en-US"/>
              <a:t>:</a:t>
            </a:r>
            <a:endParaRPr lang="ru-RU"/>
          </a:p>
        </p:txBody>
      </p:sp>
      <p:sp>
        <p:nvSpPr>
          <p:cNvPr id="14362" name="Text Box 61"/>
          <p:cNvSpPr txBox="1">
            <a:spLocks noChangeArrowheads="1"/>
          </p:cNvSpPr>
          <p:nvPr/>
        </p:nvSpPr>
        <p:spPr bwMode="auto">
          <a:xfrm>
            <a:off x="2411413" y="43656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40702" name="Text Box 62"/>
          <p:cNvSpPr txBox="1">
            <a:spLocks noChangeArrowheads="1"/>
          </p:cNvSpPr>
          <p:nvPr/>
        </p:nvSpPr>
        <p:spPr bwMode="auto">
          <a:xfrm>
            <a:off x="2319338" y="4456113"/>
            <a:ext cx="4445000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66"/>
                </a:solidFill>
              </a:rPr>
              <a:t>Для газа данной массы произведение</a:t>
            </a:r>
          </a:p>
          <a:p>
            <a:r>
              <a:rPr lang="ru-RU">
                <a:solidFill>
                  <a:srgbClr val="FF0066"/>
                </a:solidFill>
              </a:rPr>
              <a:t>давление газа на объём есть величина </a:t>
            </a:r>
          </a:p>
          <a:p>
            <a:r>
              <a:rPr lang="ru-RU">
                <a:solidFill>
                  <a:srgbClr val="FF0066"/>
                </a:solidFill>
              </a:rPr>
              <a:t>постоянная, если температура газа не </a:t>
            </a:r>
          </a:p>
          <a:p>
            <a:r>
              <a:rPr lang="ru-RU">
                <a:solidFill>
                  <a:srgbClr val="FF0066"/>
                </a:solidFill>
              </a:rPr>
              <a:t>меняется </a:t>
            </a:r>
          </a:p>
        </p:txBody>
      </p:sp>
      <p:pic>
        <p:nvPicPr>
          <p:cNvPr id="240706" name="Picture 6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459788" y="1268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708" name="Picture 6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3850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0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0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0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2000" fill="hold"/>
                                        <p:tgtEl>
                                          <p:spTgt spid="2407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0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0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0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0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0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40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0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0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4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0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37000" fill="hold"/>
                                        <p:tgtEl>
                                          <p:spTgt spid="2407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6 L 0.00521 0.215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406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10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40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40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40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40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0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0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40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0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0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240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0706"/>
                </p:tgtEl>
              </p:cMediaNode>
            </p:audio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0708"/>
                </p:tgtEl>
              </p:cMediaNode>
            </p:audio>
          </p:childTnLst>
        </p:cTn>
      </p:par>
    </p:tnLst>
    <p:bldLst>
      <p:bldP spid="240664" grpId="0" animBg="1"/>
      <p:bldP spid="240671" grpId="0"/>
      <p:bldP spid="240672" grpId="0"/>
      <p:bldP spid="240681" grpId="0" animBg="1"/>
      <p:bldP spid="240682" grpId="0" animBg="1"/>
      <p:bldP spid="240699" grpId="0"/>
      <p:bldP spid="240700" grpId="0"/>
      <p:bldP spid="2407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0000FF"/>
                </a:solidFill>
              </a:rPr>
              <a:t>Изохорный процесс</a:t>
            </a:r>
          </a:p>
        </p:txBody>
      </p:sp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1187450" y="981075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66"/>
                </a:solidFill>
              </a:rPr>
              <a:t>процесс изменения состояния термодинамической системы </a:t>
            </a:r>
          </a:p>
          <a:p>
            <a:r>
              <a:rPr lang="ru-RU">
                <a:solidFill>
                  <a:srgbClr val="FF0066"/>
                </a:solidFill>
              </a:rPr>
              <a:t>    макроскопических тел при постоянном объёме</a:t>
            </a:r>
          </a:p>
        </p:txBody>
      </p:sp>
      <p:sp>
        <p:nvSpPr>
          <p:cNvPr id="262149" name="Rectangle 5"/>
          <p:cNvSpPr>
            <a:spLocks noChangeArrowheads="1"/>
          </p:cNvSpPr>
          <p:nvPr/>
        </p:nvSpPr>
        <p:spPr bwMode="auto">
          <a:xfrm>
            <a:off x="1908175" y="1628775"/>
            <a:ext cx="67675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Воспользуемся уравнением Менделеева – Клапейрона </a:t>
            </a:r>
          </a:p>
          <a:p>
            <a:r>
              <a:rPr lang="ru-RU"/>
              <a:t> </a:t>
            </a:r>
            <a:r>
              <a:rPr lang="en-US"/>
              <a:t>p</a:t>
            </a:r>
            <a:r>
              <a:rPr lang="en-US" baseline="-25000"/>
              <a:t>1</a:t>
            </a:r>
            <a:r>
              <a:rPr lang="en-US"/>
              <a:t> </a:t>
            </a:r>
            <a:r>
              <a:rPr lang="en-US" baseline="30000"/>
              <a:t>.</a:t>
            </a:r>
            <a:r>
              <a:rPr lang="en-US"/>
              <a:t> V = (m/M) </a:t>
            </a:r>
            <a:r>
              <a:rPr lang="en-US" baseline="30000"/>
              <a:t>.</a:t>
            </a:r>
            <a:r>
              <a:rPr lang="en-US"/>
              <a:t> R</a:t>
            </a:r>
            <a:r>
              <a:rPr lang="en-US" baseline="30000"/>
              <a:t>.</a:t>
            </a:r>
            <a:r>
              <a:rPr lang="en-US"/>
              <a:t> T</a:t>
            </a:r>
            <a:r>
              <a:rPr lang="ru-RU" baseline="-25000"/>
              <a:t>1</a:t>
            </a:r>
            <a:endParaRPr lang="en-US"/>
          </a:p>
          <a:p>
            <a:r>
              <a:rPr lang="en-US"/>
              <a:t> p</a:t>
            </a:r>
            <a:r>
              <a:rPr lang="en-US" baseline="-25000"/>
              <a:t>2</a:t>
            </a:r>
            <a:r>
              <a:rPr lang="en-US"/>
              <a:t> </a:t>
            </a:r>
            <a:r>
              <a:rPr lang="en-US" baseline="30000"/>
              <a:t>.</a:t>
            </a:r>
            <a:r>
              <a:rPr lang="en-US"/>
              <a:t> V = (m/M) </a:t>
            </a:r>
            <a:r>
              <a:rPr lang="en-US" baseline="30000"/>
              <a:t>.</a:t>
            </a:r>
            <a:r>
              <a:rPr lang="en-US"/>
              <a:t> R</a:t>
            </a:r>
            <a:r>
              <a:rPr lang="en-US" baseline="30000"/>
              <a:t>.</a:t>
            </a:r>
            <a:r>
              <a:rPr lang="en-US"/>
              <a:t> T</a:t>
            </a:r>
            <a:r>
              <a:rPr lang="ru-RU" baseline="-25000"/>
              <a:t>2</a:t>
            </a:r>
            <a:endParaRPr lang="ru-RU"/>
          </a:p>
        </p:txBody>
      </p:sp>
      <p:sp>
        <p:nvSpPr>
          <p:cNvPr id="262153" name="Line 9"/>
          <p:cNvSpPr>
            <a:spLocks noChangeShapeType="1"/>
          </p:cNvSpPr>
          <p:nvPr/>
        </p:nvSpPr>
        <p:spPr bwMode="auto">
          <a:xfrm>
            <a:off x="4211638" y="22764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2154" name="Rectangle 10"/>
          <p:cNvSpPr>
            <a:spLocks noChangeArrowheads="1"/>
          </p:cNvSpPr>
          <p:nvPr/>
        </p:nvSpPr>
        <p:spPr bwMode="auto">
          <a:xfrm>
            <a:off x="4859338" y="2060575"/>
            <a:ext cx="2808287" cy="9159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66"/>
                </a:solidFill>
              </a:rPr>
              <a:t>p / T=const </a:t>
            </a:r>
            <a:r>
              <a:rPr lang="ru-RU">
                <a:solidFill>
                  <a:srgbClr val="FF0066"/>
                </a:solidFill>
              </a:rPr>
              <a:t>при </a:t>
            </a:r>
            <a:r>
              <a:rPr lang="en-US">
                <a:solidFill>
                  <a:srgbClr val="FF0066"/>
                </a:solidFill>
              </a:rPr>
              <a:t>V=const</a:t>
            </a:r>
          </a:p>
          <a:p>
            <a:r>
              <a:rPr lang="ru-RU">
                <a:solidFill>
                  <a:srgbClr val="FF0066"/>
                </a:solidFill>
              </a:rPr>
              <a:t>                 или</a:t>
            </a:r>
            <a:r>
              <a:rPr lang="en-US">
                <a:solidFill>
                  <a:srgbClr val="FF0066"/>
                </a:solidFill>
              </a:rPr>
              <a:t> </a:t>
            </a:r>
          </a:p>
          <a:p>
            <a:r>
              <a:rPr lang="en-US">
                <a:solidFill>
                  <a:srgbClr val="FF0066"/>
                </a:solidFill>
              </a:rPr>
              <a:t>        p</a:t>
            </a:r>
            <a:r>
              <a:rPr lang="en-US" baseline="-25000">
                <a:solidFill>
                  <a:srgbClr val="FF0066"/>
                </a:solidFill>
              </a:rPr>
              <a:t>1</a:t>
            </a:r>
            <a:r>
              <a:rPr lang="en-US">
                <a:solidFill>
                  <a:srgbClr val="FF0066"/>
                </a:solidFill>
              </a:rPr>
              <a:t>/ </a:t>
            </a:r>
            <a:r>
              <a:rPr lang="ru-RU">
                <a:solidFill>
                  <a:srgbClr val="FF0066"/>
                </a:solidFill>
              </a:rPr>
              <a:t>Т</a:t>
            </a:r>
            <a:r>
              <a:rPr lang="ru-RU" baseline="-25000">
                <a:solidFill>
                  <a:srgbClr val="FF0066"/>
                </a:solidFill>
              </a:rPr>
              <a:t>1</a:t>
            </a:r>
            <a:r>
              <a:rPr lang="en-US">
                <a:solidFill>
                  <a:srgbClr val="FF0066"/>
                </a:solidFill>
              </a:rPr>
              <a:t> = </a:t>
            </a:r>
            <a:r>
              <a:rPr lang="ru-RU">
                <a:solidFill>
                  <a:srgbClr val="FF0066"/>
                </a:solidFill>
              </a:rPr>
              <a:t>р</a:t>
            </a:r>
            <a:r>
              <a:rPr lang="en-US" baseline="-25000">
                <a:solidFill>
                  <a:srgbClr val="FF0066"/>
                </a:solidFill>
              </a:rPr>
              <a:t>2</a:t>
            </a:r>
            <a:r>
              <a:rPr lang="en-US">
                <a:solidFill>
                  <a:srgbClr val="FF0066"/>
                </a:solidFill>
              </a:rPr>
              <a:t> / </a:t>
            </a:r>
            <a:r>
              <a:rPr lang="ru-RU">
                <a:solidFill>
                  <a:srgbClr val="FF0066"/>
                </a:solidFill>
              </a:rPr>
              <a:t>Т</a:t>
            </a:r>
            <a:r>
              <a:rPr lang="ru-RU" baseline="-25000">
                <a:solidFill>
                  <a:srgbClr val="FF0066"/>
                </a:solidFill>
              </a:rPr>
              <a:t>2</a:t>
            </a:r>
            <a:endParaRPr lang="ru-RU">
              <a:solidFill>
                <a:srgbClr val="FF0066"/>
              </a:solidFill>
            </a:endParaRPr>
          </a:p>
        </p:txBody>
      </p:sp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539750" y="2565400"/>
            <a:ext cx="1008063" cy="1943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368" name="Rectangle 12"/>
          <p:cNvSpPr>
            <a:spLocks noChangeArrowheads="1"/>
          </p:cNvSpPr>
          <p:nvPr/>
        </p:nvSpPr>
        <p:spPr bwMode="auto">
          <a:xfrm>
            <a:off x="539750" y="2781300"/>
            <a:ext cx="985838" cy="3603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13"/>
          <p:cNvSpPr>
            <a:spLocks noChangeArrowheads="1"/>
          </p:cNvSpPr>
          <p:nvPr/>
        </p:nvSpPr>
        <p:spPr bwMode="auto">
          <a:xfrm>
            <a:off x="827088" y="1989138"/>
            <a:ext cx="485775" cy="760412"/>
          </a:xfrm>
          <a:prstGeom prst="downArrow">
            <a:avLst>
              <a:gd name="adj1" fmla="val 50000"/>
              <a:gd name="adj2" fmla="val 3913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539750" y="3500438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V =const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262161" name="AutoShape 17"/>
          <p:cNvSpPr>
            <a:spLocks noChangeArrowheads="1"/>
          </p:cNvSpPr>
          <p:nvPr/>
        </p:nvSpPr>
        <p:spPr bwMode="auto">
          <a:xfrm>
            <a:off x="755650" y="4581525"/>
            <a:ext cx="576263" cy="647700"/>
          </a:xfrm>
          <a:prstGeom prst="upArrow">
            <a:avLst>
              <a:gd name="adj1" fmla="val 50000"/>
              <a:gd name="adj2" fmla="val 28099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</a:t>
            </a:r>
          </a:p>
        </p:txBody>
      </p:sp>
      <p:sp>
        <p:nvSpPr>
          <p:cNvPr id="15372" name="Line 20"/>
          <p:cNvSpPr>
            <a:spLocks noChangeShapeType="1"/>
          </p:cNvSpPr>
          <p:nvPr/>
        </p:nvSpPr>
        <p:spPr bwMode="auto">
          <a:xfrm>
            <a:off x="755650" y="54451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21"/>
          <p:cNvSpPr>
            <a:spLocks noChangeShapeType="1"/>
          </p:cNvSpPr>
          <p:nvPr/>
        </p:nvSpPr>
        <p:spPr bwMode="auto">
          <a:xfrm>
            <a:off x="1403350" y="54451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Line 22"/>
          <p:cNvSpPr>
            <a:spLocks noChangeShapeType="1"/>
          </p:cNvSpPr>
          <p:nvPr/>
        </p:nvSpPr>
        <p:spPr bwMode="auto">
          <a:xfrm flipV="1">
            <a:off x="1403350" y="594995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23"/>
          <p:cNvSpPr>
            <a:spLocks noChangeShapeType="1"/>
          </p:cNvSpPr>
          <p:nvPr/>
        </p:nvSpPr>
        <p:spPr bwMode="auto">
          <a:xfrm flipV="1">
            <a:off x="755650" y="587692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6" name="Line 24"/>
          <p:cNvSpPr>
            <a:spLocks noChangeShapeType="1"/>
          </p:cNvSpPr>
          <p:nvPr/>
        </p:nvSpPr>
        <p:spPr bwMode="auto">
          <a:xfrm>
            <a:off x="900113" y="55895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7" name="Line 25"/>
          <p:cNvSpPr>
            <a:spLocks noChangeShapeType="1"/>
          </p:cNvSpPr>
          <p:nvPr/>
        </p:nvSpPr>
        <p:spPr bwMode="auto">
          <a:xfrm>
            <a:off x="900113" y="60213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8" name="Text Box 26"/>
          <p:cNvSpPr txBox="1">
            <a:spLocks noChangeArrowheads="1"/>
          </p:cNvSpPr>
          <p:nvPr/>
        </p:nvSpPr>
        <p:spPr bwMode="auto">
          <a:xfrm>
            <a:off x="447675" y="5392738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5379" name="Text Box 27"/>
          <p:cNvSpPr txBox="1">
            <a:spLocks noChangeArrowheads="1"/>
          </p:cNvSpPr>
          <p:nvPr/>
        </p:nvSpPr>
        <p:spPr bwMode="auto">
          <a:xfrm>
            <a:off x="447675" y="5897563"/>
            <a:ext cx="32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  <a:endParaRPr lang="ru-RU"/>
          </a:p>
        </p:txBody>
      </p:sp>
      <p:sp>
        <p:nvSpPr>
          <p:cNvPr id="15380" name="Text Box 28"/>
          <p:cNvSpPr txBox="1">
            <a:spLocks noChangeArrowheads="1"/>
          </p:cNvSpPr>
          <p:nvPr/>
        </p:nvSpPr>
        <p:spPr bwMode="auto">
          <a:xfrm>
            <a:off x="1116013" y="54451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15381" name="Text Box 29"/>
          <p:cNvSpPr txBox="1">
            <a:spLocks noChangeArrowheads="1"/>
          </p:cNvSpPr>
          <p:nvPr/>
        </p:nvSpPr>
        <p:spPr bwMode="auto">
          <a:xfrm>
            <a:off x="1116013" y="58769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sp>
        <p:nvSpPr>
          <p:cNvPr id="262174" name="Rectangle 30"/>
          <p:cNvSpPr>
            <a:spLocks noChangeArrowheads="1"/>
          </p:cNvSpPr>
          <p:nvPr/>
        </p:nvSpPr>
        <p:spPr bwMode="auto">
          <a:xfrm>
            <a:off x="2124075" y="3357563"/>
            <a:ext cx="610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Открыт закон в 1</a:t>
            </a:r>
            <a:r>
              <a:rPr lang="en-US"/>
              <a:t>787</a:t>
            </a:r>
            <a:r>
              <a:rPr lang="ru-RU"/>
              <a:t> году</a:t>
            </a:r>
            <a:r>
              <a:rPr lang="en-US"/>
              <a:t> </a:t>
            </a:r>
            <a:r>
              <a:rPr lang="ru-RU"/>
              <a:t>Ж. Шарлем (Франция)</a:t>
            </a:r>
          </a:p>
        </p:txBody>
      </p:sp>
      <p:sp>
        <p:nvSpPr>
          <p:cNvPr id="262175" name="Rectangle 31"/>
          <p:cNvSpPr>
            <a:spLocks noChangeArrowheads="1"/>
          </p:cNvSpPr>
          <p:nvPr/>
        </p:nvSpPr>
        <p:spPr bwMode="auto">
          <a:xfrm>
            <a:off x="2484438" y="3860800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Носит название</a:t>
            </a:r>
            <a:r>
              <a:rPr lang="en-US"/>
              <a:t>:</a:t>
            </a:r>
            <a:r>
              <a:rPr lang="ru-RU"/>
              <a:t> </a:t>
            </a:r>
            <a:endParaRPr lang="en-US"/>
          </a:p>
          <a:p>
            <a:pPr algn="ctr"/>
            <a:r>
              <a:rPr lang="ru-RU"/>
              <a:t> закон Шарля</a:t>
            </a:r>
            <a:r>
              <a:rPr lang="en-US"/>
              <a:t>:</a:t>
            </a:r>
            <a:endParaRPr lang="ru-RU"/>
          </a:p>
        </p:txBody>
      </p:sp>
      <p:sp>
        <p:nvSpPr>
          <p:cNvPr id="262176" name="Rectangle 32"/>
          <p:cNvSpPr>
            <a:spLocks noChangeArrowheads="1"/>
          </p:cNvSpPr>
          <p:nvPr/>
        </p:nvSpPr>
        <p:spPr bwMode="auto">
          <a:xfrm>
            <a:off x="2484438" y="4652963"/>
            <a:ext cx="6119812" cy="1006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66"/>
                </a:solidFill>
              </a:rPr>
              <a:t>Для газа данной массы отношение давления</a:t>
            </a:r>
          </a:p>
          <a:p>
            <a:r>
              <a:rPr lang="ru-RU" sz="2000">
                <a:solidFill>
                  <a:srgbClr val="FF0066"/>
                </a:solidFill>
              </a:rPr>
              <a:t>к температуре постоянно, если объём не</a:t>
            </a:r>
          </a:p>
          <a:p>
            <a:r>
              <a:rPr lang="ru-RU" sz="2000">
                <a:solidFill>
                  <a:srgbClr val="FF0066"/>
                </a:solidFill>
              </a:rPr>
              <a:t>меняется.</a:t>
            </a:r>
            <a:r>
              <a:rPr lang="ru-RU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262179" name="Picture 3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01013" y="6921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00" fill="hold"/>
                                        <p:tgtEl>
                                          <p:spTgt spid="262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2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2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2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2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6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2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62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26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2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2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62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62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6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2179"/>
                </p:tgtEl>
              </p:cMediaNode>
            </p:audio>
          </p:childTnLst>
        </p:cTn>
      </p:par>
    </p:tnLst>
    <p:bldLst>
      <p:bldP spid="262148" grpId="0"/>
      <p:bldP spid="262149" grpId="0"/>
      <p:bldP spid="262153" grpId="0" animBg="1"/>
      <p:bldP spid="262154" grpId="0" animBg="1"/>
      <p:bldP spid="262161" grpId="0" animBg="1"/>
      <p:bldP spid="262175" grpId="0"/>
      <p:bldP spid="26217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1457</TotalTime>
  <Words>1089</Words>
  <Application>Microsoft PowerPoint</Application>
  <PresentationFormat>Экран (4:3)</PresentationFormat>
  <Paragraphs>244</Paragraphs>
  <Slides>14</Slides>
  <Notes>0</Notes>
  <HiddenSlides>0</HiddenSlides>
  <MMClips>15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Trebuchet MS</vt:lpstr>
      <vt:lpstr>Wingdings 2</vt:lpstr>
      <vt:lpstr>Wingdings</vt:lpstr>
      <vt:lpstr>Times New Roman</vt:lpstr>
      <vt:lpstr>Comic Sans MS</vt:lpstr>
      <vt:lpstr>Tahoma</vt:lpstr>
      <vt:lpstr>Изящная</vt:lpstr>
      <vt:lpstr>Microsoft Equation 3.0</vt:lpstr>
      <vt:lpstr>Слайд 1</vt:lpstr>
      <vt:lpstr>Слайд 2</vt:lpstr>
      <vt:lpstr>ПЛАН УРОКА:</vt:lpstr>
      <vt:lpstr>II.Подготовка к восприятию нового материала:</vt:lpstr>
      <vt:lpstr> </vt:lpstr>
      <vt:lpstr>Слайд 6</vt:lpstr>
      <vt:lpstr>Слайд 7</vt:lpstr>
      <vt:lpstr>Изотермический процесс -</vt:lpstr>
      <vt:lpstr>Изохорный процесс</vt:lpstr>
      <vt:lpstr>Изобарный процесс</vt:lpstr>
      <vt:lpstr>Графическое   изображение  процессов</vt:lpstr>
      <vt:lpstr>V. Закрепление нового материала.</vt:lpstr>
      <vt:lpstr>Слайд 13</vt:lpstr>
      <vt:lpstr>Итог урока: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Татьяна</dc:creator>
  <cp:lastModifiedBy>Татьяна</cp:lastModifiedBy>
  <cp:revision>56</cp:revision>
  <dcterms:created xsi:type="dcterms:W3CDTF">1601-01-01T00:00:00Z</dcterms:created>
  <dcterms:modified xsi:type="dcterms:W3CDTF">2013-04-29T14:34:09Z</dcterms:modified>
</cp:coreProperties>
</file>