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8" r:id="rId4"/>
    <p:sldId id="259" r:id="rId5"/>
    <p:sldId id="260" r:id="rId6"/>
    <p:sldId id="261" r:id="rId7"/>
    <p:sldId id="277" r:id="rId8"/>
    <p:sldId id="270" r:id="rId9"/>
    <p:sldId id="265" r:id="rId10"/>
    <p:sldId id="266" r:id="rId11"/>
    <p:sldId id="267" r:id="rId12"/>
    <p:sldId id="268" r:id="rId13"/>
    <p:sldId id="269" r:id="rId14"/>
    <p:sldId id="262" r:id="rId15"/>
    <p:sldId id="272" r:id="rId16"/>
    <p:sldId id="273" r:id="rId17"/>
    <p:sldId id="274" r:id="rId18"/>
    <p:sldId id="276" r:id="rId19"/>
    <p:sldId id="275" r:id="rId20"/>
    <p:sldId id="280" r:id="rId21"/>
    <p:sldId id="26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0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12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8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8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8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8.png"/><Relationship Id="rId7" Type="http://schemas.openxmlformats.org/officeDocument/2006/relationships/image" Target="../media/image3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fx.dagbladet.no/labrador/182/182594/18259406/jpg/active/729x.jpg"/>
          <p:cNvPicPr>
            <a:picLocks noChangeAspect="1" noChangeArrowheads="1"/>
          </p:cNvPicPr>
          <p:nvPr/>
        </p:nvPicPr>
        <p:blipFill>
          <a:blip r:embed="rId2"/>
          <a:srcRect l="37338" t="17333" r="8504"/>
          <a:stretch>
            <a:fillRect/>
          </a:stretch>
        </p:blipFill>
        <p:spPr bwMode="auto">
          <a:xfrm>
            <a:off x="4594933" y="2643182"/>
            <a:ext cx="4549067" cy="44291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42899"/>
            <a:ext cx="9501222" cy="3071834"/>
          </a:xfrm>
        </p:spPr>
        <p:txBody>
          <a:bodyPr>
            <a:normAutofit fontScale="90000"/>
          </a:bodyPr>
          <a:lstStyle/>
          <a:p>
            <a:pPr algn="l"/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> 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8000" dirty="0" smtClean="0">
                <a:solidFill>
                  <a:srgbClr val="FF0000"/>
                </a:solidFill>
              </a:rPr>
              <a:t>Математический счёт при подготовке</a:t>
            </a:r>
            <a:br>
              <a:rPr lang="ru-RU" sz="8000" dirty="0" smtClean="0">
                <a:solidFill>
                  <a:srgbClr val="FF0000"/>
                </a:solidFill>
              </a:rPr>
            </a:br>
            <a:r>
              <a:rPr lang="ru-RU" sz="8000" dirty="0" smtClean="0">
                <a:solidFill>
                  <a:srgbClr val="FF0000"/>
                </a:solidFill>
              </a:rPr>
              <a:t>   к ЕГЭ по</a:t>
            </a:r>
            <a:br>
              <a:rPr lang="ru-RU" sz="8000" dirty="0" smtClean="0">
                <a:solidFill>
                  <a:srgbClr val="FF0000"/>
                </a:solidFill>
              </a:rPr>
            </a:br>
            <a:r>
              <a:rPr lang="ru-RU" sz="8000" dirty="0" smtClean="0">
                <a:solidFill>
                  <a:srgbClr val="FF0000"/>
                </a:solidFill>
              </a:rPr>
              <a:t>    физике</a:t>
            </a:r>
            <a:br>
              <a:rPr lang="ru-RU" sz="8000" dirty="0" smtClean="0">
                <a:solidFill>
                  <a:srgbClr val="FF0000"/>
                </a:solidFill>
              </a:rPr>
            </a:br>
            <a:r>
              <a:rPr lang="ru-RU" sz="8000" dirty="0" smtClean="0">
                <a:solidFill>
                  <a:srgbClr val="FF0000"/>
                </a:solidFill>
              </a:rPr>
              <a:t>   </a:t>
            </a:r>
            <a:r>
              <a:rPr lang="ru-RU" sz="2400" dirty="0" smtClean="0">
                <a:solidFill>
                  <a:srgbClr val="FF0000"/>
                </a:solidFill>
              </a:rPr>
              <a:t>Осолихин Юрий Валерьевич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                    учитель физики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                       Горная Школа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6072206"/>
            <a:ext cx="5214942" cy="785794"/>
          </a:xfrm>
        </p:spPr>
        <p:txBody>
          <a:bodyPr>
            <a:noAutofit/>
          </a:bodyPr>
          <a:lstStyle/>
          <a:p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982994">
            <a:off x="4623680" y="2952174"/>
            <a:ext cx="2483382" cy="15884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Эйнштейн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7072362" cy="6497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857496"/>
            <a:ext cx="428628" cy="47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571480"/>
            <a:ext cx="574091" cy="40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428604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642918"/>
            <a:ext cx="364334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28604"/>
            <a:ext cx="928694" cy="65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2000240"/>
            <a:ext cx="856491" cy="40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6" y="3429000"/>
            <a:ext cx="1000132" cy="40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14744" y="428604"/>
            <a:ext cx="37265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86644" y="3500438"/>
            <a:ext cx="3762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1683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643182"/>
            <a:ext cx="428628" cy="47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57166"/>
            <a:ext cx="574091" cy="40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285728"/>
            <a:ext cx="37265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358082" y="3286124"/>
            <a:ext cx="375900" cy="492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428604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642918"/>
            <a:ext cx="364334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57356" y="357166"/>
            <a:ext cx="797435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562" y="3286124"/>
            <a:ext cx="890823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86116" y="2071678"/>
            <a:ext cx="856491" cy="40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86446" y="1142984"/>
            <a:ext cx="357190" cy="35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286676" cy="682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2786058"/>
            <a:ext cx="428628" cy="47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357166"/>
            <a:ext cx="574091" cy="40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285728"/>
            <a:ext cx="37265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00958" y="3429000"/>
            <a:ext cx="3762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428604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642918"/>
            <a:ext cx="364334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85918" y="214290"/>
            <a:ext cx="1126074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50" y="1785926"/>
            <a:ext cx="48260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57752" y="3429000"/>
            <a:ext cx="928694" cy="37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357554" y="2500306"/>
            <a:ext cx="856491" cy="40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-1"/>
            <a:ext cx="8143932" cy="691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786058"/>
            <a:ext cx="428628" cy="47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85728"/>
            <a:ext cx="574091" cy="40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57166"/>
            <a:ext cx="37265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96" y="3429000"/>
            <a:ext cx="3762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28572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500042"/>
            <a:ext cx="364334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14414" y="214290"/>
            <a:ext cx="921947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429256" y="785794"/>
            <a:ext cx="460958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29124" y="3429000"/>
            <a:ext cx="712659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357554" y="1928802"/>
            <a:ext cx="856491" cy="40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Практикум 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3 минуты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357298"/>
          <a:ext cx="8429683" cy="5072100"/>
        </p:xfrm>
        <a:graphic>
          <a:graphicData uri="http://schemas.openxmlformats.org/drawingml/2006/table">
            <a:tbl>
              <a:tblPr/>
              <a:tblGrid>
                <a:gridCol w="1640801"/>
                <a:gridCol w="1640801"/>
                <a:gridCol w="1519260"/>
                <a:gridCol w="346134"/>
                <a:gridCol w="1640801"/>
                <a:gridCol w="1641886"/>
              </a:tblGrid>
              <a:tr h="8453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err="1">
                          <a:latin typeface="Cambria"/>
                          <a:ea typeface="Times New Roman"/>
                          <a:cs typeface="Calibri"/>
                        </a:rPr>
                        <a:t>α</a:t>
                      </a:r>
                      <a:r>
                        <a:rPr lang="ru-RU" sz="2600" b="1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Cambria"/>
                          <a:ea typeface="Times New Roman"/>
                          <a:cs typeface="Times New Roman"/>
                        </a:rPr>
                        <a:t>cos</a:t>
                      </a:r>
                      <a:r>
                        <a:rPr lang="ru-RU" sz="2600" b="1">
                          <a:latin typeface="Cambria"/>
                          <a:ea typeface="Times New Roman"/>
                          <a:cs typeface="Calibri"/>
                        </a:rPr>
                        <a:t> 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Cambria"/>
                          <a:ea typeface="Times New Roman"/>
                          <a:cs typeface="Times New Roman"/>
                        </a:rPr>
                        <a:t>sin</a:t>
                      </a:r>
                      <a:r>
                        <a:rPr lang="ru-RU" sz="2600" b="1">
                          <a:latin typeface="Cambria"/>
                          <a:ea typeface="Times New Roman"/>
                          <a:cs typeface="Calibri"/>
                        </a:rPr>
                        <a:t> 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Cambria"/>
                          <a:ea typeface="Times New Roman"/>
                          <a:cs typeface="Times New Roman"/>
                        </a:rPr>
                        <a:t>tg</a:t>
                      </a:r>
                      <a:r>
                        <a:rPr lang="ru-RU" sz="2600" b="1">
                          <a:latin typeface="Cambria"/>
                          <a:ea typeface="Times New Roman"/>
                          <a:cs typeface="Calibri"/>
                        </a:rPr>
                        <a:t> 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Cambria"/>
                          <a:ea typeface="Times New Roman"/>
                          <a:cs typeface="Times New Roman"/>
                        </a:rPr>
                        <a:t>ctg</a:t>
                      </a:r>
                      <a:r>
                        <a:rPr lang="ru-RU" sz="2600" b="1">
                          <a:latin typeface="Cambria"/>
                          <a:ea typeface="Times New Roman"/>
                          <a:cs typeface="Calibri"/>
                        </a:rPr>
                        <a:t> 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latin typeface="Cambria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ru-RU" sz="2600" b="1">
                          <a:latin typeface="Calibri"/>
                          <a:ea typeface="Times New Roman"/>
                          <a:cs typeface="Calibri"/>
                        </a:rPr>
                        <a:t>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latin typeface="Cambria"/>
                          <a:ea typeface="Times New Roman"/>
                          <a:cs typeface="Times New Roman"/>
                        </a:rPr>
                        <a:t>30</a:t>
                      </a:r>
                      <a:r>
                        <a:rPr lang="ru-RU" sz="2600" b="1">
                          <a:latin typeface="Calibri"/>
                          <a:ea typeface="Times New Roman"/>
                          <a:cs typeface="Calibri"/>
                        </a:rPr>
                        <a:t>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latin typeface="Cambria"/>
                          <a:ea typeface="Times New Roman"/>
                          <a:cs typeface="Times New Roman"/>
                        </a:rPr>
                        <a:t>45</a:t>
                      </a:r>
                      <a:r>
                        <a:rPr lang="ru-RU" sz="2600" b="1">
                          <a:latin typeface="Calibri"/>
                          <a:ea typeface="Times New Roman"/>
                          <a:cs typeface="Calibri"/>
                        </a:rPr>
                        <a:t>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latin typeface="Cambria"/>
                          <a:ea typeface="Times New Roman"/>
                          <a:cs typeface="Times New Roman"/>
                        </a:rPr>
                        <a:t>60</a:t>
                      </a:r>
                      <a:r>
                        <a:rPr lang="ru-RU" sz="2600" b="1">
                          <a:latin typeface="Calibri"/>
                          <a:ea typeface="Times New Roman"/>
                          <a:cs typeface="Calibri"/>
                        </a:rPr>
                        <a:t>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latin typeface="Cambria"/>
                          <a:ea typeface="Times New Roman"/>
                          <a:cs typeface="Times New Roman"/>
                        </a:rPr>
                        <a:t>90</a:t>
                      </a:r>
                      <a:r>
                        <a:rPr lang="ru-RU" sz="2600" b="1">
                          <a:latin typeface="Calibri"/>
                          <a:ea typeface="Times New Roman"/>
                          <a:cs typeface="Calibri"/>
                        </a:rPr>
                        <a:t>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43372" y="550070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221455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550070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2214554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00232" y="3929066"/>
            <a:ext cx="16001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0.707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3929066"/>
            <a:ext cx="16001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0.707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0232" y="3071810"/>
            <a:ext cx="16001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0.866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4786322"/>
            <a:ext cx="16001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0.866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7620" y="3000372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0.5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85984" y="4714884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0.5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III </a:t>
            </a:r>
            <a:r>
              <a:rPr lang="ru-RU" sz="2700" b="1" dirty="0" err="1" smtClean="0">
                <a:solidFill>
                  <a:srgbClr val="002060"/>
                </a:solidFill>
              </a:rPr>
              <a:t>этап.Преобразование</a:t>
            </a:r>
            <a:r>
              <a:rPr lang="ru-RU" sz="2700" b="1" dirty="0" smtClean="0">
                <a:solidFill>
                  <a:srgbClr val="002060"/>
                </a:solidFill>
              </a:rPr>
              <a:t> формул, вывод искомой величины.</a:t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>1 метод (математический)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2"/>
            <a:ext cx="1946349" cy="220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7836" y="1285860"/>
            <a:ext cx="1642809" cy="195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286380" y="4071942"/>
            <a:ext cx="3400420" cy="20542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928934"/>
            <a:ext cx="10191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3143248"/>
            <a:ext cx="7048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68814" y="3571876"/>
            <a:ext cx="13365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1428736"/>
            <a:ext cx="1114425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1802" y="3214686"/>
            <a:ext cx="278608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44" y="2571744"/>
            <a:ext cx="1318753" cy="176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2"/>
            <a:ext cx="1946349" cy="220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071546"/>
            <a:ext cx="1762723" cy="2100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928934"/>
            <a:ext cx="10191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2928934"/>
            <a:ext cx="7048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3571876"/>
            <a:ext cx="13365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3214686"/>
            <a:ext cx="4643438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2500306"/>
            <a:ext cx="1318753" cy="176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500826" y="1857364"/>
            <a:ext cx="7048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1285860"/>
            <a:ext cx="13365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185 C 0.00191 0.04025 0.00313 0.0738 -0.00573 0.10942 C -0.00781 0.12769 -0.01059 0.1455 -0.01059 0.16401 " pathEditMode="relative" rAng="0" ptsTypes="ff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59 0.16401 C -0.01337 0.17142 -0.01337 0.17882 -0.01545 0.18645 C -0.01701 0.20172 -0.01736 0.22531 -0.02396 0.23781 C -0.02604 0.25145 -0.03212 0.2732 -0.03837 0.28453 C -0.04132 0.2961 -0.03698 0.28106 -0.04444 0.29725 C -0.04635 0.30142 -0.04757 0.30581 -0.04913 0.31021 C -0.05156 0.31669 -0.05607 0.32154 -0.05885 0.32779 C -0.07048 0.3537 -0.09045 0.37521 -0.11059 0.38886 C -0.11996 0.39533 -0.12743 0.40551 -0.13715 0.4113 C -0.14184 0.41407 -0.14705 0.41477 -0.15156 0.41777 C -0.15798 0.42217 -0.16493 0.42818 -0.17205 0.4305 C -0.18819 0.43582 -0.20607 0.43836 -0.22274 0.44021 C -0.2342 0.44414 -0.246 0.4453 -0.25764 0.44669 C -0.25816 0.44669 -0.30712 0.44761 -0.32517 0.44345 C -0.33593 0.4409 -0.34687 0.43558 -0.35764 0.43211 C -0.3625 0.42726 -0.36597 0.42749 -0.37083 0.42402 C -0.37691 0.41962 -0.38194 0.41477 -0.38767 0.40968 C -0.39114 0.40644 -0.39409 0.39927 -0.39618 0.39533 C -0.39965 0.38886 -0.40486 0.38423 -0.40816 0.37752 C -0.41111 0.37174 -0.41354 0.36711 -0.41788 0.36318 C -0.42031 0.35347 -0.41753 0.36202 -0.42517 0.35023 C -0.43107 0.34097 -0.4342 0.32941 -0.43958 0.31969 C -0.44184 0.3079 -0.44305 0.29934 -0.44791 0.28939 C -0.45191 0.26788 -0.45625 0.24636 -0.46371 0.2267 C -0.46545 0.21467 -0.46927 0.2075 -0.47448 0.19779 C -0.47708 0.1927 -0.48298 0.18344 -0.48298 0.18344 C -0.48455 0.17697 -0.48698 0.17419 -0.4901 0.16887 C -0.49218 0.1654 -0.49496 0.15754 -0.49496 0.15754 " pathEditMode="relative" ptsTypes="fffffffffffffffffffffffffff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5.08675E-6 C -0.00191 -0.00972 0.00122 -0.01782 0.00365 -0.0273 C 0.0059 -0.03655 0.00608 -0.04673 0.00833 -0.05622 C 0.01129 -0.06801 0.01424 -0.07981 0.01806 -0.09138 C 0.01997 -0.09739 0.0217 -0.10526 0.02413 -0.11081 C 0.02587 -0.11474 0.02813 -0.11821 0.03004 -0.12191 C 0.03125 -0.12399 0.03368 -0.12839 0.03368 -0.12839 C 0.03507 -0.13417 0.03438 -0.13302 0.03733 -0.1381 C 0.03976 -0.1425 0.04462 -0.15083 0.04462 -0.15083 C 0.04688 -0.16008 0.04497 -0.15453 0.05295 -0.1654 C 0.06024 -0.17535 0.06736 -0.18622 0.07708 -0.1927 C 0.08368 -0.20403 0.07708 -0.19547 0.08559 -0.20056 C 0.09184 -0.20426 0.09583 -0.21028 0.10243 -0.21352 C 0.11354 -0.21907 0.12483 -0.2193 0.13611 -0.223 C 0.15573 -0.22948 0.17344 -0.23295 0.19393 -0.23433 C 0.23993 -0.23318 0.24948 -0.23202 0.28316 -0.22786 C 0.30208 -0.2193 0.31875 -0.20588 0.33611 -0.1927 C 0.34323 -0.18738 0.35 -0.17997 0.35764 -0.1765 C 0.36511 -0.16679 0.37813 -0.15684 0.38802 -0.15245 C 0.39462 -0.14528 0.4099 -0.13278 0.41806 -0.13001 C 0.42257 -0.12608 0.42952 -0.12191 0.43368 -0.11705 C 0.4382 -0.11197 0.44271 -0.10202 0.44809 -0.09947 C 0.44879 -0.09785 0.44965 -0.096 0.45052 -0.09462 C 0.45139 -0.09277 0.45313 -0.09161 0.45417 -0.08976 C 0.4566 -0.08513 0.45764 -0.07866 0.46024 -0.0738 C 0.46129 -0.06778 0.46268 -0.06223 0.46389 -0.05622 C 0.46563 -0.03262 0.47101 -0.00903 0.47101 0.01457 " pathEditMode="relative" ptsTypes="ffffffffffffffffffffffffffA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83 -0.00509 C 0.04809 -0.05112 0.05069 -0.09322 0.06858 -0.13347 C 0.07135 -0.13949 0.0724 -0.14527 0.07587 -0.15105 C 0.07865 -0.16193 0.07483 -0.15013 0.08073 -0.15915 C 0.08333 -0.16331 0.08542 -0.17025 0.08906 -0.17372 C 0.09774 -0.18159 0.11163 -0.18182 0.1217 -0.18321 C 0.13437 -0.1876 0.14566 -0.18992 0.15903 -0.1913 C 0.19878 -0.20033 0.2408 -0.19547 0.28073 -0.19454 C 0.28455 -0.19339 0.2934 -0.19107 0.29635 -0.18968 C 0.31267 -0.18136 0.29167 -0.18737 0.30955 -0.18321 C 0.32031 -0.17465 0.33264 -0.17118 0.34462 -0.16725 C 0.35642 -0.15915 0.36875 -0.15314 0.38073 -0.14643 C 0.39323 -0.13949 0.38698 -0.14157 0.39757 -0.13347 C 0.41111 -0.12306 0.42847 -0.11289 0.4434 -0.10618 C 0.45434 -0.096 0.46233 -0.0805 0.46979 -0.06616 C 0.47014 -0.06292 0.47049 -0.05968 0.47101 -0.05644 C 0.4717 -0.05112 0.47344 -0.04048 0.47344 -0.04025 C 0.47309 -0.02753 0.47361 -0.01458 0.47222 -0.00185 C 0.4717 0.00347 0.46944 0.00301 0.46736 0.00301 " pathEditMode="relative" rAng="0" ptsTypes="ffffffffffffffffff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27 0.00972 C 0.04671 0.00717 0.04983 0.00532 0.05157 0.00185 C 0.05573 -0.00647 0.05591 -0.0222 0.05886 -0.03192 C 0.05973 -0.0458 0.06216 -0.05852 0.06355 -0.07217 C 0.06563 -0.09206 0.06632 -0.10872 0.07327 -0.12676 C 0.08334 -0.15336 0.10521 -0.17302 0.12379 -0.1876 C 0.12535 -0.18875 0.12605 -0.1913 0.12743 -0.19246 C 0.13004 -0.19454 0.13837 -0.19754 0.1408 -0.19893 C 0.15174 -0.20518 0.16216 -0.21258 0.17327 -0.21813 C 0.18473 -0.22392 0.19462 -0.23132 0.20695 -0.23432 C 0.21962 -0.23756 0.23264 -0.23687 0.24549 -0.23756 C 0.28282 -0.25537 0.32327 -0.24288 0.36129 -0.23432 C 0.36372 -0.23317 0.36598 -0.23178 0.36841 -0.23109 C 0.37205 -0.23016 0.37587 -0.23085 0.37934 -0.22947 C 0.38421 -0.22762 0.38785 -0.2223 0.39254 -0.21975 C 0.40035 -0.21536 0.40782 -0.21189 0.41546 -0.20703 C 0.42709 -0.19963 0.41702 -0.20541 0.425 -0.19731 C 0.42813 -0.19407 0.4349 -0.18991 0.43837 -0.1876 C 0.44132 -0.18205 0.44497 -0.1802 0.44914 -0.17649 C 0.45296 -0.16863 0.4573 -0.16169 0.46129 -0.15406 C 0.46164 -0.15244 0.46181 -0.15082 0.46233 -0.1492 C 0.46302 -0.14735 0.46424 -0.14619 0.46476 -0.14434 C 0.46667 -0.1374 0.46789 -0.13046 0.46962 -0.12352 C 0.47309 -0.10964 0.47344 -0.09414 0.47691 -0.08003 C 0.4783 -0.05574 0.47969 -0.04348 0.47813 -0.01758 C 0.47796 -0.01318 0.4757 -0.00462 0.4757 -0.00439 " pathEditMode="relative" rAng="0" ptsTypes="fffffffffffffffffffffffffA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-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497 0.15776 C -0.46511 0.15892 -0.43733 0.16031 -0.40816 0.16748 C -0.39341 0.16702 -0.37847 0.16586 -0.36372 0.16586 " pathEditMode="relative" ptsTypes="ffA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2 метод (пропорция)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928934"/>
            <a:ext cx="1714512" cy="194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0910" y="1785926"/>
            <a:ext cx="1642809" cy="195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3429000"/>
            <a:ext cx="10191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1888" y="4071942"/>
            <a:ext cx="13365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3714752"/>
            <a:ext cx="278608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71538" y="3786190"/>
            <a:ext cx="2876549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4214818"/>
            <a:ext cx="110985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четверенная стрелка 10"/>
          <p:cNvSpPr/>
          <p:nvPr/>
        </p:nvSpPr>
        <p:spPr>
          <a:xfrm rot="2715363">
            <a:off x="3036552" y="2633917"/>
            <a:ext cx="2677907" cy="2626265"/>
          </a:xfrm>
          <a:prstGeom prst="quadArrow">
            <a:avLst/>
          </a:prstGeom>
          <a:solidFill>
            <a:schemeClr val="bg1">
              <a:lumMod val="50000"/>
              <a:alpha val="2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1448E-6 C 0.00156 -0.01388 0.00191 -0.03308 0.00486 -0.04487 C 0.00452 -0.07749 0.00434 -0.1101 0.00365 -0.14272 C 0.00347 -0.15174 0.00261 -0.15961 -0.00121 -0.16678 C -0.00156 -0.1684 -0.00243 -0.17164 -0.00243 -0.1714 " pathEditMode="relative" rAng="0" ptsTypes="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785926"/>
            <a:ext cx="1714512" cy="194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0910" y="1785926"/>
            <a:ext cx="1642809" cy="195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3429000"/>
            <a:ext cx="10191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1888" y="4071942"/>
            <a:ext cx="13365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3714752"/>
            <a:ext cx="278608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3786190"/>
            <a:ext cx="2876549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8794" y="4214818"/>
            <a:ext cx="110985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1928794" y="2428868"/>
            <a:ext cx="7048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9366E-7 C -0.0507 -0.00416 -0.09497 -0.00809 -0.14705 -0.00809 " pathEditMode="relative" ptsTypes="f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75 -0.01018 C 0.04045 -0.01064 0.03715 -0.01018 0.03403 -0.01157 C 0.03247 -0.01226 0.0316 -0.0148 0.03038 -0.01642 C 0.01458 -0.03493 0.03646 -0.00902 0.02083 -0.02452 C 0.01892 -0.02637 0.01771 -0.02915 0.01597 -0.031 C 0.01076 -0.03632 0.00417 -0.03817 -0.00087 -0.04372 C -0.00712 -0.05066 -0.01319 -0.05876 -0.02014 -0.06454 C -0.02396 -0.0724 -0.03055 -0.07772 -0.03576 -0.08397 C -0.0434 -0.09322 -0.05104 -0.10201 -0.05868 -0.11127 C -0.09062 -0.14943 -0.13212 -0.19246 -0.17326 -0.21073 C -0.17517 -0.21281 -0.17691 -0.21559 -0.17917 -0.21721 C -0.18264 -0.21952 -0.1901 -0.22207 -0.1901 -0.22184 C -0.19514 -0.22693 -0.20052 -0.22878 -0.20573 -0.23317 C -0.21059 -0.23733 -0.21458 -0.24358 -0.22014 -0.24613 C -0.22552 -0.24844 -0.2309 -0.25191 -0.23576 -0.25561 C -0.24774 -0.26463 -0.23871 -0.26024 -0.2467 -0.26371 C -0.25295 -0.26995 -0.25729 -0.27828 -0.26354 -0.28452 C -0.27101 -0.29193 -0.27986 -0.2984 -0.28767 -0.30534 C -0.2901 -0.30743 -0.29201 -0.31066 -0.29479 -0.31182 C -0.29913 -0.31367 -0.29878 -0.31344 -0.3033 -0.31668 C -0.31111 -0.32246 -0.31493 -0.32778 -0.32378 -0.32963 C -0.32899 -0.33218 -0.33316 -0.33588 -0.33819 -0.33912 " pathEditMode="relative" rAng="0" ptsTypes="fffffffffffffffffffff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1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90863E-6 C -0.00209 -0.01111 -0.00278 -0.02267 -0.00487 -0.03377 C -0.00417 -0.07541 -0.00122 -0.12052 -0.00122 -0.16216 " pathEditMode="relative" ptsTypes="ff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3 метод (карточный)</a:t>
            </a:r>
            <a:endParaRPr lang="ru-RU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357430"/>
            <a:ext cx="1946349" cy="220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214422"/>
            <a:ext cx="1642809" cy="195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2928934"/>
            <a:ext cx="10191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3643314"/>
            <a:ext cx="13365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3214686"/>
            <a:ext cx="278608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714480" y="3143248"/>
            <a:ext cx="7048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474E-7 C -0.01319 0.0044 -0.02864 0.00648 -0.04218 0.0081 C -0.05121 0.01203 -0.06145 0.01134 -0.071 0.01273 C -0.13107 0.0118 -0.14635 0.01365 -0.18906 0.00648 C -0.19913 0.00209 -0.20902 -0.00185 -0.21927 -0.00485 C -0.22673 -0.00717 -0.2335 -0.01318 -0.24097 -0.01596 C -0.24878 -0.0229 -0.25694 -0.02614 -0.2651 -0.03215 C -0.27065 -0.03631 -0.27343 -0.04117 -0.27951 -0.04325 C -0.28229 -0.04557 -0.28541 -0.04695 -0.28802 -0.04973 C -0.29184 -0.05389 -0.29513 -0.05852 -0.29878 -0.06268 C -0.3026 -0.06685 -0.30434 -0.07171 -0.3085 -0.07541 C -0.31145 -0.08165 -0.31354 -0.08929 -0.31805 -0.09322 C -0.321 -0.10409 -0.3269 -0.11265 -0.33003 -0.12352 C -0.33368 -0.13578 -0.33489 -0.14827 -0.34097 -0.15891 C -0.34131 -0.16053 -0.34166 -0.16215 -0.34218 -0.16377 C -0.34288 -0.16562 -0.34461 -0.16863 -0.34461 -0.16863 " pathEditMode="relative" ptsTypes="fffffffff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1 -1.50821E-6 C -0.24914 0.00972 -0.24862 0.01689 -0.24636 0.02568 C -0.24532 0.04025 -0.24393 0.0532 -0.24167 0.06755 C -0.24132 0.06986 -0.23212 0.08975 -0.23073 0.09322 C -0.21945 0.11982 -0.2066 0.13486 -0.18855 0.15244 C -0.18716 0.15383 -0.18646 0.15637 -0.1849 0.1573 C -0.1816 0.15961 -0.17778 0.161 -0.17414 0.16216 C -0.17257 0.16262 -0.17084 0.16285 -0.16928 0.16377 C -0.15869 0.16979 -0.14931 0.1765 -0.13803 0.17974 C -0.13021 0.18506 -0.12692 0.18714 -0.11876 0.18945 C -0.10608 0.19801 -0.09046 0.20148 -0.07657 0.20541 C -0.07014 0.20726 -0.06389 0.21189 -0.0573 0.21351 C -0.03785 0.21837 -0.01945 0.22022 0.00052 0.2216 C 0.02031 0.22693 0.04079 0.226 0.06076 0.22808 C 0.12118 0.22716 0.16597 0.22762 0.221 0.21837 C 0.23229 0.21328 0.24652 0.21235 0.25833 0.21027 C 0.26562 0.20703 0.27378 0.20541 0.28124 0.20402 C 0.2967 0.19708 0.321 0.20079 0.34027 0.19755 C 0.34722 0.19454 0.35208 0.19223 0.35954 0.19107 C 0.36493 0.18876 0.36874 0.18367 0.37413 0.18136 C 0.37621 0.17326 0.37777 0.1728 0.37534 0.16539 C 0.37482 0.16354 0.37413 0.16169 0.37291 0.16054 C 0.37187 0.15938 0.36927 0.15892 0.36927 0.15892 " pathEditMode="relative" ptsTypes="ffffffffffffffffffffff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Monotype Corsiva" pitchFamily="66" charset="0"/>
                <a:cs typeface="Aparajita" pitchFamily="34" charset="0"/>
              </a:rPr>
              <a:t>Понять - значит привыкнуть и научиться использовать.</a:t>
            </a:r>
            <a:br>
              <a:rPr lang="ru-RU" sz="6600" dirty="0" smtClean="0">
                <a:solidFill>
                  <a:srgbClr val="002060"/>
                </a:solidFill>
                <a:latin typeface="Monotype Corsiva" pitchFamily="66" charset="0"/>
                <a:cs typeface="Aparajita" pitchFamily="34" charset="0"/>
              </a:rPr>
            </a:br>
            <a:r>
              <a:rPr lang="ru-RU" sz="6600" dirty="0" smtClean="0">
                <a:solidFill>
                  <a:srgbClr val="002060"/>
                </a:solidFill>
                <a:latin typeface="Monotype Corsiva" pitchFamily="66" charset="0"/>
                <a:cs typeface="Aparajita" pitchFamily="34" charset="0"/>
              </a:rPr>
              <a:t> </a:t>
            </a:r>
            <a:r>
              <a:rPr lang="ru-RU" sz="6600" i="1" dirty="0" smtClean="0">
                <a:solidFill>
                  <a:srgbClr val="002060"/>
                </a:solidFill>
                <a:latin typeface="Monotype Corsiva" pitchFamily="66" charset="0"/>
                <a:cs typeface="Aparajita" pitchFamily="34" charset="0"/>
              </a:rPr>
              <a:t>(Ричард Фейнман)</a:t>
            </a:r>
            <a:endParaRPr lang="ru-RU" sz="6600" dirty="0">
              <a:solidFill>
                <a:srgbClr val="002060"/>
              </a:solidFill>
              <a:latin typeface="Monotype Corsiva" pitchFamily="66" charset="0"/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5449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Практикум 7 минут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3786190"/>
            <a:ext cx="6900882" cy="233997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/>
            </a:r>
            <a:br>
              <a:rPr lang="ru-RU" sz="4800" dirty="0" smtClean="0">
                <a:solidFill>
                  <a:srgbClr val="002060"/>
                </a:solidFill>
              </a:rPr>
            </a:br>
            <a:r>
              <a:rPr lang="ru-RU" sz="4800" dirty="0" smtClean="0">
                <a:solidFill>
                  <a:srgbClr val="002060"/>
                </a:solidFill>
              </a:rPr>
              <a:t/>
            </a:r>
            <a:br>
              <a:rPr lang="ru-RU" sz="4800" dirty="0" smtClean="0">
                <a:solidFill>
                  <a:srgbClr val="002060"/>
                </a:solidFill>
              </a:rPr>
            </a:br>
            <a:r>
              <a:rPr lang="ru-RU" sz="4800" dirty="0" smtClean="0">
                <a:solidFill>
                  <a:srgbClr val="002060"/>
                </a:solidFill>
              </a:rPr>
              <a:t>Заключительный этап урока-</a:t>
            </a:r>
            <a:br>
              <a:rPr lang="ru-RU" sz="4800" dirty="0" smtClean="0">
                <a:solidFill>
                  <a:srgbClr val="002060"/>
                </a:solidFill>
              </a:rPr>
            </a:br>
            <a:r>
              <a:rPr lang="ru-RU" sz="9600" b="1" dirty="0" smtClean="0">
                <a:solidFill>
                  <a:srgbClr val="002060"/>
                </a:solidFill>
              </a:rPr>
              <a:t>самоконтроль </a:t>
            </a:r>
            <a:br>
              <a:rPr lang="ru-RU" sz="9600" b="1" dirty="0" smtClean="0">
                <a:solidFill>
                  <a:srgbClr val="002060"/>
                </a:solidFill>
              </a:rPr>
            </a:br>
            <a:r>
              <a:rPr lang="ru-RU" sz="9600" b="1" dirty="0" smtClean="0">
                <a:solidFill>
                  <a:srgbClr val="002060"/>
                </a:solidFill>
              </a:rPr>
              <a:t>и </a:t>
            </a:r>
            <a:br>
              <a:rPr lang="ru-RU" sz="9600" b="1" dirty="0" smtClean="0">
                <a:solidFill>
                  <a:srgbClr val="002060"/>
                </a:solidFill>
              </a:rPr>
            </a:br>
            <a:r>
              <a:rPr lang="ru-RU" sz="9600" b="1" dirty="0" smtClean="0">
                <a:solidFill>
                  <a:srgbClr val="002060"/>
                </a:solidFill>
              </a:rPr>
              <a:t>рефлексия!</a:t>
            </a:r>
            <a:r>
              <a:rPr lang="ru-RU" sz="4800" dirty="0" smtClean="0">
                <a:solidFill>
                  <a:srgbClr val="002060"/>
                </a:solidFill>
              </a:rPr>
              <a:t/>
            </a:r>
            <a:br>
              <a:rPr lang="ru-RU" sz="4800" dirty="0" smtClean="0">
                <a:solidFill>
                  <a:srgbClr val="002060"/>
                </a:solidFill>
              </a:rPr>
            </a:br>
            <a:endParaRPr lang="ru-RU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Цель: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Arial Narrow" pitchFamily="34" charset="0"/>
              </a:rPr>
              <a:t>Освоить </a:t>
            </a:r>
            <a:r>
              <a:rPr lang="ru-RU" sz="4800" dirty="0" smtClean="0">
                <a:solidFill>
                  <a:srgbClr val="7030A0"/>
                </a:solidFill>
                <a:latin typeface="Arial Narrow" pitchFamily="34" charset="0"/>
              </a:rPr>
              <a:t>универсальные учебные действия</a:t>
            </a:r>
            <a:r>
              <a:rPr lang="ru-RU" sz="4800" dirty="0" smtClean="0">
                <a:solidFill>
                  <a:srgbClr val="002060"/>
                </a:solidFill>
                <a:latin typeface="Arial Narrow" pitchFamily="34" charset="0"/>
              </a:rPr>
              <a:t>, способствующие успешной сдаче Единого Государственного Экзамена.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Задачи: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</a:rPr>
              <a:t>I</a:t>
            </a:r>
            <a:r>
              <a:rPr lang="ru-RU" sz="4400" b="1" dirty="0" smtClean="0">
                <a:solidFill>
                  <a:srgbClr val="002060"/>
                </a:solidFill>
              </a:rPr>
              <a:t> этап.  Работа со степенями по основанию «десять».</a:t>
            </a:r>
            <a:endParaRPr lang="ru-RU" sz="4400" dirty="0" smtClean="0">
              <a:solidFill>
                <a:srgbClr val="002060"/>
              </a:solidFill>
            </a:endParaRPr>
          </a:p>
          <a:p>
            <a:r>
              <a:rPr lang="en-US" sz="4400" b="1" dirty="0" smtClean="0">
                <a:solidFill>
                  <a:srgbClr val="002060"/>
                </a:solidFill>
              </a:rPr>
              <a:t>II</a:t>
            </a:r>
            <a:r>
              <a:rPr lang="ru-RU" sz="4400" b="1" dirty="0" smtClean="0">
                <a:solidFill>
                  <a:srgbClr val="002060"/>
                </a:solidFill>
              </a:rPr>
              <a:t> этап. Нахождение тригонометрических функций заданных углов.</a:t>
            </a:r>
            <a:endParaRPr lang="ru-RU" sz="4400" dirty="0" smtClean="0">
              <a:solidFill>
                <a:srgbClr val="002060"/>
              </a:solidFill>
            </a:endParaRPr>
          </a:p>
          <a:p>
            <a:pPr lvl="0"/>
            <a:r>
              <a:rPr lang="en-US" sz="4400" b="1" dirty="0" smtClean="0">
                <a:solidFill>
                  <a:srgbClr val="002060"/>
                </a:solidFill>
              </a:rPr>
              <a:t>III </a:t>
            </a:r>
            <a:r>
              <a:rPr lang="ru-RU" sz="4400" b="1" dirty="0" err="1" smtClean="0">
                <a:solidFill>
                  <a:srgbClr val="002060"/>
                </a:solidFill>
              </a:rPr>
              <a:t>этап.Преобразование</a:t>
            </a:r>
            <a:r>
              <a:rPr lang="ru-RU" sz="4400" b="1" dirty="0" smtClean="0">
                <a:solidFill>
                  <a:srgbClr val="002060"/>
                </a:solidFill>
              </a:rPr>
              <a:t> формул, вывод искомой величины.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00098" y="274638"/>
            <a:ext cx="10715700" cy="215423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I</a:t>
            </a:r>
            <a:r>
              <a:rPr lang="ru-RU" sz="2800" b="1" dirty="0" smtClean="0">
                <a:solidFill>
                  <a:srgbClr val="002060"/>
                </a:solidFill>
              </a:rPr>
              <a:t> этап.  Работа со степенями по основанию «десять».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Произведение.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endParaRPr lang="ru-RU" sz="2800" dirty="0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002060"/>
                </a:solidFill>
              </a:rPr>
              <a:t>10ᵃ∙10ᵇ=10ᵃ⁺ᵇ;</a:t>
            </a:r>
          </a:p>
          <a:p>
            <a:r>
              <a:rPr lang="ru-RU" sz="6600" dirty="0" smtClean="0">
                <a:solidFill>
                  <a:srgbClr val="002060"/>
                </a:solidFill>
              </a:rPr>
              <a:t>10⁻ᵃ∙10ᵇ=10⁻ᵃ⁺ᵇ;</a:t>
            </a:r>
            <a:r>
              <a:rPr lang="ru-RU" sz="6600" b="1" dirty="0" smtClean="0">
                <a:solidFill>
                  <a:srgbClr val="002060"/>
                </a:solidFill>
              </a:rPr>
              <a:t>   </a:t>
            </a:r>
            <a:endParaRPr lang="ru-RU" sz="6600" dirty="0" smtClean="0">
              <a:solidFill>
                <a:srgbClr val="002060"/>
              </a:solidFill>
            </a:endParaRPr>
          </a:p>
          <a:p>
            <a:r>
              <a:rPr lang="ru-RU" sz="6600" dirty="0" smtClean="0">
                <a:solidFill>
                  <a:srgbClr val="002060"/>
                </a:solidFill>
              </a:rPr>
              <a:t>10ᵃ∙10</a:t>
            </a:r>
            <a:r>
              <a:rPr lang="ru-RU" sz="6600" b="1" dirty="0" smtClean="0">
                <a:solidFill>
                  <a:srgbClr val="002060"/>
                </a:solidFill>
              </a:rPr>
              <a:t>⁻</a:t>
            </a:r>
            <a:r>
              <a:rPr lang="ru-RU" sz="6600" dirty="0" smtClean="0">
                <a:solidFill>
                  <a:srgbClr val="002060"/>
                </a:solidFill>
              </a:rPr>
              <a:t>ᵇ=10ᵃ⁺</a:t>
            </a:r>
            <a:r>
              <a:rPr lang="ru-RU" sz="6600" b="1" dirty="0" smtClean="0">
                <a:solidFill>
                  <a:srgbClr val="002060"/>
                </a:solidFill>
              </a:rPr>
              <a:t>⁽⁻</a:t>
            </a:r>
            <a:r>
              <a:rPr lang="ru-RU" sz="6600" dirty="0" smtClean="0">
                <a:solidFill>
                  <a:srgbClr val="002060"/>
                </a:solidFill>
              </a:rPr>
              <a:t>ᵇ⁾;   </a:t>
            </a:r>
          </a:p>
          <a:p>
            <a:r>
              <a:rPr lang="ru-RU" sz="6600" dirty="0" smtClean="0">
                <a:solidFill>
                  <a:srgbClr val="002060"/>
                </a:solidFill>
              </a:rPr>
              <a:t>10</a:t>
            </a:r>
            <a:r>
              <a:rPr lang="ru-RU" sz="6600" b="1" dirty="0" smtClean="0">
                <a:solidFill>
                  <a:srgbClr val="002060"/>
                </a:solidFill>
              </a:rPr>
              <a:t>⁻</a:t>
            </a:r>
            <a:r>
              <a:rPr lang="ru-RU" sz="6600" dirty="0" smtClean="0">
                <a:solidFill>
                  <a:srgbClr val="002060"/>
                </a:solidFill>
              </a:rPr>
              <a:t>ᵃ∙10</a:t>
            </a:r>
            <a:r>
              <a:rPr lang="ru-RU" sz="6600" b="1" dirty="0" smtClean="0">
                <a:solidFill>
                  <a:srgbClr val="002060"/>
                </a:solidFill>
              </a:rPr>
              <a:t>⁻</a:t>
            </a:r>
            <a:r>
              <a:rPr lang="ru-RU" sz="6600" dirty="0" smtClean="0">
                <a:solidFill>
                  <a:srgbClr val="002060"/>
                </a:solidFill>
              </a:rPr>
              <a:t>ᵇ=10</a:t>
            </a:r>
            <a:r>
              <a:rPr lang="ru-RU" sz="6600" b="1" dirty="0" smtClean="0">
                <a:solidFill>
                  <a:srgbClr val="002060"/>
                </a:solidFill>
              </a:rPr>
              <a:t>⁻</a:t>
            </a:r>
            <a:r>
              <a:rPr lang="ru-RU" sz="6600" dirty="0" smtClean="0">
                <a:solidFill>
                  <a:srgbClr val="002060"/>
                </a:solidFill>
              </a:rPr>
              <a:t>ᵃ</a:t>
            </a:r>
            <a:r>
              <a:rPr lang="ru-RU" sz="6600" b="1" dirty="0" smtClean="0">
                <a:solidFill>
                  <a:srgbClr val="002060"/>
                </a:solidFill>
              </a:rPr>
              <a:t>⁻</a:t>
            </a:r>
            <a:r>
              <a:rPr lang="ru-RU" sz="6600" dirty="0" smtClean="0">
                <a:solidFill>
                  <a:srgbClr val="002060"/>
                </a:solidFill>
              </a:rPr>
              <a:t>ᵇ;</a:t>
            </a:r>
          </a:p>
          <a:p>
            <a:endParaRPr lang="ru-RU" sz="6600" dirty="0">
              <a:solidFill>
                <a:srgbClr val="00206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002060"/>
                </a:solidFill>
              </a:rPr>
              <a:t>Отношение</a:t>
            </a:r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18450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3119459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51" name="Picture 19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357430"/>
            <a:ext cx="4035282" cy="1671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52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8"/>
            <a:ext cx="521772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53" name="Picture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1214422"/>
            <a:ext cx="53798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54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5929" y="2857496"/>
            <a:ext cx="3062337" cy="164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55" name="Picture 2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89269" y="5500702"/>
            <a:ext cx="5754731" cy="118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5449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Практикум 3 минуты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071569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solidFill>
                  <a:srgbClr val="002060"/>
                </a:solidFill>
              </a:rPr>
              <a:t>II</a:t>
            </a:r>
            <a:r>
              <a:rPr lang="ru-RU" sz="3100" b="1" dirty="0" smtClean="0">
                <a:solidFill>
                  <a:srgbClr val="002060"/>
                </a:solidFill>
              </a:rPr>
              <a:t> этап. Нахождение тригонометрических функций заданных углов.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000107"/>
            <a:ext cx="6000791" cy="530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4572008"/>
            <a:ext cx="6400800" cy="1928826"/>
          </a:xfrm>
        </p:spPr>
        <p:txBody>
          <a:bodyPr>
            <a:normAutofit fontScale="92500" lnSpcReduction="20000"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Единичная окружность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714620"/>
            <a:ext cx="285752" cy="42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3643314"/>
            <a:ext cx="3762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1214422"/>
            <a:ext cx="31054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7197867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28604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642918"/>
            <a:ext cx="364334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285728"/>
            <a:ext cx="785818" cy="867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2786058"/>
            <a:ext cx="428628" cy="47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571480"/>
            <a:ext cx="574091" cy="40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3429000"/>
            <a:ext cx="1000132" cy="40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2857496"/>
            <a:ext cx="856491" cy="40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29058" y="500042"/>
            <a:ext cx="37265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58082" y="3429000"/>
            <a:ext cx="3762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170</Words>
  <PresentationFormat>Экран (4:3)</PresentationFormat>
  <Paragraphs>57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     Математический счёт при подготовке    к ЕГЭ по     физике    Осолихин Юрий Валерьевич                      учитель физики                          Горная Школа</vt:lpstr>
      <vt:lpstr>Понять - значит привыкнуть и научиться использовать.  (Ричард Фейнман)</vt:lpstr>
      <vt:lpstr>Цель:</vt:lpstr>
      <vt:lpstr>Задачи:</vt:lpstr>
      <vt:lpstr>I этап.  Работа со степенями по основанию «десять».  Произведение. </vt:lpstr>
      <vt:lpstr>                                Отношение   </vt:lpstr>
      <vt:lpstr>Практикум 3 минуты</vt:lpstr>
      <vt:lpstr>II этап. Нахождение тригонометрических функций заданных углов. </vt:lpstr>
      <vt:lpstr>Слайд 9</vt:lpstr>
      <vt:lpstr>Слайд 10</vt:lpstr>
      <vt:lpstr>Слайд 11</vt:lpstr>
      <vt:lpstr>Слайд 12</vt:lpstr>
      <vt:lpstr>Слайд 13</vt:lpstr>
      <vt:lpstr>  Практикум 3 минуты </vt:lpstr>
      <vt:lpstr> III этап.Преобразование формул, вывод искомой величины. 1 метод (математический) </vt:lpstr>
      <vt:lpstr>Слайд 16</vt:lpstr>
      <vt:lpstr>2 метод (пропорция)</vt:lpstr>
      <vt:lpstr>Слайд 18</vt:lpstr>
      <vt:lpstr>3 метод (карточный)</vt:lpstr>
      <vt:lpstr>Практикум 7 минут</vt:lpstr>
      <vt:lpstr>  Заключительный этап урока- самоконтроль  и  рефлексия!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</dc:creator>
  <cp:lastModifiedBy>O</cp:lastModifiedBy>
  <cp:revision>65</cp:revision>
  <dcterms:created xsi:type="dcterms:W3CDTF">2013-04-16T09:06:08Z</dcterms:created>
  <dcterms:modified xsi:type="dcterms:W3CDTF">2013-04-21T16:20:59Z</dcterms:modified>
</cp:coreProperties>
</file>