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71569"/>
          </a:xfrm>
        </p:spPr>
        <p:txBody>
          <a:bodyPr/>
          <a:lstStyle/>
          <a:p>
            <a:r>
              <a:rPr lang="ru-RU" dirty="0" smtClean="0"/>
              <a:t>Самоанализ урока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3567122"/>
          </a:xfrm>
        </p:spPr>
        <p:txBody>
          <a:bodyPr>
            <a:normAutofit lnSpcReduction="10000"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Математический счёт при подготовке к ЕГЭ по физике</a:t>
            </a:r>
            <a:r>
              <a:rPr lang="ru-RU" sz="5400" dirty="0" smtClean="0">
                <a:solidFill>
                  <a:srgbClr val="002060"/>
                </a:solidFill>
              </a:rPr>
              <a:t>.</a:t>
            </a:r>
          </a:p>
          <a:p>
            <a:endParaRPr lang="ru-RU" sz="1200" dirty="0" smtClean="0">
              <a:solidFill>
                <a:srgbClr val="002060"/>
              </a:solidFill>
            </a:endParaRPr>
          </a:p>
          <a:p>
            <a:endParaRPr lang="ru-RU" sz="12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C00000"/>
                </a:solidFill>
              </a:rPr>
              <a:t>Ю.В. Осолихин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Горная Школа, 2013 г.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chemeClr val="bg2"/>
                </a:solidFill>
              </a:rPr>
              <a:t>Самоанализ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2"/>
                </a:solidFill>
              </a:rPr>
              <a:t>и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2"/>
                </a:solidFill>
              </a:rPr>
              <a:t>рефлексия!</a:t>
            </a:r>
            <a:endParaRPr lang="ru-RU" sz="9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</a:t>
            </a:r>
            <a:r>
              <a:rPr lang="ru-RU" dirty="0" smtClean="0"/>
              <a:t>доклада на третьем </a:t>
            </a:r>
            <a:r>
              <a:rPr lang="ru-RU" dirty="0" smtClean="0"/>
              <a:t>этапе конкурса  «Учитель года 2013»: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</a:t>
            </a:r>
            <a:r>
              <a:rPr lang="ru-RU" sz="4400" dirty="0" smtClean="0">
                <a:solidFill>
                  <a:srgbClr val="002060"/>
                </a:solidFill>
              </a:rPr>
              <a:t>«Характеристика </a:t>
            </a:r>
            <a:r>
              <a:rPr lang="ru-RU" sz="4400" dirty="0" smtClean="0">
                <a:solidFill>
                  <a:srgbClr val="002060"/>
                </a:solidFill>
              </a:rPr>
              <a:t>результатов работы с обучающимися: анализ  работы по подготовке обучающихся к ЕГЭ по физике</a:t>
            </a:r>
            <a:r>
              <a:rPr lang="ru-RU" sz="4400" dirty="0" smtClean="0">
                <a:solidFill>
                  <a:srgbClr val="002060"/>
                </a:solidFill>
              </a:rPr>
              <a:t>.»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проблемы: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800" dirty="0" smtClean="0">
                <a:solidFill>
                  <a:srgbClr val="002060"/>
                </a:solidFill>
              </a:rPr>
              <a:t>Недостаточность </a:t>
            </a:r>
            <a:r>
              <a:rPr lang="ru-RU" sz="4800" dirty="0" smtClean="0">
                <a:solidFill>
                  <a:srgbClr val="002060"/>
                </a:solidFill>
              </a:rPr>
              <a:t>навыков математического счёта и неумение вывода и представления  взаимосвязи  формул физических законов и </a:t>
            </a:r>
            <a:r>
              <a:rPr lang="ru-RU" sz="4800" dirty="0" smtClean="0">
                <a:solidFill>
                  <a:srgbClr val="002060"/>
                </a:solidFill>
              </a:rPr>
              <a:t>процессов.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571536" y="2428868"/>
            <a:ext cx="100727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None/>
            </a:pP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</a:t>
            </a:r>
            <a:r>
              <a:rPr lang="ru-RU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Системно-деятельностный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подход (СДП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14810" y="1071546"/>
            <a:ext cx="857256" cy="121444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28"/>
            <a:ext cx="85275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стандарты второго поколения (ФГОС)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14810" y="3357562"/>
            <a:ext cx="857256" cy="121444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78632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универсальные учебные действия (УУД) 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79653"/>
            <a:ext cx="9144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000" dirty="0" smtClean="0"/>
              <a:t>      </a:t>
            </a:r>
          </a:p>
          <a:p>
            <a:r>
              <a:rPr lang="ru-RU" sz="2400" b="1" dirty="0" smtClean="0">
                <a:solidFill>
                  <a:srgbClr val="660066"/>
                </a:solidFill>
              </a:rPr>
              <a:t>Тема </a:t>
            </a:r>
            <a:r>
              <a:rPr lang="ru-RU" sz="2400" b="1" dirty="0" smtClean="0">
                <a:solidFill>
                  <a:srgbClr val="660066"/>
                </a:solidFill>
              </a:rPr>
              <a:t>урока: </a:t>
            </a:r>
            <a:r>
              <a:rPr lang="ru-RU" sz="2400" dirty="0" smtClean="0">
                <a:solidFill>
                  <a:srgbClr val="660066"/>
                </a:solidFill>
              </a:rPr>
              <a:t>Математический счёт при подготовке к ЕГЭ по физике.</a:t>
            </a:r>
          </a:p>
          <a:p>
            <a:r>
              <a:rPr lang="ru-RU" sz="2400" b="1" dirty="0" smtClean="0">
                <a:solidFill>
                  <a:srgbClr val="660066"/>
                </a:solidFill>
              </a:rPr>
              <a:t>Цель:  </a:t>
            </a:r>
            <a:r>
              <a:rPr lang="ru-RU" sz="2400" dirty="0" smtClean="0">
                <a:solidFill>
                  <a:srgbClr val="660066"/>
                </a:solidFill>
              </a:rPr>
              <a:t>сформировать у обучающихся универсальные учебные действия, способствующие успешной сдаче Единого Государственного Экзамена по физике.</a:t>
            </a:r>
          </a:p>
          <a:p>
            <a:r>
              <a:rPr lang="ru-RU" sz="2400" b="1" dirty="0" smtClean="0">
                <a:solidFill>
                  <a:srgbClr val="660066"/>
                </a:solidFill>
              </a:rPr>
              <a:t>Задачи :</a:t>
            </a:r>
            <a:endParaRPr lang="ru-RU" sz="2400" dirty="0" smtClean="0">
              <a:solidFill>
                <a:srgbClr val="660066"/>
              </a:solidFill>
            </a:endParaRPr>
          </a:p>
          <a:p>
            <a:pPr lvl="0"/>
            <a:r>
              <a:rPr lang="en-US" sz="2400" b="1" dirty="0" smtClean="0">
                <a:solidFill>
                  <a:srgbClr val="660066"/>
                </a:solidFill>
              </a:rPr>
              <a:t>I</a:t>
            </a:r>
            <a:r>
              <a:rPr lang="ru-RU" sz="2400" b="1" dirty="0" smtClean="0">
                <a:solidFill>
                  <a:srgbClr val="660066"/>
                </a:solidFill>
              </a:rPr>
              <a:t> этап.  Работа со степенями по основанию «десять».</a:t>
            </a:r>
            <a:r>
              <a:rPr lang="ru-RU" sz="2400" dirty="0" smtClean="0">
                <a:solidFill>
                  <a:srgbClr val="660066"/>
                </a:solidFill>
              </a:rPr>
              <a:t> </a:t>
            </a:r>
          </a:p>
          <a:p>
            <a:pPr lvl="0"/>
            <a:r>
              <a:rPr lang="en-US" sz="2400" b="1" dirty="0" smtClean="0">
                <a:solidFill>
                  <a:srgbClr val="660066"/>
                </a:solidFill>
              </a:rPr>
              <a:t>II</a:t>
            </a:r>
            <a:r>
              <a:rPr lang="ru-RU" sz="2400" b="1" dirty="0" smtClean="0">
                <a:solidFill>
                  <a:srgbClr val="660066"/>
                </a:solidFill>
              </a:rPr>
              <a:t> этап. Нахождение тригонометрических функций заданных углов.</a:t>
            </a:r>
            <a:r>
              <a:rPr lang="ru-RU" sz="2400" dirty="0" smtClean="0">
                <a:solidFill>
                  <a:srgbClr val="660066"/>
                </a:solidFill>
              </a:rPr>
              <a:t> </a:t>
            </a:r>
          </a:p>
          <a:p>
            <a:pPr lvl="0"/>
            <a:r>
              <a:rPr lang="en-US" sz="2400" b="1" dirty="0" smtClean="0">
                <a:solidFill>
                  <a:srgbClr val="660066"/>
                </a:solidFill>
              </a:rPr>
              <a:t>III </a:t>
            </a:r>
            <a:r>
              <a:rPr lang="ru-RU" sz="2400" b="1" dirty="0" smtClean="0">
                <a:solidFill>
                  <a:srgbClr val="660066"/>
                </a:solidFill>
              </a:rPr>
              <a:t>этап. Преобразование формул, вывод искомой величины.</a:t>
            </a:r>
            <a:r>
              <a:rPr lang="ru-RU" sz="2400" dirty="0" smtClean="0">
                <a:solidFill>
                  <a:srgbClr val="660066"/>
                </a:solidFill>
              </a:rPr>
              <a:t> </a:t>
            </a:r>
          </a:p>
          <a:p>
            <a:pPr lvl="0"/>
            <a:r>
              <a:rPr lang="ru-RU" sz="2400" b="1" i="1" dirty="0" smtClean="0">
                <a:solidFill>
                  <a:srgbClr val="660066"/>
                </a:solidFill>
              </a:rPr>
              <a:t>Результаты урока:</a:t>
            </a:r>
            <a:r>
              <a:rPr lang="ru-RU" sz="2400" dirty="0" smtClean="0">
                <a:solidFill>
                  <a:srgbClr val="660066"/>
                </a:solidFill>
              </a:rPr>
              <a:t> сформировать у обучающихся универсальные учебные действия по работе со степенями по основанию «десять</a:t>
            </a:r>
            <a:r>
              <a:rPr lang="ru-RU" sz="2400" dirty="0" smtClean="0">
                <a:solidFill>
                  <a:srgbClr val="660066"/>
                </a:solidFill>
              </a:rPr>
              <a:t>», нахождения </a:t>
            </a:r>
            <a:r>
              <a:rPr lang="ru-RU" sz="2400" dirty="0" smtClean="0">
                <a:solidFill>
                  <a:srgbClr val="660066"/>
                </a:solidFill>
              </a:rPr>
              <a:t>тригонометрических функций заданных </a:t>
            </a:r>
            <a:r>
              <a:rPr lang="ru-RU" sz="2400" dirty="0" smtClean="0">
                <a:solidFill>
                  <a:srgbClr val="660066"/>
                </a:solidFill>
              </a:rPr>
              <a:t>углов, преобразования </a:t>
            </a:r>
            <a:r>
              <a:rPr lang="ru-RU" sz="2400" dirty="0" smtClean="0">
                <a:solidFill>
                  <a:srgbClr val="660066"/>
                </a:solidFill>
              </a:rPr>
              <a:t>формул, вывод искомой величины. </a:t>
            </a:r>
          </a:p>
          <a:p>
            <a:r>
              <a:rPr lang="ru-RU" sz="2400" b="1" dirty="0" smtClean="0">
                <a:solidFill>
                  <a:srgbClr val="660066"/>
                </a:solidFill>
              </a:rPr>
              <a:t>Ресурсы:</a:t>
            </a:r>
            <a:r>
              <a:rPr lang="ru-RU" sz="2400" dirty="0" smtClean="0">
                <a:solidFill>
                  <a:srgbClr val="660066"/>
                </a:solidFill>
              </a:rPr>
              <a:t> кабинет, доска, маркер, </a:t>
            </a:r>
            <a:r>
              <a:rPr lang="ru-RU" sz="2400" dirty="0" smtClean="0">
                <a:solidFill>
                  <a:srgbClr val="660066"/>
                </a:solidFill>
              </a:rPr>
              <a:t>компьютер</a:t>
            </a:r>
            <a:r>
              <a:rPr lang="ru-RU" sz="2400" dirty="0" smtClean="0">
                <a:solidFill>
                  <a:srgbClr val="660066"/>
                </a:solidFill>
              </a:rPr>
              <a:t>, проектор, пакет материалов для обучающихся (рабочий лист, лист самооценки, лист ответов, лист домашнего задания), презентация.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0"/>
            <a:ext cx="5084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Конструкт урока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000108"/>
            <a:ext cx="9144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3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84851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219</Words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Самоанализ урока</vt:lpstr>
      <vt:lpstr>Тема доклада на третьем этапе конкурса  «Учитель года 2013»:</vt:lpstr>
      <vt:lpstr>Основные проблемы: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Самоанализ урока</dc:title>
  <dc:creator>O</dc:creator>
  <cp:lastModifiedBy>O</cp:lastModifiedBy>
  <cp:revision>10</cp:revision>
  <dcterms:created xsi:type="dcterms:W3CDTF">2013-04-23T14:41:57Z</dcterms:created>
  <dcterms:modified xsi:type="dcterms:W3CDTF">2013-04-23T16:48:09Z</dcterms:modified>
</cp:coreProperties>
</file>