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57" r:id="rId4"/>
    <p:sldId id="258" r:id="rId5"/>
    <p:sldId id="259" r:id="rId6"/>
    <p:sldId id="260" r:id="rId7"/>
    <p:sldId id="264" r:id="rId8"/>
    <p:sldId id="265" r:id="rId9"/>
    <p:sldId id="266" r:id="rId10"/>
    <p:sldId id="267" r:id="rId11"/>
    <p:sldId id="270" r:id="rId12"/>
    <p:sldId id="261" r:id="rId13"/>
    <p:sldId id="280" r:id="rId14"/>
    <p:sldId id="262" r:id="rId15"/>
    <p:sldId id="263" r:id="rId16"/>
    <p:sldId id="271" r:id="rId17"/>
    <p:sldId id="281" r:id="rId18"/>
    <p:sldId id="27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9933FF"/>
    <a:srgbClr val="66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3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4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2"/>
  <c:chart>
    <c:title>
      <c:layout/>
      <c:txPr>
        <a:bodyPr/>
        <a:lstStyle/>
        <a:p>
          <a:pPr>
            <a:defRPr baseline="0">
              <a:solidFill>
                <a:srgbClr val="FFFF00"/>
              </a:solidFill>
            </a:defRPr>
          </a:pPr>
          <a:endParaRPr lang="ru-RU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заданий части А, выполненных успешно, %</c:v>
                </c:pt>
              </c:strCache>
            </c:strRef>
          </c:tx>
          <c:dLbls>
            <c:txPr>
              <a:bodyPr/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Лист1!$A$2:$A$26</c:f>
              <c:strCache>
                <c:ptCount val="25"/>
                <c:pt idx="0">
                  <c:v>А1</c:v>
                </c:pt>
                <c:pt idx="1">
                  <c:v>А2</c:v>
                </c:pt>
                <c:pt idx="2">
                  <c:v>А3</c:v>
                </c:pt>
                <c:pt idx="3">
                  <c:v>А4</c:v>
                </c:pt>
                <c:pt idx="4">
                  <c:v>А5</c:v>
                </c:pt>
                <c:pt idx="5">
                  <c:v>А6</c:v>
                </c:pt>
                <c:pt idx="6">
                  <c:v>А7</c:v>
                </c:pt>
                <c:pt idx="7">
                  <c:v>А8</c:v>
                </c:pt>
                <c:pt idx="8">
                  <c:v>А9</c:v>
                </c:pt>
                <c:pt idx="9">
                  <c:v>А10</c:v>
                </c:pt>
                <c:pt idx="10">
                  <c:v>А11</c:v>
                </c:pt>
                <c:pt idx="11">
                  <c:v>А12</c:v>
                </c:pt>
                <c:pt idx="12">
                  <c:v>А13</c:v>
                </c:pt>
                <c:pt idx="13">
                  <c:v>А14</c:v>
                </c:pt>
                <c:pt idx="14">
                  <c:v>А15</c:v>
                </c:pt>
                <c:pt idx="15">
                  <c:v>А16</c:v>
                </c:pt>
                <c:pt idx="16">
                  <c:v>А17</c:v>
                </c:pt>
                <c:pt idx="17">
                  <c:v>А18</c:v>
                </c:pt>
                <c:pt idx="18">
                  <c:v>А19</c:v>
                </c:pt>
                <c:pt idx="19">
                  <c:v>А20</c:v>
                </c:pt>
                <c:pt idx="20">
                  <c:v>А21</c:v>
                </c:pt>
                <c:pt idx="21">
                  <c:v>А22</c:v>
                </c:pt>
                <c:pt idx="22">
                  <c:v>А23</c:v>
                </c:pt>
                <c:pt idx="23">
                  <c:v>А24</c:v>
                </c:pt>
                <c:pt idx="24">
                  <c:v>А25</c:v>
                </c:pt>
              </c:strCache>
            </c:strRef>
          </c:cat>
          <c:val>
            <c:numRef>
              <c:f>Лист1!$B$2:$B$26</c:f>
              <c:numCache>
                <c:formatCode>General</c:formatCode>
                <c:ptCount val="25"/>
                <c:pt idx="0">
                  <c:v>70</c:v>
                </c:pt>
                <c:pt idx="1">
                  <c:v>0</c:v>
                </c:pt>
                <c:pt idx="2">
                  <c:v>30</c:v>
                </c:pt>
                <c:pt idx="3">
                  <c:v>30</c:v>
                </c:pt>
                <c:pt idx="4">
                  <c:v>20</c:v>
                </c:pt>
                <c:pt idx="5">
                  <c:v>10</c:v>
                </c:pt>
                <c:pt idx="6">
                  <c:v>20</c:v>
                </c:pt>
                <c:pt idx="7">
                  <c:v>70</c:v>
                </c:pt>
                <c:pt idx="8">
                  <c:v>60</c:v>
                </c:pt>
                <c:pt idx="9">
                  <c:v>20</c:v>
                </c:pt>
                <c:pt idx="10">
                  <c:v>50</c:v>
                </c:pt>
                <c:pt idx="11">
                  <c:v>30</c:v>
                </c:pt>
                <c:pt idx="12">
                  <c:v>0</c:v>
                </c:pt>
                <c:pt idx="13">
                  <c:v>30</c:v>
                </c:pt>
                <c:pt idx="14">
                  <c:v>40</c:v>
                </c:pt>
                <c:pt idx="15">
                  <c:v>30</c:v>
                </c:pt>
                <c:pt idx="16">
                  <c:v>10</c:v>
                </c:pt>
                <c:pt idx="17">
                  <c:v>30</c:v>
                </c:pt>
                <c:pt idx="18">
                  <c:v>30</c:v>
                </c:pt>
                <c:pt idx="19">
                  <c:v>60</c:v>
                </c:pt>
                <c:pt idx="20">
                  <c:v>40</c:v>
                </c:pt>
                <c:pt idx="21">
                  <c:v>20</c:v>
                </c:pt>
                <c:pt idx="22">
                  <c:v>0</c:v>
                </c:pt>
                <c:pt idx="23">
                  <c:v>40</c:v>
                </c:pt>
                <c:pt idx="24">
                  <c:v>50</c:v>
                </c:pt>
              </c:numCache>
            </c:numRef>
          </c:val>
        </c:ser>
        <c:dLbls>
          <c:showVal val="1"/>
        </c:dLbls>
        <c:overlap val="-25"/>
        <c:axId val="122500224"/>
        <c:axId val="122501760"/>
      </c:barChart>
      <c:catAx>
        <c:axId val="12250022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baseline="0">
                <a:solidFill>
                  <a:schemeClr val="bg1"/>
                </a:solidFill>
              </a:defRPr>
            </a:pPr>
            <a:endParaRPr lang="ru-RU"/>
          </a:p>
        </c:txPr>
        <c:crossAx val="122501760"/>
        <c:crosses val="autoZero"/>
        <c:auto val="1"/>
        <c:lblAlgn val="ctr"/>
        <c:lblOffset val="100"/>
      </c:catAx>
      <c:valAx>
        <c:axId val="122501760"/>
        <c:scaling>
          <c:orientation val="minMax"/>
        </c:scaling>
        <c:delete val="1"/>
        <c:axPos val="l"/>
        <c:numFmt formatCode="General" sourceLinked="1"/>
        <c:tickLblPos val="nextTo"/>
        <c:crossAx val="12250022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baseline="0">
                <a:solidFill>
                  <a:srgbClr val="FFFF00"/>
                </a:solidFill>
              </a:defRPr>
            </a:pPr>
            <a:r>
              <a:rPr lang="ru-RU" baseline="0">
                <a:solidFill>
                  <a:srgbClr val="FFFF00"/>
                </a:solidFill>
              </a:rPr>
              <a:t>Доля заданий части В, выполненных успешно, %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заданий части В, выполенных успешно, %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sz="1400" baseline="0">
                    <a:solidFill>
                      <a:srgbClr val="FFFF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В1</c:v>
                </c:pt>
                <c:pt idx="1">
                  <c:v>В2</c:v>
                </c:pt>
                <c:pt idx="2">
                  <c:v>В3</c:v>
                </c:pt>
                <c:pt idx="3">
                  <c:v>В4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20</c:v>
                </c:pt>
                <c:pt idx="1">
                  <c:v>40</c:v>
                </c:pt>
                <c:pt idx="2">
                  <c:v>20</c:v>
                </c:pt>
                <c:pt idx="3">
                  <c:v>20</c:v>
                </c:pt>
              </c:numCache>
            </c:numRef>
          </c:val>
        </c:ser>
        <c:dLbls>
          <c:showVal val="1"/>
        </c:dLbls>
        <c:overlap val="-25"/>
        <c:axId val="122683776"/>
        <c:axId val="122685312"/>
      </c:barChart>
      <c:catAx>
        <c:axId val="12268377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400" baseline="0">
                <a:solidFill>
                  <a:schemeClr val="bg1"/>
                </a:solidFill>
              </a:defRPr>
            </a:pPr>
            <a:endParaRPr lang="ru-RU"/>
          </a:p>
        </c:txPr>
        <c:crossAx val="122685312"/>
        <c:crosses val="autoZero"/>
        <c:auto val="1"/>
        <c:lblAlgn val="ctr"/>
        <c:lblOffset val="100"/>
      </c:catAx>
      <c:valAx>
        <c:axId val="122685312"/>
        <c:scaling>
          <c:orientation val="minMax"/>
        </c:scaling>
        <c:delete val="1"/>
        <c:axPos val="l"/>
        <c:numFmt formatCode="General" sourceLinked="1"/>
        <c:tickLblPos val="nextTo"/>
        <c:crossAx val="122683776"/>
        <c:crosses val="autoZero"/>
        <c:crossBetween val="between"/>
      </c:valAx>
    </c:plotArea>
    <c:plotVisOnly val="1"/>
    <c:dispBlanksAs val="gap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выпускников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10</c:v>
                </c:pt>
                <c:pt idx="4">
                  <c:v>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выбравших ЕГЭ по физике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9</c:v>
                </c:pt>
                <c:pt idx="1">
                  <c:v>6</c:v>
                </c:pt>
                <c:pt idx="2">
                  <c:v>5</c:v>
                </c:pt>
                <c:pt idx="3">
                  <c:v>9</c:v>
                </c:pt>
                <c:pt idx="4">
                  <c:v>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количество сдавших ЕГЭ по физике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9</c:v>
                </c:pt>
                <c:pt idx="1">
                  <c:v>6</c:v>
                </c:pt>
                <c:pt idx="2">
                  <c:v>5</c:v>
                </c:pt>
                <c:pt idx="3">
                  <c:v>5</c:v>
                </c:pt>
              </c:numCache>
            </c:numRef>
          </c:val>
        </c:ser>
        <c:shape val="box"/>
        <c:axId val="109636992"/>
        <c:axId val="110187648"/>
        <c:axId val="0"/>
      </c:bar3DChart>
      <c:catAx>
        <c:axId val="10963699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aseline="0">
                <a:solidFill>
                  <a:schemeClr val="bg1"/>
                </a:solidFill>
              </a:defRPr>
            </a:pPr>
            <a:endParaRPr lang="ru-RU"/>
          </a:p>
        </c:txPr>
        <c:crossAx val="110187648"/>
        <c:crosses val="autoZero"/>
        <c:auto val="1"/>
        <c:lblAlgn val="ctr"/>
        <c:lblOffset val="100"/>
      </c:catAx>
      <c:valAx>
        <c:axId val="11018764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 baseline="0">
                <a:solidFill>
                  <a:schemeClr val="bg1"/>
                </a:solidFill>
              </a:defRPr>
            </a:pPr>
            <a:endParaRPr lang="ru-RU"/>
          </a:p>
        </c:txPr>
        <c:crossAx val="109636992"/>
        <c:crosses val="autoZero"/>
        <c:crossBetween val="between"/>
      </c:valAx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68768197725284363"/>
          <c:y val="0.36898117794585772"/>
          <c:w val="0.30398468941382339"/>
          <c:h val="0.26203764410828484"/>
        </c:manualLayout>
      </c:layout>
      <c:txPr>
        <a:bodyPr/>
        <a:lstStyle/>
        <a:p>
          <a:pPr>
            <a:defRPr sz="1500" baseline="0">
              <a:solidFill>
                <a:schemeClr val="bg1"/>
              </a:solidFill>
            </a:defRPr>
          </a:pPr>
          <a:endParaRPr lang="ru-RU"/>
        </a:p>
      </c:txPr>
    </c:legend>
    <c:plotVisOnly val="1"/>
    <c:dispBlanksAs val="gap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балл по области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47.5</c:v>
                </c:pt>
                <c:pt idx="1">
                  <c:v>52.8</c:v>
                </c:pt>
                <c:pt idx="2">
                  <c:v>48.4</c:v>
                </c:pt>
                <c:pt idx="3">
                  <c:v>45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балл по району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40.6</c:v>
                </c:pt>
                <c:pt idx="1">
                  <c:v>46.7</c:v>
                </c:pt>
                <c:pt idx="2">
                  <c:v>43.5</c:v>
                </c:pt>
                <c:pt idx="3">
                  <c:v>42.9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средний балл по школе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40.1</c:v>
                </c:pt>
                <c:pt idx="1">
                  <c:v>40</c:v>
                </c:pt>
                <c:pt idx="2">
                  <c:v>39</c:v>
                </c:pt>
                <c:pt idx="3">
                  <c:v>39</c:v>
                </c:pt>
              </c:numCache>
            </c:numRef>
          </c:val>
        </c:ser>
        <c:axId val="110115456"/>
        <c:axId val="110121344"/>
      </c:barChart>
      <c:catAx>
        <c:axId val="110115456"/>
        <c:scaling>
          <c:orientation val="minMax"/>
        </c:scaling>
        <c:axPos val="b"/>
        <c:numFmt formatCode="General" sourceLinked="1"/>
        <c:tickLblPos val="nextTo"/>
        <c:crossAx val="110121344"/>
        <c:crosses val="autoZero"/>
        <c:auto val="1"/>
        <c:lblAlgn val="ctr"/>
        <c:lblOffset val="100"/>
      </c:catAx>
      <c:valAx>
        <c:axId val="110121344"/>
        <c:scaling>
          <c:orientation val="minMax"/>
        </c:scaling>
        <c:axPos val="l"/>
        <c:majorGridlines/>
        <c:numFmt formatCode="General" sourceLinked="1"/>
        <c:tickLblPos val="nextTo"/>
        <c:crossAx val="1101154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31708223972006"/>
          <c:y val="0.42735610073287378"/>
          <c:w val="0.32849584426946637"/>
          <c:h val="0.14528779853425272"/>
        </c:manualLayout>
      </c:layout>
      <c:txPr>
        <a:bodyPr/>
        <a:lstStyle/>
        <a:p>
          <a:pPr>
            <a:defRPr sz="1600" baseline="0"/>
          </a:pPr>
          <a:endParaRPr lang="ru-RU"/>
        </a:p>
      </c:txPr>
    </c:legend>
    <c:plotVisOnly val="1"/>
    <c:dispBlanksAs val="gap"/>
  </c:chart>
  <c:txPr>
    <a:bodyPr/>
    <a:lstStyle/>
    <a:p>
      <a:pPr>
        <a:defRPr sz="1200" baseline="0">
          <a:solidFill>
            <a:schemeClr val="bg1"/>
          </a:solidFill>
        </a:defRPr>
      </a:pPr>
      <a:endParaRPr lang="ru-RU"/>
    </a:p>
  </c:txPr>
  <c:externalData r:id="rId2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&#1047;&#1074;&#1077;&#1088;&#1077;&#1074;%20&#1045;&#1074;&#1075;&#1077;&#1085;&#1080;&#1081;.docx" TargetMode="External"/><Relationship Id="rId2" Type="http://schemas.openxmlformats.org/officeDocument/2006/relationships/hyperlink" Target="&#1054;&#1089;&#1086;&#1083;&#1080;&#1093;&#1080;&#1085;%20&#1048;&#1083;&#1080;&#1103;.doc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42983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sz="2700" dirty="0" smtClean="0">
                <a:solidFill>
                  <a:srgbClr val="FFFF00"/>
                </a:solidFill>
              </a:rPr>
              <a:t>ФМКОУ «</a:t>
            </a:r>
            <a:r>
              <a:rPr lang="ru-RU" sz="2700" dirty="0" err="1" smtClean="0">
                <a:solidFill>
                  <a:srgbClr val="FFFF00"/>
                </a:solidFill>
              </a:rPr>
              <a:t>Шамарская</a:t>
            </a:r>
            <a:r>
              <a:rPr lang="ru-RU" sz="2700" dirty="0" smtClean="0">
                <a:solidFill>
                  <a:srgbClr val="FFFF00"/>
                </a:solidFill>
              </a:rPr>
              <a:t> СОШ №26»- </a:t>
            </a:r>
            <a:r>
              <a:rPr lang="ru-RU" sz="4000" dirty="0" smtClean="0">
                <a:solidFill>
                  <a:srgbClr val="FFFF00"/>
                </a:solidFill>
              </a:rPr>
              <a:t/>
            </a:r>
            <a:br>
              <a:rPr lang="ru-RU" sz="4000" dirty="0" smtClean="0">
                <a:solidFill>
                  <a:srgbClr val="FFFF00"/>
                </a:solidFill>
              </a:rPr>
            </a:br>
            <a:r>
              <a:rPr lang="ru-RU" sz="3100" b="1" dirty="0" smtClean="0">
                <a:solidFill>
                  <a:srgbClr val="FFFF00"/>
                </a:solidFill>
              </a:rPr>
              <a:t>«Горная средняя общеобразовательная школа»</a:t>
            </a:r>
            <a:endParaRPr lang="ru-RU" sz="3100" b="1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571612"/>
            <a:ext cx="9144000" cy="5286388"/>
          </a:xfrm>
        </p:spPr>
        <p:txBody>
          <a:bodyPr>
            <a:normAutofit/>
          </a:bodyPr>
          <a:lstStyle/>
          <a:p>
            <a:endParaRPr lang="ru-RU" dirty="0" smtClean="0">
              <a:solidFill>
                <a:srgbClr val="FFFF00"/>
              </a:solidFill>
            </a:endParaRPr>
          </a:p>
          <a:p>
            <a:r>
              <a:rPr lang="ru-RU" sz="2800" dirty="0" smtClean="0">
                <a:solidFill>
                  <a:srgbClr val="FFFF00"/>
                </a:solidFill>
              </a:rPr>
              <a:t>Характеристика результатов работы с обучающимися:</a:t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анализ  работы по подготовке к ЕГЭ по физике</a:t>
            </a:r>
          </a:p>
          <a:p>
            <a:endParaRPr lang="ru-RU" sz="2800" dirty="0" smtClean="0">
              <a:solidFill>
                <a:srgbClr val="FFFF00"/>
              </a:solidFill>
            </a:endParaRPr>
          </a:p>
          <a:p>
            <a:endParaRPr lang="ru-RU" sz="2800" dirty="0" smtClean="0">
              <a:solidFill>
                <a:srgbClr val="FFFF00"/>
              </a:solidFill>
            </a:endParaRPr>
          </a:p>
          <a:p>
            <a:pPr algn="r"/>
            <a:endParaRPr lang="ru-RU" sz="2800" dirty="0" smtClean="0">
              <a:solidFill>
                <a:srgbClr val="FFFF00"/>
              </a:solidFill>
            </a:endParaRPr>
          </a:p>
          <a:p>
            <a:pPr algn="r"/>
            <a:r>
              <a:rPr lang="ru-RU" sz="2800" dirty="0" smtClean="0">
                <a:solidFill>
                  <a:srgbClr val="FFFF00"/>
                </a:solidFill>
              </a:rPr>
              <a:t>Ю.В.Осолихин</a:t>
            </a:r>
          </a:p>
          <a:p>
            <a:pPr algn="r"/>
            <a:r>
              <a:rPr lang="ru-RU" sz="2800" dirty="0" smtClean="0">
                <a:solidFill>
                  <a:srgbClr val="FFFF00"/>
                </a:solidFill>
              </a:rPr>
              <a:t>учитель физики, информатики и ВТ</a:t>
            </a:r>
          </a:p>
          <a:p>
            <a:pPr algn="r"/>
            <a:r>
              <a:rPr lang="en-US" sz="2800" dirty="0" smtClean="0">
                <a:solidFill>
                  <a:srgbClr val="FFFF00"/>
                </a:solidFill>
              </a:rPr>
              <a:t>I</a:t>
            </a:r>
            <a:r>
              <a:rPr lang="ru-RU" sz="2800" dirty="0" smtClean="0">
                <a:solidFill>
                  <a:srgbClr val="FFFF00"/>
                </a:solidFill>
              </a:rPr>
              <a:t> квалификационная категория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</a:rPr>
              <a:t>Задания части В выполнены на недостаточном уровне, это значит, что большинство обучающихся обладают слабыми навыками определения прямых и обратных пропорциональностей и умениями взаимосвязи нескольких формул из  одного раздела физики:</a:t>
            </a:r>
          </a:p>
          <a:p>
            <a:pPr lvl="0"/>
            <a:r>
              <a:rPr lang="ru-RU" sz="3600" dirty="0" smtClean="0">
                <a:solidFill>
                  <a:srgbClr val="FFFF00"/>
                </a:solidFill>
              </a:rPr>
              <a:t>В1(КПД идеальной тепловой машины);</a:t>
            </a:r>
          </a:p>
          <a:p>
            <a:pPr lvl="0"/>
            <a:r>
              <a:rPr lang="ru-RU" sz="3600" dirty="0" smtClean="0">
                <a:solidFill>
                  <a:srgbClr val="FFFF00"/>
                </a:solidFill>
              </a:rPr>
              <a:t>В2(закон Ома для полной цепи);</a:t>
            </a:r>
          </a:p>
          <a:p>
            <a:pPr lvl="0"/>
            <a:r>
              <a:rPr lang="ru-RU" sz="3600" dirty="0" smtClean="0">
                <a:solidFill>
                  <a:srgbClr val="FFFF00"/>
                </a:solidFill>
              </a:rPr>
              <a:t>В3(движение частицы в магнитном поле);</a:t>
            </a:r>
          </a:p>
          <a:p>
            <a:pPr lvl="0"/>
            <a:r>
              <a:rPr lang="ru-RU" sz="3600" dirty="0" smtClean="0">
                <a:solidFill>
                  <a:srgbClr val="FFFF00"/>
                </a:solidFill>
              </a:rPr>
              <a:t>В4(электрические колебания в колебательном контуре).</a:t>
            </a:r>
            <a:endParaRPr lang="ru-RU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Список ресурсов для подготовки к ЕГЭ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rgbClr val="FFFF00"/>
                </a:solidFill>
              </a:rPr>
              <a:t>Г.Я </a:t>
            </a:r>
            <a:r>
              <a:rPr lang="ru-RU" sz="1600" dirty="0" err="1" smtClean="0">
                <a:solidFill>
                  <a:srgbClr val="FFFF00"/>
                </a:solidFill>
              </a:rPr>
              <a:t>Мякишев</a:t>
            </a:r>
            <a:r>
              <a:rPr lang="ru-RU" sz="1600" dirty="0" smtClean="0">
                <a:solidFill>
                  <a:srgbClr val="FFFF00"/>
                </a:solidFill>
              </a:rPr>
              <a:t> «Физика-10», Москва, «Просвещение»,2012г.</a:t>
            </a:r>
          </a:p>
          <a:p>
            <a:r>
              <a:rPr lang="ru-RU" sz="1600" dirty="0" smtClean="0">
                <a:solidFill>
                  <a:srgbClr val="FFFF00"/>
                </a:solidFill>
              </a:rPr>
              <a:t>Г.Я </a:t>
            </a:r>
            <a:r>
              <a:rPr lang="ru-RU" sz="1600" dirty="0" err="1" smtClean="0">
                <a:solidFill>
                  <a:srgbClr val="FFFF00"/>
                </a:solidFill>
              </a:rPr>
              <a:t>Мякишев</a:t>
            </a:r>
            <a:r>
              <a:rPr lang="ru-RU" sz="1600" dirty="0" smtClean="0">
                <a:solidFill>
                  <a:srgbClr val="FFFF00"/>
                </a:solidFill>
              </a:rPr>
              <a:t> «Физика-11», Москва, «Просвещение»,2012г.</a:t>
            </a:r>
          </a:p>
          <a:p>
            <a:r>
              <a:rPr lang="ru-RU" sz="1600" dirty="0" err="1" smtClean="0">
                <a:solidFill>
                  <a:srgbClr val="FFFF00"/>
                </a:solidFill>
              </a:rPr>
              <a:t>Г.Я.Мякишев</a:t>
            </a:r>
            <a:r>
              <a:rPr lang="ru-RU" sz="1600" dirty="0" smtClean="0">
                <a:solidFill>
                  <a:srgbClr val="FFFF00"/>
                </a:solidFill>
              </a:rPr>
              <a:t> , "ФИЗИКА-9", Москва,"Просвещение",2012г.</a:t>
            </a:r>
          </a:p>
          <a:p>
            <a:r>
              <a:rPr lang="ru-RU" sz="1600" dirty="0" err="1" smtClean="0">
                <a:solidFill>
                  <a:srgbClr val="FFFF00"/>
                </a:solidFill>
              </a:rPr>
              <a:t>А.П.Рымкевич</a:t>
            </a:r>
            <a:r>
              <a:rPr lang="ru-RU" sz="1600" dirty="0" smtClean="0">
                <a:solidFill>
                  <a:srgbClr val="FFFF00"/>
                </a:solidFill>
              </a:rPr>
              <a:t>, </a:t>
            </a:r>
            <a:r>
              <a:rPr lang="ru-RU" sz="1600" dirty="0" err="1" smtClean="0">
                <a:solidFill>
                  <a:srgbClr val="FFFF00"/>
                </a:solidFill>
              </a:rPr>
              <a:t>П.А.Рымкевич</a:t>
            </a:r>
            <a:r>
              <a:rPr lang="ru-RU" sz="1600" dirty="0" smtClean="0">
                <a:solidFill>
                  <a:srgbClr val="FFFF00"/>
                </a:solidFill>
              </a:rPr>
              <a:t>, Сборник задач по </a:t>
            </a:r>
            <a:r>
              <a:rPr lang="ru-RU" sz="1600" dirty="0" err="1" smtClean="0">
                <a:solidFill>
                  <a:srgbClr val="FFFF00"/>
                </a:solidFill>
              </a:rPr>
              <a:t>физике,Москва</a:t>
            </a:r>
            <a:r>
              <a:rPr lang="ru-RU" sz="1600" dirty="0" smtClean="0">
                <a:solidFill>
                  <a:srgbClr val="FFFF00"/>
                </a:solidFill>
              </a:rPr>
              <a:t>,"Дрофа",2011г.</a:t>
            </a:r>
          </a:p>
          <a:p>
            <a:r>
              <a:rPr lang="ru-RU" sz="1600" dirty="0" err="1" smtClean="0">
                <a:solidFill>
                  <a:srgbClr val="FFFF00"/>
                </a:solidFill>
              </a:rPr>
              <a:t>В.А.Гусев,А.Г.Мордкович,МАТЕМАТИКА:Справочныематериалы,Москва</a:t>
            </a:r>
            <a:r>
              <a:rPr lang="ru-RU" sz="1600" dirty="0" smtClean="0">
                <a:solidFill>
                  <a:srgbClr val="FFFF00"/>
                </a:solidFill>
              </a:rPr>
              <a:t>,"Просвещение"1988г.</a:t>
            </a:r>
          </a:p>
          <a:p>
            <a:r>
              <a:rPr lang="ru-RU" sz="1600" dirty="0" err="1" smtClean="0">
                <a:solidFill>
                  <a:srgbClr val="FFFF00"/>
                </a:solidFill>
              </a:rPr>
              <a:t>Р.Фейнман,Характер</a:t>
            </a:r>
            <a:r>
              <a:rPr lang="ru-RU" sz="1600" dirty="0" smtClean="0">
                <a:solidFill>
                  <a:srgbClr val="FFFF00"/>
                </a:solidFill>
              </a:rPr>
              <a:t> физических </a:t>
            </a:r>
            <a:r>
              <a:rPr lang="ru-RU" sz="1600" dirty="0" err="1" smtClean="0">
                <a:solidFill>
                  <a:srgbClr val="FFFF00"/>
                </a:solidFill>
              </a:rPr>
              <a:t>законов,Москва</a:t>
            </a:r>
            <a:r>
              <a:rPr lang="ru-RU" sz="1600" dirty="0" smtClean="0">
                <a:solidFill>
                  <a:srgbClr val="FFFF00"/>
                </a:solidFill>
              </a:rPr>
              <a:t>,"Наука",1987г.</a:t>
            </a:r>
          </a:p>
          <a:p>
            <a:r>
              <a:rPr lang="ru-RU" sz="1600" dirty="0" smtClean="0">
                <a:solidFill>
                  <a:srgbClr val="FFFF00"/>
                </a:solidFill>
              </a:rPr>
              <a:t> </a:t>
            </a:r>
            <a:r>
              <a:rPr lang="ru-RU" sz="1600" dirty="0" err="1" smtClean="0">
                <a:solidFill>
                  <a:srgbClr val="FFFF00"/>
                </a:solidFill>
              </a:rPr>
              <a:t>Перышкин</a:t>
            </a:r>
            <a:r>
              <a:rPr lang="ru-RU" sz="1600" dirty="0" smtClean="0">
                <a:solidFill>
                  <a:srgbClr val="FFFF00"/>
                </a:solidFill>
              </a:rPr>
              <a:t> А.В. Физика 7 – М.: Просвещение. 2010.</a:t>
            </a:r>
          </a:p>
          <a:p>
            <a:r>
              <a:rPr lang="ru-RU" sz="1600" dirty="0" err="1" smtClean="0">
                <a:solidFill>
                  <a:srgbClr val="FFFF00"/>
                </a:solidFill>
              </a:rPr>
              <a:t>Перышкин</a:t>
            </a:r>
            <a:r>
              <a:rPr lang="ru-RU" sz="1600" dirty="0" smtClean="0">
                <a:solidFill>
                  <a:srgbClr val="FFFF00"/>
                </a:solidFill>
              </a:rPr>
              <a:t> А.В. Родина Н. А. Физика 8.  - М.: Просвещение. 2010.</a:t>
            </a:r>
            <a:endParaRPr lang="ru-RU" sz="1600" b="1" dirty="0" smtClean="0">
              <a:solidFill>
                <a:srgbClr val="FFFF00"/>
              </a:solidFill>
            </a:endParaRPr>
          </a:p>
          <a:p>
            <a:r>
              <a:rPr lang="ru-RU" sz="1600" dirty="0" smtClean="0">
                <a:solidFill>
                  <a:srgbClr val="FFFF00"/>
                </a:solidFill>
              </a:rPr>
              <a:t>Физика 9. </a:t>
            </a:r>
            <a:r>
              <a:rPr lang="ru-RU" sz="1600" dirty="0" err="1" smtClean="0">
                <a:solidFill>
                  <a:srgbClr val="FFFF00"/>
                </a:solidFill>
              </a:rPr>
              <a:t>Перышкин</a:t>
            </a:r>
            <a:r>
              <a:rPr lang="ru-RU" sz="1600" dirty="0" smtClean="0">
                <a:solidFill>
                  <a:srgbClr val="FFFF00"/>
                </a:solidFill>
              </a:rPr>
              <a:t> А.В., </a:t>
            </a:r>
            <a:r>
              <a:rPr lang="ru-RU" sz="1600" dirty="0" err="1" smtClean="0">
                <a:solidFill>
                  <a:srgbClr val="FFFF00"/>
                </a:solidFill>
              </a:rPr>
              <a:t>Гутник</a:t>
            </a:r>
            <a:r>
              <a:rPr lang="ru-RU" sz="1600" dirty="0" smtClean="0">
                <a:solidFill>
                  <a:srgbClr val="FFFF00"/>
                </a:solidFill>
              </a:rPr>
              <a:t> Е.М. - М.: Дрофа 2010.</a:t>
            </a:r>
            <a:endParaRPr lang="ru-RU" sz="1600" b="1" dirty="0" smtClean="0">
              <a:solidFill>
                <a:srgbClr val="FFFF00"/>
              </a:solidFill>
            </a:endParaRPr>
          </a:p>
          <a:p>
            <a:r>
              <a:rPr lang="ru-RU" sz="1600" dirty="0" smtClean="0">
                <a:solidFill>
                  <a:srgbClr val="FFFF00"/>
                </a:solidFill>
              </a:rPr>
              <a:t>Физика. Подготовка к ЕГЭ. Вступительные </a:t>
            </a:r>
            <a:r>
              <a:rPr lang="ru-RU" sz="1600" dirty="0" err="1" smtClean="0">
                <a:solidFill>
                  <a:srgbClr val="FFFF00"/>
                </a:solidFill>
              </a:rPr>
              <a:t>испытания_Кабардин</a:t>
            </a:r>
            <a:r>
              <a:rPr lang="ru-RU" sz="1600" dirty="0" smtClean="0">
                <a:solidFill>
                  <a:srgbClr val="FFFF00"/>
                </a:solidFill>
              </a:rPr>
              <a:t>, </a:t>
            </a:r>
            <a:r>
              <a:rPr lang="ru-RU" sz="1600" dirty="0" err="1" smtClean="0">
                <a:solidFill>
                  <a:srgbClr val="FFFF00"/>
                </a:solidFill>
              </a:rPr>
              <a:t>Кабардина</a:t>
            </a:r>
            <a:r>
              <a:rPr lang="ru-RU" sz="1600" dirty="0" smtClean="0">
                <a:solidFill>
                  <a:srgbClr val="FFFF00"/>
                </a:solidFill>
              </a:rPr>
              <a:t>, Орлов и др_2011 -478с</a:t>
            </a:r>
          </a:p>
          <a:p>
            <a:r>
              <a:rPr lang="ru-RU" sz="1600" dirty="0" smtClean="0">
                <a:solidFill>
                  <a:srgbClr val="FFFF00"/>
                </a:solidFill>
              </a:rPr>
              <a:t>ЕГЭ 2012. Физика. </a:t>
            </a:r>
            <a:r>
              <a:rPr lang="ru-RU" sz="1600" dirty="0" err="1" smtClean="0">
                <a:solidFill>
                  <a:srgbClr val="FFFF00"/>
                </a:solidFill>
              </a:rPr>
              <a:t>Практикум_Бобошина</a:t>
            </a:r>
            <a:r>
              <a:rPr lang="ru-RU" sz="1600" dirty="0" smtClean="0">
                <a:solidFill>
                  <a:srgbClr val="FFFF00"/>
                </a:solidFill>
              </a:rPr>
              <a:t> С.Б._2012 -144с</a:t>
            </a:r>
          </a:p>
          <a:p>
            <a:r>
              <a:rPr lang="ru-RU" sz="1600" dirty="0" smtClean="0">
                <a:solidFill>
                  <a:srgbClr val="FFFF00"/>
                </a:solidFill>
              </a:rPr>
              <a:t>ЕГЭ 2012. Физика. Типовые тест. </a:t>
            </a:r>
            <a:r>
              <a:rPr lang="ru-RU" sz="1600" dirty="0" err="1" smtClean="0">
                <a:solidFill>
                  <a:srgbClr val="FFFF00"/>
                </a:solidFill>
              </a:rPr>
              <a:t>задания_Кабардин</a:t>
            </a:r>
            <a:r>
              <a:rPr lang="ru-RU" sz="1600" dirty="0" smtClean="0">
                <a:solidFill>
                  <a:srgbClr val="FFFF00"/>
                </a:solidFill>
              </a:rPr>
              <a:t> О.Ф. и др_2012 -192с</a:t>
            </a:r>
          </a:p>
          <a:p>
            <a:r>
              <a:rPr lang="ru-RU" sz="1600" u="sng" dirty="0" smtClean="0">
                <a:solidFill>
                  <a:schemeClr val="bg1"/>
                </a:solidFill>
              </a:rPr>
              <a:t>http://www.fipi.ru/</a:t>
            </a:r>
          </a:p>
          <a:p>
            <a:r>
              <a:rPr lang="ru-RU" sz="1600" u="sng" dirty="0" smtClean="0">
                <a:solidFill>
                  <a:schemeClr val="bg1"/>
                </a:solidFill>
              </a:rPr>
              <a:t>http://www.vlib.ustu.ru/vest_obr/</a:t>
            </a:r>
          </a:p>
          <a:p>
            <a:r>
              <a:rPr lang="ru-RU" sz="1600" u="sng" dirty="0" smtClean="0">
                <a:solidFill>
                  <a:schemeClr val="bg1"/>
                </a:solidFill>
              </a:rPr>
              <a:t>http://www.uraledu.ru/odoc</a:t>
            </a:r>
          </a:p>
          <a:p>
            <a:r>
              <a:rPr lang="ru-RU" sz="1600" u="sng" dirty="0" smtClean="0">
                <a:solidFill>
                  <a:schemeClr val="bg1"/>
                </a:solidFill>
              </a:rPr>
              <a:t>http://edu.ru/index.php</a:t>
            </a:r>
          </a:p>
          <a:p>
            <a:r>
              <a:rPr lang="ru-RU" sz="1600" u="sng" dirty="0" smtClean="0">
                <a:solidFill>
                  <a:schemeClr val="bg1"/>
                </a:solidFill>
              </a:rPr>
              <a:t>http://www.fizika.ru/didakt/testy/index.htm</a:t>
            </a:r>
          </a:p>
          <a:p>
            <a:r>
              <a:rPr lang="ru-RU" sz="1600" u="sng" dirty="0" smtClean="0">
                <a:solidFill>
                  <a:schemeClr val="bg1"/>
                </a:solidFill>
              </a:rPr>
              <a:t>http://www.gomulina.orc.ru/index1.html</a:t>
            </a:r>
          </a:p>
          <a:p>
            <a:r>
              <a:rPr lang="ru-RU" sz="1600" u="sng" dirty="0" smtClean="0">
                <a:solidFill>
                  <a:schemeClr val="bg1"/>
                </a:solidFill>
              </a:rPr>
              <a:t>http://ege.edu.ru/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Индивидуальная карта подготовки к ЕГЭ по физике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chemeClr val="bg1"/>
                </a:solidFill>
                <a:hlinkClick r:id="rId2" action="ppaction://hlinkfile"/>
              </a:rPr>
              <a:t>Осолихин Илия</a:t>
            </a:r>
            <a:endParaRPr lang="ru-RU" sz="4800" dirty="0" smtClean="0">
              <a:solidFill>
                <a:schemeClr val="bg1"/>
              </a:solidFill>
            </a:endParaRPr>
          </a:p>
          <a:p>
            <a:pPr algn="ctr"/>
            <a:r>
              <a:rPr lang="ru-RU" sz="4800" dirty="0" smtClean="0">
                <a:solidFill>
                  <a:schemeClr val="bg1"/>
                </a:solidFill>
                <a:hlinkClick r:id="rId3" action="ppaction://hlinkfile"/>
              </a:rPr>
              <a:t>Зверев Евгений</a:t>
            </a:r>
            <a:endParaRPr lang="ru-RU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За годы проведения ЕГЭ по физике, в Горной Школе сформировались следующие результаты: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0" y="714356"/>
          <a:ext cx="9144000" cy="6143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3676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214290"/>
          <a:ext cx="9144000" cy="6643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0"/>
            <a:ext cx="9144000" cy="774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r>
              <a:rPr lang="ru-RU" sz="3600" dirty="0" smtClean="0">
                <a:solidFill>
                  <a:srgbClr val="FFFF00"/>
                </a:solidFill>
              </a:rPr>
              <a:t>Анализируя индивидуальные карты подготовки к ЕГЭ по физике можно выделить общие проблемы, присущие всем  учащимся 11 класса:</a:t>
            </a:r>
          </a:p>
          <a:p>
            <a:pPr lvl="0"/>
            <a:r>
              <a:rPr lang="ru-RU" sz="3600" dirty="0" smtClean="0">
                <a:solidFill>
                  <a:srgbClr val="FFFF00"/>
                </a:solidFill>
              </a:rPr>
              <a:t>Недостаточность навыков математического счёта;</a:t>
            </a:r>
          </a:p>
          <a:p>
            <a:pPr lvl="0"/>
            <a:r>
              <a:rPr lang="ru-RU" sz="3600" dirty="0" smtClean="0">
                <a:solidFill>
                  <a:srgbClr val="FFFF00"/>
                </a:solidFill>
              </a:rPr>
              <a:t>Недостаточность навыков абстрактного представления физических процессов;</a:t>
            </a:r>
          </a:p>
          <a:p>
            <a:pPr lvl="0"/>
            <a:r>
              <a:rPr lang="ru-RU" sz="3600" dirty="0" smtClean="0">
                <a:solidFill>
                  <a:srgbClr val="FFFF00"/>
                </a:solidFill>
              </a:rPr>
              <a:t>Неумение вывода и представления  взаимосвязи  формул физических законов и процессов;</a:t>
            </a:r>
          </a:p>
          <a:p>
            <a:pPr lvl="0"/>
            <a:r>
              <a:rPr lang="ru-RU" sz="3600" dirty="0" smtClean="0">
                <a:solidFill>
                  <a:srgbClr val="FFFF00"/>
                </a:solidFill>
              </a:rPr>
              <a:t>Пробелы в знаниях разделов физики;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;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900" dirty="0" smtClean="0">
                <a:solidFill>
                  <a:srgbClr val="FFFF00"/>
                </a:solidFill>
              </a:rPr>
              <a:t>Успешной подготовке к ЕГЭ может помочь комплекс  мер:</a:t>
            </a:r>
          </a:p>
          <a:p>
            <a:pPr lvl="0"/>
            <a:r>
              <a:rPr lang="ru-RU" sz="3900" dirty="0" smtClean="0">
                <a:solidFill>
                  <a:srgbClr val="FFFF00"/>
                </a:solidFill>
              </a:rPr>
              <a:t>Увеличение количества часов физики в старшей школе;</a:t>
            </a:r>
          </a:p>
          <a:p>
            <a:pPr lvl="0"/>
            <a:r>
              <a:rPr lang="ru-RU" sz="3900" dirty="0" smtClean="0">
                <a:solidFill>
                  <a:srgbClr val="FFFF00"/>
                </a:solidFill>
              </a:rPr>
              <a:t>Систематическое проведение  подобных работ;</a:t>
            </a:r>
          </a:p>
          <a:p>
            <a:pPr lvl="0"/>
            <a:r>
              <a:rPr lang="ru-RU" sz="3900" dirty="0" smtClean="0">
                <a:solidFill>
                  <a:srgbClr val="FFFF00"/>
                </a:solidFill>
              </a:rPr>
              <a:t>Повышение компетентности в тестовых технологиях обучающихся и преподавателей;</a:t>
            </a:r>
          </a:p>
          <a:p>
            <a:pPr lvl="0"/>
            <a:r>
              <a:rPr lang="ru-RU" sz="3900" dirty="0" smtClean="0">
                <a:solidFill>
                  <a:srgbClr val="FFFF00"/>
                </a:solidFill>
              </a:rPr>
              <a:t>Индивидуальная работа с учащимися по исправлению недочётов и пробелов.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Autofit/>
          </a:bodyPr>
          <a:lstStyle/>
          <a:p>
            <a:r>
              <a:rPr lang="ru-RU" sz="9600" dirty="0" smtClean="0">
                <a:solidFill>
                  <a:schemeClr val="bg1"/>
                </a:solidFill>
              </a:rPr>
              <a:t>Спасибо за внимание!</a:t>
            </a:r>
            <a:endParaRPr lang="ru-RU" sz="96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Цель:</a:t>
            </a:r>
            <a:r>
              <a:rPr lang="ru-RU" sz="3200" dirty="0" smtClean="0">
                <a:solidFill>
                  <a:schemeClr val="bg1"/>
                </a:solidFill>
              </a:rPr>
              <a:t> проанализировать работу по подготовке обучающихся к ЕГЭ по физике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Задачи:</a:t>
            </a:r>
            <a:endParaRPr lang="ru-RU" dirty="0" smtClean="0">
              <a:solidFill>
                <a:srgbClr val="FFFF00"/>
              </a:solidFill>
            </a:endParaRPr>
          </a:p>
          <a:p>
            <a:pPr lvl="0"/>
            <a:r>
              <a:rPr lang="ru-RU" dirty="0" smtClean="0">
                <a:solidFill>
                  <a:srgbClr val="FFFF00"/>
                </a:solidFill>
              </a:rPr>
              <a:t>показать значимость ЕГЭ как составляющей системы оценки качества образования;</a:t>
            </a:r>
          </a:p>
          <a:p>
            <a:pPr lvl="0"/>
            <a:r>
              <a:rPr lang="ru-RU" dirty="0" smtClean="0">
                <a:solidFill>
                  <a:srgbClr val="FFFF00"/>
                </a:solidFill>
              </a:rPr>
              <a:t>показать основные этапы подготовки обучающихся к ЕГЭ по физике;</a:t>
            </a:r>
          </a:p>
          <a:p>
            <a:pPr lvl="0"/>
            <a:r>
              <a:rPr lang="ru-RU" dirty="0" smtClean="0">
                <a:solidFill>
                  <a:srgbClr val="FFFF00"/>
                </a:solidFill>
              </a:rPr>
              <a:t>дать анализ МДКР по физике, проведённой в декабре 2012 года;</a:t>
            </a:r>
          </a:p>
          <a:p>
            <a:pPr lvl="0"/>
            <a:r>
              <a:rPr lang="ru-RU" dirty="0" smtClean="0">
                <a:solidFill>
                  <a:srgbClr val="FFFF00"/>
                </a:solidFill>
              </a:rPr>
              <a:t>сделать выводы  о причинах данных результатов, наметить  пути исправления проблем.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" y="734829"/>
          <a:ext cx="9143998" cy="6403763"/>
        </p:xfrm>
        <a:graphic>
          <a:graphicData uri="http://schemas.openxmlformats.org/drawingml/2006/table">
            <a:tbl>
              <a:tblPr/>
              <a:tblGrid>
                <a:gridCol w="1603790"/>
                <a:gridCol w="1257145"/>
                <a:gridCol w="1131253"/>
                <a:gridCol w="2261618"/>
                <a:gridCol w="2890192"/>
              </a:tblGrid>
              <a:tr h="7506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ФИО</a:t>
                      </a:r>
                      <a:endParaRPr lang="ru-RU" sz="14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Первичный балл из макс. (21 б)</a:t>
                      </a:r>
                      <a:endParaRPr lang="ru-RU" sz="14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Доля % от максим.</a:t>
                      </a:r>
                      <a:endParaRPr lang="ru-RU" sz="14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Наиболее успешно решаемые разделы физики</a:t>
                      </a:r>
                      <a:endParaRPr lang="ru-RU" sz="14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Наименее успешно решаемые разделы физики</a:t>
                      </a:r>
                      <a:endParaRPr lang="ru-RU" sz="14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3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Антонова М.</a:t>
                      </a:r>
                      <a:endParaRPr lang="ru-RU" sz="14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</a:t>
                      </a:r>
                      <a:endParaRPr lang="ru-RU" sz="14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38</a:t>
                      </a:r>
                      <a:endParaRPr lang="ru-RU" sz="14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МКТ, электричество, ядерная физика</a:t>
                      </a:r>
                      <a:endParaRPr lang="ru-RU" sz="14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Механика, </a:t>
                      </a:r>
                      <a:r>
                        <a:rPr lang="ru-RU" sz="1400" dirty="0" smtClean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1400" dirty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ядерная физика</a:t>
                      </a:r>
                      <a:endParaRPr lang="ru-RU" sz="14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20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Бородулина Е.</a:t>
                      </a:r>
                      <a:endParaRPr lang="ru-RU" sz="14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17</a:t>
                      </a:r>
                      <a:endParaRPr lang="ru-RU" sz="14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80</a:t>
                      </a:r>
                      <a:endParaRPr lang="ru-RU" sz="14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Механика, МКТ, электричество, ядерная физика</a:t>
                      </a:r>
                      <a:endParaRPr lang="ru-RU" sz="14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2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Бузунова В.</a:t>
                      </a:r>
                      <a:endParaRPr lang="ru-RU" sz="14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</a:t>
                      </a:r>
                      <a:endParaRPr lang="ru-RU" sz="14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38</a:t>
                      </a:r>
                      <a:endParaRPr lang="ru-RU" sz="14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электричество</a:t>
                      </a:r>
                      <a:endParaRPr lang="ru-RU" sz="14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Механика, МКТ, ядерная физика</a:t>
                      </a:r>
                      <a:endParaRPr lang="ru-RU" sz="14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3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Гиляшева М.</a:t>
                      </a:r>
                      <a:endParaRPr lang="ru-RU" sz="14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</a:t>
                      </a:r>
                      <a:endParaRPr lang="ru-RU" sz="14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43</a:t>
                      </a:r>
                      <a:endParaRPr lang="ru-RU" sz="14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МКТ, электричество, ядерная физика</a:t>
                      </a:r>
                      <a:endParaRPr lang="ru-RU" sz="14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Механика</a:t>
                      </a:r>
                      <a:endParaRPr lang="ru-RU" sz="14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3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Защук О.</a:t>
                      </a:r>
                      <a:endParaRPr lang="ru-RU" sz="14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</a:t>
                      </a:r>
                      <a:endParaRPr lang="ru-RU" sz="14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48</a:t>
                      </a:r>
                      <a:endParaRPr lang="ru-RU" sz="14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МКТ, электричество, ядерная физика</a:t>
                      </a:r>
                      <a:endParaRPr lang="ru-RU" sz="14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Механика</a:t>
                      </a:r>
                      <a:endParaRPr lang="ru-RU" sz="14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3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Лекомцев П.</a:t>
                      </a:r>
                      <a:endParaRPr lang="ru-RU" sz="14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13</a:t>
                      </a:r>
                      <a:endParaRPr lang="ru-RU" sz="14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62</a:t>
                      </a:r>
                      <a:endParaRPr lang="ru-RU" sz="14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МКТ, электричество, ядерная физика</a:t>
                      </a:r>
                      <a:endParaRPr lang="ru-RU" sz="14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Механика</a:t>
                      </a:r>
                      <a:endParaRPr lang="ru-RU" sz="14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3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Нифонтова С.</a:t>
                      </a:r>
                      <a:endParaRPr lang="ru-RU" sz="14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</a:t>
                      </a:r>
                      <a:endParaRPr lang="ru-RU" sz="14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48</a:t>
                      </a:r>
                      <a:endParaRPr lang="ru-RU" sz="14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МКТ, электричество, ядерная физика</a:t>
                      </a:r>
                      <a:endParaRPr lang="ru-RU" sz="14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Механика</a:t>
                      </a:r>
                      <a:endParaRPr lang="ru-RU" sz="14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2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Пастухова Е.</a:t>
                      </a:r>
                      <a:endParaRPr lang="ru-RU" sz="14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</a:t>
                      </a:r>
                      <a:endParaRPr lang="ru-RU" sz="14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33</a:t>
                      </a:r>
                      <a:endParaRPr lang="ru-RU" sz="14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МКТ</a:t>
                      </a:r>
                      <a:endParaRPr lang="ru-RU" sz="14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Механика,</a:t>
                      </a:r>
                      <a:r>
                        <a:rPr lang="ru-RU" sz="1400" baseline="0" dirty="0" smtClean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ядерная </a:t>
                      </a:r>
                      <a:r>
                        <a:rPr lang="ru-RU" sz="1400" dirty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физика</a:t>
                      </a:r>
                      <a:endParaRPr lang="ru-RU" sz="14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3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Петрова А.</a:t>
                      </a:r>
                      <a:endParaRPr lang="ru-RU" sz="14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14</a:t>
                      </a:r>
                      <a:endParaRPr lang="ru-RU" sz="14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67</a:t>
                      </a:r>
                      <a:endParaRPr lang="ru-RU" sz="14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МКТ, электричество, ядерная физика</a:t>
                      </a:r>
                      <a:endParaRPr lang="ru-RU" sz="14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Механика</a:t>
                      </a:r>
                      <a:endParaRPr lang="ru-RU" sz="14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3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Титова А.</a:t>
                      </a:r>
                      <a:endParaRPr lang="ru-RU" sz="14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</a:t>
                      </a:r>
                      <a:endParaRPr lang="ru-RU" sz="14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38</a:t>
                      </a:r>
                      <a:endParaRPr lang="ru-RU" sz="14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МКТ, электричество, ядерная физика</a:t>
                      </a:r>
                      <a:endParaRPr lang="ru-RU" sz="14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Механика</a:t>
                      </a:r>
                      <a:endParaRPr lang="ru-RU" sz="14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3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Улегов С.</a:t>
                      </a:r>
                      <a:endParaRPr lang="ru-RU" sz="14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ru-RU" sz="14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19</a:t>
                      </a:r>
                      <a:endParaRPr lang="ru-RU" sz="14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Механика, МКТ, электричество, ядерная физика</a:t>
                      </a:r>
                      <a:endParaRPr lang="ru-RU" sz="14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3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Юшкова Е.</a:t>
                      </a:r>
                      <a:endParaRPr lang="ru-RU" sz="14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</a:t>
                      </a:r>
                      <a:endParaRPr lang="ru-RU" sz="14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29</a:t>
                      </a:r>
                      <a:endParaRPr lang="ru-RU" sz="14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Механика, МКТ, электричество, ядерная физика</a:t>
                      </a:r>
                      <a:endParaRPr lang="ru-RU" sz="14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0" y="-142899"/>
            <a:ext cx="9144000" cy="857255"/>
          </a:xfrm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chemeClr val="bg1"/>
                </a:solidFill>
              </a:rPr>
              <a:t>февраль 2012 года, школьная диагностическая работа среди учащихся 9 класса (ныне 10 класса)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Декабрь 2012 года, муниципальная ДКР по физике в 9 классе</a:t>
            </a:r>
            <a:endParaRPr lang="ru-RU" sz="2400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2" y="1500173"/>
          <a:ext cx="9001157" cy="5143536"/>
        </p:xfrm>
        <a:graphic>
          <a:graphicData uri="http://schemas.openxmlformats.org/drawingml/2006/table">
            <a:tbl>
              <a:tblPr/>
              <a:tblGrid>
                <a:gridCol w="1000102"/>
                <a:gridCol w="357190"/>
                <a:gridCol w="428628"/>
                <a:gridCol w="428628"/>
                <a:gridCol w="428628"/>
                <a:gridCol w="428628"/>
                <a:gridCol w="357190"/>
                <a:gridCol w="428628"/>
                <a:gridCol w="357190"/>
                <a:gridCol w="430032"/>
                <a:gridCol w="436786"/>
                <a:gridCol w="443887"/>
                <a:gridCol w="506033"/>
                <a:gridCol w="436786"/>
                <a:gridCol w="444773"/>
                <a:gridCol w="377305"/>
                <a:gridCol w="377305"/>
                <a:gridCol w="506033"/>
                <a:gridCol w="493602"/>
                <a:gridCol w="333803"/>
              </a:tblGrid>
              <a:tr h="907682">
                <a:tc>
                  <a:txBody>
                    <a:bodyPr/>
                    <a:lstStyle/>
                    <a:p>
                      <a:endParaRPr lang="ru-RU" sz="12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A1</a:t>
                      </a:r>
                      <a:endParaRPr lang="ru-RU" sz="12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A2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A3</a:t>
                      </a:r>
                      <a:endParaRPr lang="ru-RU" sz="12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A4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A5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A6</a:t>
                      </a:r>
                      <a:endParaRPr lang="ru-RU" sz="12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A7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A8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A9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A10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A11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A12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A13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A14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В1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В2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В3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 балл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051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Благова А.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051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Конькова А.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051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Молокова Д.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051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Лузгин И.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051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Осолихина А.</a:t>
                      </a:r>
                      <a:endParaRPr lang="ru-RU" sz="12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86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051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Смирнов А.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051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Якушев П..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1" y="142851"/>
          <a:ext cx="8929717" cy="6715145"/>
        </p:xfrm>
        <a:graphic>
          <a:graphicData uri="http://schemas.openxmlformats.org/drawingml/2006/table">
            <a:tbl>
              <a:tblPr/>
              <a:tblGrid>
                <a:gridCol w="1465010"/>
                <a:gridCol w="1674334"/>
                <a:gridCol w="1953390"/>
                <a:gridCol w="1813862"/>
                <a:gridCol w="2023121"/>
              </a:tblGrid>
              <a:tr h="497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задание</a:t>
                      </a:r>
                      <a:endParaRPr lang="ru-RU" sz="12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78" marR="3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Проверяемая тема</a:t>
                      </a:r>
                      <a:endParaRPr lang="ru-RU" sz="1200" b="1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78" marR="3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% приступивших к выполнению </a:t>
                      </a:r>
                      <a:endParaRPr lang="ru-RU" sz="12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78" marR="3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% справившихся</a:t>
                      </a:r>
                      <a:endParaRPr lang="ru-RU" sz="1200" b="1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78" marR="3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% не справившихся</a:t>
                      </a:r>
                      <a:endParaRPr lang="ru-RU" sz="1200" b="1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78" marR="3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А1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78" marR="3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кинематика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78" marR="3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78" marR="3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71</a:t>
                      </a:r>
                    </a:p>
                  </a:txBody>
                  <a:tcPr marL="30378" marR="3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29</a:t>
                      </a:r>
                    </a:p>
                  </a:txBody>
                  <a:tcPr marL="30378" marR="3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48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А2</a:t>
                      </a:r>
                      <a:endParaRPr lang="ru-RU" sz="1200" b="1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78" marR="3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динамика</a:t>
                      </a:r>
                      <a:endParaRPr lang="ru-RU" sz="1200" b="1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78" marR="3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b="1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78" marR="3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57</a:t>
                      </a:r>
                    </a:p>
                  </a:txBody>
                  <a:tcPr marL="30378" marR="3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43</a:t>
                      </a:r>
                    </a:p>
                  </a:txBody>
                  <a:tcPr marL="30378" marR="3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А3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78" marR="3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кинематика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78" marR="3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78" marR="3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71</a:t>
                      </a:r>
                    </a:p>
                  </a:txBody>
                  <a:tcPr marL="30378" marR="3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29</a:t>
                      </a:r>
                    </a:p>
                  </a:txBody>
                  <a:tcPr marL="30378" marR="3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3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А4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78" marR="3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кинематика</a:t>
                      </a:r>
                      <a:endParaRPr lang="ru-RU" sz="1200" b="1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78" marR="3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b="1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78" marR="3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71</a:t>
                      </a:r>
                    </a:p>
                  </a:txBody>
                  <a:tcPr marL="30378" marR="3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29</a:t>
                      </a:r>
                    </a:p>
                  </a:txBody>
                  <a:tcPr marL="30378" marR="3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97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А5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78" marR="3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Тепловые явления</a:t>
                      </a:r>
                      <a:endParaRPr lang="ru-RU" sz="1200" b="1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78" marR="3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78" marR="3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43</a:t>
                      </a:r>
                    </a:p>
                  </a:txBody>
                  <a:tcPr marL="30378" marR="3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57</a:t>
                      </a:r>
                    </a:p>
                  </a:txBody>
                  <a:tcPr marL="30378" marR="3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97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А6</a:t>
                      </a:r>
                      <a:endParaRPr lang="ru-RU" sz="1200" b="1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78" marR="3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Архимедова сила</a:t>
                      </a:r>
                      <a:endParaRPr lang="ru-RU" sz="1200" b="1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78" marR="3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78" marR="3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43</a:t>
                      </a:r>
                    </a:p>
                  </a:txBody>
                  <a:tcPr marL="30378" marR="3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57</a:t>
                      </a:r>
                    </a:p>
                  </a:txBody>
                  <a:tcPr marL="30378" marR="3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97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А7</a:t>
                      </a:r>
                      <a:endParaRPr lang="ru-RU" sz="1200" b="1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78" marR="3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Тепловые явления</a:t>
                      </a:r>
                      <a:endParaRPr lang="ru-RU" sz="1200" b="1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78" marR="3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78" marR="3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30378" marR="3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86</a:t>
                      </a:r>
                    </a:p>
                  </a:txBody>
                  <a:tcPr marL="30378" marR="3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А8</a:t>
                      </a:r>
                      <a:endParaRPr lang="ru-RU" sz="1200" b="1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78" marR="3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Тепловые явления</a:t>
                      </a:r>
                      <a:endParaRPr lang="ru-RU" sz="1200" b="1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78" marR="3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b="1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78" marR="3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30378" marR="3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86</a:t>
                      </a:r>
                    </a:p>
                  </a:txBody>
                  <a:tcPr marL="30378" marR="3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7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А9</a:t>
                      </a:r>
                      <a:endParaRPr lang="ru-RU" sz="1200" b="1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78" marR="3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Электрические явления</a:t>
                      </a:r>
                      <a:endParaRPr lang="ru-RU" sz="1200" b="1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78" marR="3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b="1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78" marR="3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29</a:t>
                      </a:r>
                    </a:p>
                  </a:txBody>
                  <a:tcPr marL="30378" marR="3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71</a:t>
                      </a:r>
                    </a:p>
                  </a:txBody>
                  <a:tcPr marL="30378" marR="3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А10</a:t>
                      </a:r>
                      <a:endParaRPr lang="ru-RU" sz="1200" b="1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78" marR="3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Электрический ток</a:t>
                      </a:r>
                      <a:endParaRPr lang="ru-RU" sz="1200" b="1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78" marR="3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b="1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78" marR="3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29</a:t>
                      </a:r>
                    </a:p>
                  </a:txBody>
                  <a:tcPr marL="30378" marR="3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71</a:t>
                      </a:r>
                    </a:p>
                  </a:txBody>
                  <a:tcPr marL="30378" marR="3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А11</a:t>
                      </a:r>
                      <a:endParaRPr lang="ru-RU" sz="1200" b="1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78" marR="3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Линзы </a:t>
                      </a:r>
                      <a:endParaRPr lang="ru-RU" sz="1200" b="1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78" marR="3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b="1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78" marR="3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30378" marR="3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86</a:t>
                      </a:r>
                    </a:p>
                  </a:txBody>
                  <a:tcPr marL="30378" marR="3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А12</a:t>
                      </a:r>
                      <a:endParaRPr lang="ru-RU" sz="1200" b="1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78" marR="3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Магнитное поле</a:t>
                      </a:r>
                      <a:endParaRPr lang="ru-RU" sz="1200" b="1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78" marR="3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b="1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78" marR="3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30378" marR="3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30378" marR="3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97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А13</a:t>
                      </a:r>
                      <a:endParaRPr lang="ru-RU" sz="1200" b="1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78" marR="3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Строение атома</a:t>
                      </a:r>
                      <a:endParaRPr lang="ru-RU" sz="1200" b="1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78" marR="3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b="1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78" marR="3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29</a:t>
                      </a:r>
                    </a:p>
                  </a:txBody>
                  <a:tcPr marL="30378" marR="3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71</a:t>
                      </a:r>
                    </a:p>
                  </a:txBody>
                  <a:tcPr marL="30378" marR="3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А14</a:t>
                      </a:r>
                      <a:endParaRPr lang="ru-RU" sz="1200" b="1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78" marR="3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Строение вещества</a:t>
                      </a:r>
                      <a:endParaRPr lang="ru-RU" sz="1200" b="1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78" marR="3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b="1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378" marR="3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43</a:t>
                      </a:r>
                    </a:p>
                  </a:txBody>
                  <a:tcPr marL="30378" marR="3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57</a:t>
                      </a:r>
                    </a:p>
                  </a:txBody>
                  <a:tcPr marL="30378" marR="3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000107"/>
          <a:ext cx="9144001" cy="5643603"/>
        </p:xfrm>
        <a:graphic>
          <a:graphicData uri="http://schemas.openxmlformats.org/drawingml/2006/table">
            <a:tbl>
              <a:tblPr/>
              <a:tblGrid>
                <a:gridCol w="949411"/>
                <a:gridCol w="1221902"/>
                <a:gridCol w="855417"/>
                <a:gridCol w="856280"/>
                <a:gridCol w="855417"/>
                <a:gridCol w="983040"/>
                <a:gridCol w="1207987"/>
                <a:gridCol w="991782"/>
                <a:gridCol w="1222765"/>
              </a:tblGrid>
              <a:tr h="33007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err="1" smtClean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Зада-ние</a:t>
                      </a:r>
                      <a:endParaRPr lang="ru-RU" sz="18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Правильно </a:t>
                      </a:r>
                      <a:r>
                        <a:rPr lang="ru-RU" sz="1800" dirty="0" err="1" smtClean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записыва-ют</a:t>
                      </a:r>
                      <a:r>
                        <a:rPr lang="ru-RU" sz="1800" dirty="0" smtClean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1800" dirty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данные (%)</a:t>
                      </a:r>
                      <a:endParaRPr lang="ru-RU" sz="18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Переводят </a:t>
                      </a:r>
                      <a:endParaRPr lang="ru-RU" sz="18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в СИ (%)</a:t>
                      </a:r>
                      <a:endParaRPr lang="ru-RU" sz="18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Знают </a:t>
                      </a:r>
                      <a:endParaRPr lang="ru-RU" sz="18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формулы</a:t>
                      </a:r>
                      <a:endParaRPr lang="ru-RU" sz="18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(%)</a:t>
                      </a:r>
                      <a:endParaRPr lang="ru-RU" sz="18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Преобразуют</a:t>
                      </a:r>
                      <a:endParaRPr lang="ru-RU" sz="18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формулы</a:t>
                      </a:r>
                      <a:endParaRPr lang="ru-RU" sz="18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(%)</a:t>
                      </a:r>
                      <a:endParaRPr lang="ru-RU" sz="18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Правильно </a:t>
                      </a:r>
                      <a:endParaRPr lang="ru-RU" sz="18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вычисляют</a:t>
                      </a:r>
                      <a:endParaRPr lang="ru-RU" sz="18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(%)</a:t>
                      </a:r>
                      <a:endParaRPr lang="ru-RU" sz="18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%</a:t>
                      </a:r>
                      <a:endParaRPr lang="ru-RU" sz="18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приступивших к </a:t>
                      </a:r>
                      <a:r>
                        <a:rPr lang="ru-RU" sz="1800" dirty="0" err="1" smtClean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выполне-нию</a:t>
                      </a:r>
                      <a:endParaRPr lang="ru-RU" sz="18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задания</a:t>
                      </a:r>
                      <a:endParaRPr lang="ru-RU" sz="18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% </a:t>
                      </a:r>
                      <a:endParaRPr lang="ru-RU" sz="18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Справившихся</a:t>
                      </a:r>
                      <a:endParaRPr lang="ru-RU" sz="18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%</a:t>
                      </a:r>
                      <a:endParaRPr lang="ru-RU" sz="18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не </a:t>
                      </a:r>
                      <a:r>
                        <a:rPr lang="ru-RU" sz="1800" dirty="0" err="1" smtClean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справив-шихся</a:t>
                      </a:r>
                      <a:endParaRPr lang="ru-RU" sz="18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09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Б1</a:t>
                      </a:r>
                      <a:endParaRPr lang="ru-RU" sz="18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43</a:t>
                      </a:r>
                      <a:endParaRPr lang="ru-RU" sz="18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29</a:t>
                      </a:r>
                      <a:endParaRPr lang="ru-RU" sz="18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29</a:t>
                      </a:r>
                      <a:endParaRPr lang="ru-RU" sz="18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29</a:t>
                      </a:r>
                      <a:endParaRPr lang="ru-RU" sz="18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29</a:t>
                      </a:r>
                      <a:endParaRPr lang="ru-RU" sz="18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71</a:t>
                      </a:r>
                      <a:endParaRPr lang="ru-RU" sz="18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40</a:t>
                      </a:r>
                      <a:endParaRPr lang="ru-RU" sz="18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60</a:t>
                      </a:r>
                      <a:endParaRPr lang="ru-RU" sz="18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09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Б2</a:t>
                      </a:r>
                      <a:endParaRPr lang="ru-RU" sz="18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43</a:t>
                      </a:r>
                      <a:endParaRPr lang="ru-RU" sz="18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29</a:t>
                      </a:r>
                      <a:endParaRPr lang="ru-RU" sz="18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29</a:t>
                      </a:r>
                      <a:endParaRPr lang="ru-RU" sz="18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29</a:t>
                      </a:r>
                      <a:endParaRPr lang="ru-RU" sz="18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29</a:t>
                      </a:r>
                      <a:endParaRPr lang="ru-RU" sz="18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57</a:t>
                      </a:r>
                      <a:endParaRPr lang="ru-RU" sz="18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50</a:t>
                      </a:r>
                      <a:endParaRPr lang="ru-RU" sz="18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50</a:t>
                      </a:r>
                      <a:endParaRPr lang="ru-RU" sz="18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09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Б3</a:t>
                      </a:r>
                      <a:endParaRPr lang="ru-RU" sz="18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14</a:t>
                      </a:r>
                      <a:endParaRPr lang="ru-RU" sz="18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14</a:t>
                      </a:r>
                      <a:endParaRPr lang="ru-RU" sz="18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14</a:t>
                      </a:r>
                      <a:endParaRPr lang="ru-RU" sz="18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14</a:t>
                      </a:r>
                      <a:endParaRPr lang="ru-RU" sz="18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14</a:t>
                      </a:r>
                      <a:endParaRPr lang="ru-RU" sz="18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14</a:t>
                      </a:r>
                      <a:endParaRPr lang="ru-RU" sz="18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100</a:t>
                      </a:r>
                      <a:endParaRPr lang="ru-RU" sz="18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100</a:t>
                      </a:r>
                      <a:endParaRPr lang="ru-RU" sz="18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chemeClr val="bg1"/>
                </a:solidFill>
              </a:rPr>
              <a:t>Ноябрь 2012 г., МДКР по физике , 11 класс.</a:t>
            </a:r>
            <a:endParaRPr lang="ru-RU" sz="1600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3" y="785796"/>
          <a:ext cx="9144002" cy="6072205"/>
        </p:xfrm>
        <a:graphic>
          <a:graphicData uri="http://schemas.openxmlformats.org/drawingml/2006/table">
            <a:tbl>
              <a:tblPr/>
              <a:tblGrid>
                <a:gridCol w="335560"/>
                <a:gridCol w="1334535"/>
                <a:gridCol w="363809"/>
                <a:gridCol w="364664"/>
                <a:gridCol w="363809"/>
                <a:gridCol w="363809"/>
                <a:gridCol w="363809"/>
                <a:gridCol w="364664"/>
                <a:gridCol w="363809"/>
                <a:gridCol w="363809"/>
                <a:gridCol w="363809"/>
                <a:gridCol w="364664"/>
                <a:gridCol w="606062"/>
                <a:gridCol w="606917"/>
                <a:gridCol w="606917"/>
                <a:gridCol w="606917"/>
                <a:gridCol w="727616"/>
                <a:gridCol w="678823"/>
              </a:tblGrid>
              <a:tr h="1012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№</a:t>
                      </a:r>
                      <a:r>
                        <a:rPr lang="ru-RU" sz="1000" dirty="0" err="1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000" dirty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000" dirty="0" err="1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0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Фамилия, Имя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Номера заданий, выполненных успешно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Кол-во баллов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Доля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от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макс.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0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 err="1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Арчибисова</a:t>
                      </a:r>
                      <a:r>
                        <a:rPr lang="ru-RU" sz="1000" baseline="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А.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aseline="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aseline="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В2(1)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aseline="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aseline="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5060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Гусельникова 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В2(1)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0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Брезгин А.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0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0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Долгих В.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В4(1)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0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0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Долгих М.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В1(1)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0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Зверев Е.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aseline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В2(2)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aseline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В4(1)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5060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Киряков Э.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В2(1)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0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0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 err="1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Ковин</a:t>
                      </a:r>
                      <a:r>
                        <a:rPr lang="ru-RU" sz="1000" baseline="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В.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aseline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aseline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В1(2)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aseline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В3(2)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aseline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5060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Осолихин И.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aseline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aseline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aseline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aseline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В3(2)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aseline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000" baseline="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5060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Щербакова И.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FF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0"/>
          <a:ext cx="9143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</a:rPr>
              <a:t>Как видно из диаграммы, наиболее успешно решались задания:</a:t>
            </a:r>
          </a:p>
          <a:p>
            <a:pPr lvl="0"/>
            <a:r>
              <a:rPr lang="ru-RU" sz="3600" dirty="0" smtClean="0">
                <a:solidFill>
                  <a:srgbClr val="FFFF00"/>
                </a:solidFill>
              </a:rPr>
              <a:t>А1(кинематика);</a:t>
            </a:r>
          </a:p>
          <a:p>
            <a:pPr lvl="0"/>
            <a:r>
              <a:rPr lang="ru-RU" sz="3600" dirty="0" smtClean="0">
                <a:solidFill>
                  <a:srgbClr val="FFFF00"/>
                </a:solidFill>
              </a:rPr>
              <a:t> А8(молекулярно-кинетическая теория);</a:t>
            </a:r>
          </a:p>
          <a:p>
            <a:pPr lvl="0"/>
            <a:r>
              <a:rPr lang="ru-RU" sz="3600" dirty="0" smtClean="0">
                <a:solidFill>
                  <a:srgbClr val="FFFF00"/>
                </a:solidFill>
              </a:rPr>
              <a:t> А9(МКТ, термодинамика);</a:t>
            </a:r>
          </a:p>
          <a:p>
            <a:pPr lvl="0"/>
            <a:r>
              <a:rPr lang="ru-RU" sz="3600" dirty="0" smtClean="0">
                <a:solidFill>
                  <a:srgbClr val="FFFF00"/>
                </a:solidFill>
              </a:rPr>
              <a:t> А11(термодинамика);</a:t>
            </a:r>
          </a:p>
          <a:p>
            <a:pPr lvl="0"/>
            <a:r>
              <a:rPr lang="ru-RU" sz="3600" dirty="0" smtClean="0">
                <a:solidFill>
                  <a:srgbClr val="FFFF00"/>
                </a:solidFill>
              </a:rPr>
              <a:t>А20(механические колебания и волны);</a:t>
            </a:r>
          </a:p>
          <a:p>
            <a:r>
              <a:rPr lang="ru-RU" sz="3600" dirty="0" smtClean="0">
                <a:solidFill>
                  <a:srgbClr val="FFFF00"/>
                </a:solidFill>
              </a:rPr>
              <a:t>, наименее успешно:</a:t>
            </a:r>
          </a:p>
          <a:p>
            <a:pPr lvl="0"/>
            <a:r>
              <a:rPr lang="ru-RU" sz="3600" dirty="0" smtClean="0">
                <a:solidFill>
                  <a:srgbClr val="FFFF00"/>
                </a:solidFill>
              </a:rPr>
              <a:t>А2(кинематика, законы Ньютона);</a:t>
            </a:r>
          </a:p>
          <a:p>
            <a:pPr lvl="0"/>
            <a:r>
              <a:rPr lang="ru-RU" sz="3600" dirty="0" smtClean="0">
                <a:solidFill>
                  <a:srgbClr val="FFFF00"/>
                </a:solidFill>
              </a:rPr>
              <a:t>А13(постоянный ток);</a:t>
            </a:r>
          </a:p>
          <a:p>
            <a:pPr lvl="0"/>
            <a:r>
              <a:rPr lang="ru-RU" sz="3600" dirty="0" smtClean="0">
                <a:solidFill>
                  <a:srgbClr val="FFFF00"/>
                </a:solidFill>
              </a:rPr>
              <a:t>А23(молекулярно-кинетическая теория, решить задачу).</a:t>
            </a:r>
            <a:endParaRPr lang="ru-RU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1187</Words>
  <PresentationFormat>Экран (4:3)</PresentationFormat>
  <Paragraphs>552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 ФМКОУ «Шамарская СОШ №26»-  «Горная средняя общеобразовательная школа»</vt:lpstr>
      <vt:lpstr>Цель: проанализировать работу по подготовке обучающихся к ЕГЭ по физике</vt:lpstr>
      <vt:lpstr>февраль 2012 года, школьная диагностическая работа среди учащихся 9 класса (ныне 10 класса) </vt:lpstr>
      <vt:lpstr>Декабрь 2012 года, муниципальная ДКР по физике в 9 классе</vt:lpstr>
      <vt:lpstr>Слайд 5</vt:lpstr>
      <vt:lpstr>Слайд 6</vt:lpstr>
      <vt:lpstr>Ноябрь 2012 г., МДКР по физике , 11 класс.</vt:lpstr>
      <vt:lpstr>Слайд 8</vt:lpstr>
      <vt:lpstr>Слайд 9</vt:lpstr>
      <vt:lpstr>Слайд 10</vt:lpstr>
      <vt:lpstr>Слайд 11</vt:lpstr>
      <vt:lpstr>Список ресурсов для подготовки к ЕГЭ</vt:lpstr>
      <vt:lpstr>Индивидуальная карта подготовки к ЕГЭ по физике</vt:lpstr>
      <vt:lpstr>Слайд 14</vt:lpstr>
      <vt:lpstr>Слайд 15</vt:lpstr>
      <vt:lpstr>Слайд 16</vt:lpstr>
      <vt:lpstr>Слайд 17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ФМКОУ «Шамарская СОШ №26»-  «Горная средняя общеобразовательная школа»</dc:title>
  <dc:creator>OSS!</dc:creator>
  <cp:lastModifiedBy>OSS!</cp:lastModifiedBy>
  <cp:revision>26</cp:revision>
  <dcterms:created xsi:type="dcterms:W3CDTF">2013-03-31T08:56:18Z</dcterms:created>
  <dcterms:modified xsi:type="dcterms:W3CDTF">2013-04-01T17:51:17Z</dcterms:modified>
</cp:coreProperties>
</file>