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2" r:id="rId3"/>
    <p:sldId id="273" r:id="rId4"/>
    <p:sldId id="274" r:id="rId5"/>
    <p:sldId id="257" r:id="rId6"/>
    <p:sldId id="278" r:id="rId7"/>
    <p:sldId id="279" r:id="rId8"/>
    <p:sldId id="280" r:id="rId9"/>
    <p:sldId id="275" r:id="rId10"/>
    <p:sldId id="260" r:id="rId11"/>
    <p:sldId id="269" r:id="rId12"/>
    <p:sldId id="270" r:id="rId13"/>
    <p:sldId id="265" r:id="rId14"/>
    <p:sldId id="267" r:id="rId15"/>
    <p:sldId id="268" r:id="rId16"/>
    <p:sldId id="261" r:id="rId17"/>
    <p:sldId id="259" r:id="rId18"/>
    <p:sldId id="262" r:id="rId19"/>
    <p:sldId id="263" r:id="rId20"/>
    <p:sldId id="264" r:id="rId21"/>
    <p:sldId id="271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5" autoAdjust="0"/>
    <p:restoredTop sz="9466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E953-302C-4EDC-BAFF-EF0105580857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6816E-5D95-4D38-B629-DED9A5B70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D035-A070-42E1-938A-65A9CC952B6A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A991A-EC32-443B-9E11-25B39CA0B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B635-CBDC-4758-82CE-ABBA01D98D03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5EF68-68AD-458B-98C7-F5CB0BABD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FA6BD7-CB40-4089-A859-460A9944DB19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109F95-B506-4F39-9612-25F206C88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EC238-C893-4529-9ABF-0B50A4D2A19A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5FA3-0AB7-440D-850B-3D1D0B9AB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F4B2-8560-443B-B513-97AFBB191633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8B9D4-2C50-4F6C-9E92-DC18D63F9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69E4-6E60-4DA2-9BA4-37590F11BE8A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E525-250D-49DA-B780-51B95A306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157046-17EF-4083-8353-9DCF482612FC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463016-515A-4E85-BCC4-EF4123228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AA38-E82B-4F8D-A9B1-68F8C6D7BC34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157A-CC64-414A-805B-E7A6347A3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FD609F-FCE0-4201-99FA-AA3C149EFB9C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6263B4-C093-4208-B9C5-00C1D6764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49A3B5-485E-4914-A6CF-82114BCA64C4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573219-9A16-40F7-B587-F1FE0BD19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D6CE73F-C85D-4C58-805D-9448F9AB02DC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CA7400D-FA77-4C5B-8DC9-F8F39E891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18" r:id="rId4"/>
    <p:sldLayoutId id="2147483819" r:id="rId5"/>
    <p:sldLayoutId id="2147483826" r:id="rId6"/>
    <p:sldLayoutId id="2147483820" r:id="rId7"/>
    <p:sldLayoutId id="2147483827" r:id="rId8"/>
    <p:sldLayoutId id="2147483828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Documents and Settings\Admin\Мои документы\Мои рисунки\Осенний вечер.Елагин дворец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871378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113" y="5084763"/>
            <a:ext cx="5776912" cy="1368425"/>
          </a:xfrm>
        </p:spPr>
        <p:txBody>
          <a:bodyPr/>
          <a:lstStyle/>
          <a:p>
            <a:pPr eaLnBrk="1" hangingPunct="1"/>
            <a:r>
              <a:rPr lang="ru-RU" sz="4000" smtClean="0"/>
              <a:t>Семенцова Ю.А.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47664" y="476672"/>
            <a:ext cx="5781134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ИСПАРЕНИЕ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КОНДЕНСАЦИЯ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Проверим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Что называют процессом испарения?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Какие тела испаряются?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Как называется испарение твердых тел?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На каком примере рассматривают испарение?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Какие жидкости используют в опыте?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Для чего в опыте используют стекла?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Какая жидкость испарилась быстрее?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Какая – медленнее?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Все ли жидкости испарились?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На каком стекле вода испарилась быстрее, на теплом или холодном?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Чем сопровождается процесс испарения?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Какой опыт это подтверждает?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Показания какого термометра стали изменяться?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Как изменяется температура жидкости при испарении? </a:t>
            </a:r>
            <a:endParaRPr lang="ru-RU" dirty="0"/>
          </a:p>
        </p:txBody>
      </p:sp>
      <p:pic>
        <p:nvPicPr>
          <p:cNvPr id="17412" name="Picture 2" descr="C:\Documents and Settings\Admin\Мои документы\Мои рисунки\cup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1700213"/>
            <a:ext cx="165576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z="6000" smtClean="0"/>
              <a:t>Что называют процессом испарения? </a:t>
            </a:r>
          </a:p>
          <a:p>
            <a:pPr eaLnBrk="1" hangingPunct="1"/>
            <a:endParaRPr lang="ru-RU" sz="6000" smtClean="0"/>
          </a:p>
        </p:txBody>
      </p:sp>
      <p:pic>
        <p:nvPicPr>
          <p:cNvPr id="18436" name="Picture 2" descr="C:\Documents and Settings\Admin\Мои документы\Мои рисунки\iс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2997200"/>
            <a:ext cx="332898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Documents and Settings\Admin\Мои документы\Мои рисунки\cup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4437063"/>
            <a:ext cx="129540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z="3600" smtClean="0"/>
              <a:t>Какие тела испаряются? </a:t>
            </a:r>
          </a:p>
          <a:p>
            <a:pPr eaLnBrk="1" hangingPunct="1"/>
            <a:r>
              <a:rPr lang="ru-RU" sz="3600" smtClean="0"/>
              <a:t>Как называется испарение твердых тел? </a:t>
            </a:r>
          </a:p>
          <a:p>
            <a:pPr eaLnBrk="1" hangingPunct="1"/>
            <a:r>
              <a:rPr lang="ru-RU" sz="3600" smtClean="0"/>
              <a:t>На каком примере рассматривают испарение? </a:t>
            </a:r>
          </a:p>
          <a:p>
            <a:pPr eaLnBrk="1" hangingPunct="1"/>
            <a:r>
              <a:rPr lang="ru-RU" sz="3600" smtClean="0"/>
              <a:t>Какие жидкости используют в опыте?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Рисунок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" y="274638"/>
            <a:ext cx="7866063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39750" y="765175"/>
            <a:ext cx="7467600" cy="4873625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Для чего в опыте используют стекла?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Какая жидкость испарилась быстрее?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Какая – медленнее?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Все ли жидкости испарились?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На каком стекле вода испарилась быстрее, на теплом или холодном? </a:t>
            </a:r>
          </a:p>
          <a:p>
            <a:pPr eaLnBrk="1" hangingPunct="1">
              <a:defRPr/>
            </a:pPr>
            <a:endParaRPr lang="ru-RU" b="1" dirty="0"/>
          </a:p>
        </p:txBody>
      </p:sp>
      <p:pic>
        <p:nvPicPr>
          <p:cNvPr id="21508" name="Рисунок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4292600"/>
            <a:ext cx="277177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4292600"/>
            <a:ext cx="25923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549275"/>
            <a:ext cx="7467600" cy="4873625"/>
          </a:xfrm>
        </p:spPr>
        <p:txBody>
          <a:bodyPr/>
          <a:lstStyle/>
          <a:p>
            <a:pPr eaLnBrk="1" hangingPunct="1"/>
            <a:r>
              <a:rPr lang="ru-RU" b="1" smtClean="0"/>
              <a:t>Чем сопровождается процесс испарения? </a:t>
            </a:r>
          </a:p>
          <a:p>
            <a:pPr eaLnBrk="1" hangingPunct="1"/>
            <a:r>
              <a:rPr lang="ru-RU" b="1" smtClean="0"/>
              <a:t>Какой опыт это подтверждает? </a:t>
            </a:r>
          </a:p>
          <a:p>
            <a:pPr eaLnBrk="1" hangingPunct="1"/>
            <a:r>
              <a:rPr lang="ru-RU" b="1" smtClean="0"/>
              <a:t>Показания  какого термометра стали изменяться? </a:t>
            </a:r>
          </a:p>
          <a:p>
            <a:pPr eaLnBrk="1" hangingPunct="1"/>
            <a:r>
              <a:rPr lang="ru-RU" b="1" smtClean="0"/>
              <a:t>Как изменяется температура жидкости при испарении? </a:t>
            </a:r>
          </a:p>
          <a:p>
            <a:pPr eaLnBrk="1" hangingPunct="1"/>
            <a:endParaRPr lang="ru-RU" smtClean="0"/>
          </a:p>
        </p:txBody>
      </p:sp>
      <p:pic>
        <p:nvPicPr>
          <p:cNvPr id="22532" name="Рисунок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3573463"/>
            <a:ext cx="3524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429000"/>
            <a:ext cx="35242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Подведите итоги. </a:t>
            </a:r>
            <a:endParaRPr lang="ru-RU" b="1" dirty="0"/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b="1" smtClean="0"/>
              <a:t>От каких факторов </a:t>
            </a:r>
            <a:endParaRPr lang="en-US" b="1" smtClean="0"/>
          </a:p>
          <a:p>
            <a:pPr eaLnBrk="1" hangingPunct="1"/>
            <a:r>
              <a:rPr lang="ru-RU" b="1" smtClean="0"/>
              <a:t>зависит скорость испарения?</a:t>
            </a:r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ru-RU" b="1" smtClean="0"/>
              <a:t> От чего еще зависит испарение?</a:t>
            </a:r>
          </a:p>
          <a:p>
            <a:pPr eaLnBrk="1" hangingPunct="1"/>
            <a:endParaRPr lang="ru-RU" smtClean="0"/>
          </a:p>
        </p:txBody>
      </p:sp>
      <p:pic>
        <p:nvPicPr>
          <p:cNvPr id="23556" name="Picture 4" descr="C:\Documents and Settings\Admin\Мои документы\Мои рисунки\ч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404813"/>
            <a:ext cx="34559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Documents and Settings\Admin\Мои документы\Мои рисунки\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3860800"/>
            <a:ext cx="43926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Скорость испарения жидкости зависит  от: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1</a:t>
            </a:r>
            <a:r>
              <a:rPr lang="ru-RU" b="1" smtClean="0"/>
              <a:t>) от рода вещества; </a:t>
            </a:r>
            <a:br>
              <a:rPr lang="ru-RU" b="1" smtClean="0"/>
            </a:br>
            <a:r>
              <a:rPr lang="ru-RU" b="1" smtClean="0"/>
              <a:t>2) от площади поверхности испарения; </a:t>
            </a:r>
          </a:p>
          <a:p>
            <a:pPr eaLnBrk="1" hangingPunct="1"/>
            <a:r>
              <a:rPr lang="ru-RU" b="1" smtClean="0"/>
              <a:t> 3) от температуры жидкости;</a:t>
            </a:r>
            <a:br>
              <a:rPr lang="ru-RU" b="1" smtClean="0"/>
            </a:br>
            <a:r>
              <a:rPr lang="ru-RU" b="1" smtClean="0"/>
              <a:t>4) от скорости удаления паров с поверхности жидкости, т.е. от наличия ветра.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pic>
        <p:nvPicPr>
          <p:cNvPr id="24580" name="Picture 2" descr="C:\Documents and Settings\Admin\Мои документы\Мои рисунки\s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5463" y="1052513"/>
            <a:ext cx="151923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4221163"/>
            <a:ext cx="271303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Documents and Settings\Admin\Мои документы\Мои рисунки\iит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3789363"/>
            <a:ext cx="24606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Тест. </a:t>
            </a: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1</a:t>
            </a:r>
            <a:r>
              <a:rPr lang="ru-RU" b="1" smtClean="0"/>
              <a:t>. Переход из жидкого состояния в газообразное называют…</a:t>
            </a:r>
          </a:p>
          <a:p>
            <a:pPr eaLnBrk="1" hangingPunct="1"/>
            <a:r>
              <a:rPr lang="ru-RU" b="1" smtClean="0"/>
              <a:t>А. отвердеванием.     Б. конденсацией.    В. испарением.    Г. диффузией.</a:t>
            </a:r>
          </a:p>
          <a:p>
            <a:pPr eaLnBrk="1" hangingPunct="1"/>
            <a:r>
              <a:rPr lang="ru-RU" b="1" smtClean="0"/>
              <a:t>2. Испарение – это парообразование, которое…</a:t>
            </a:r>
          </a:p>
          <a:p>
            <a:pPr eaLnBrk="1" hangingPunct="1"/>
            <a:r>
              <a:rPr lang="ru-RU" b="1" smtClean="0"/>
              <a:t>        А) происходит с поверхности жидкости</a:t>
            </a:r>
          </a:p>
          <a:p>
            <a:pPr eaLnBrk="1" hangingPunct="1"/>
            <a:r>
              <a:rPr lang="ru-RU" b="1" smtClean="0"/>
              <a:t>        Б) наступает при нагревании жидкости</a:t>
            </a:r>
          </a:p>
          <a:p>
            <a:pPr eaLnBrk="1" hangingPunct="1"/>
            <a:r>
              <a:rPr lang="ru-RU" b="1" smtClean="0"/>
              <a:t>        В) наблюдается лишь у некоторых жидкостей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7467600" cy="57816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3.От каких причин не зависит скорость испарения жидкости?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        А) от рода вещества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        Б) от температуры жидкости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        В) от времени испарения жидкости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        Г) от площади поверхности жидкости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        Д) от воздушных потоков над поверхностью жидкости.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4.При какой температуре происходит испарение?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        А) при определенной для каждой жидкости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        Б) чем меньше плотность жидкости, тем при более низкой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        В) при любой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/>
              <a:t>Цель урока: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7467600" cy="4873625"/>
          </a:xfrm>
        </p:spPr>
        <p:txBody>
          <a:bodyPr/>
          <a:lstStyle/>
          <a:p>
            <a:r>
              <a:rPr lang="ru-RU" sz="3200" b="1" i="1" smtClean="0"/>
              <a:t>изучить явления испарения и конденсации</a:t>
            </a:r>
            <a:r>
              <a:rPr lang="ru-RU" smtClean="0"/>
              <a:t>.</a:t>
            </a:r>
          </a:p>
        </p:txBody>
      </p:sp>
      <p:pic>
        <p:nvPicPr>
          <p:cNvPr id="9220" name="Picture 2" descr="C:\Documents and Settings\Admin\Мои документы\Мои рисунки\мит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2708275"/>
            <a:ext cx="513715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613"/>
            <a:ext cx="7467600" cy="5637212"/>
          </a:xfrm>
        </p:spPr>
        <p:txBody>
          <a:bodyPr/>
          <a:lstStyle/>
          <a:p>
            <a:pPr eaLnBrk="1" hangingPunct="1"/>
            <a:r>
              <a:rPr lang="ru-RU" b="1" smtClean="0"/>
              <a:t>5. Чем больше свободная поверхность жидкости, тем испарение происходит…</a:t>
            </a:r>
          </a:p>
          <a:p>
            <a:pPr eaLnBrk="1" hangingPunct="1"/>
            <a:r>
              <a:rPr lang="ru-RU" b="1" smtClean="0"/>
              <a:t>А.  быстрее.             Б.  медленнее.</a:t>
            </a:r>
          </a:p>
          <a:p>
            <a:pPr eaLnBrk="1" hangingPunct="1"/>
            <a:r>
              <a:rPr lang="ru-RU" b="1" smtClean="0"/>
              <a:t>Внутренняя энергия испаряющейся жидкости…</a:t>
            </a:r>
          </a:p>
          <a:p>
            <a:pPr eaLnBrk="1" hangingPunct="1"/>
            <a:r>
              <a:rPr lang="ru-RU" b="1" smtClean="0"/>
              <a:t>А. уменьшается.      Б. увеличивается.      В. не изменяется.</a:t>
            </a:r>
          </a:p>
          <a:p>
            <a:pPr eaLnBrk="1" hangingPunct="1"/>
            <a:r>
              <a:rPr lang="ru-RU" b="1" smtClean="0"/>
              <a:t>6. Чем ниже температура жидкости, тем испарение происходит…</a:t>
            </a:r>
          </a:p>
          <a:p>
            <a:pPr eaLnBrk="1" hangingPunct="1"/>
            <a:r>
              <a:rPr lang="ru-RU" b="1" smtClean="0"/>
              <a:t>А. быстрее.               Б. медленнее.</a:t>
            </a:r>
          </a:p>
          <a:p>
            <a:pPr eaLnBrk="1" hangingPunct="1"/>
            <a:r>
              <a:rPr lang="ru-RU" b="1" smtClean="0"/>
              <a:t> 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1"/>
          </p:nvPr>
        </p:nvSpPr>
        <p:spPr>
          <a:xfrm>
            <a:off x="1979613" y="549275"/>
            <a:ext cx="6408737" cy="1036638"/>
          </a:xfrm>
        </p:spPr>
        <p:txBody>
          <a:bodyPr/>
          <a:lstStyle/>
          <a:p>
            <a:pPr eaLnBrk="1" hangingPunct="1"/>
            <a:r>
              <a:rPr lang="ru-RU" sz="5400" smtClean="0"/>
              <a:t>В А Б В А А Б</a:t>
            </a:r>
          </a:p>
        </p:txBody>
      </p:sp>
      <p:pic>
        <p:nvPicPr>
          <p:cNvPr id="28676" name="Picture 2" descr="C:\Documents and Settings\Admin\Мои документы\Мои рисунки\октябрьский пейзаж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916113"/>
            <a:ext cx="661987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mtClean="0"/>
              <a:t>П. 16, 17 упр. 9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Спасибо за урок!!</a:t>
            </a:r>
          </a:p>
        </p:txBody>
      </p:sp>
      <p:pic>
        <p:nvPicPr>
          <p:cNvPr id="29700" name="Picture 2" descr="C:\Documents and Settings\Admin\Мои документы\Мои рисунки\0_d3c1a_337ead01_XX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1700213"/>
            <a:ext cx="4105275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Давайте повторим!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*В каких агрегатных состояниях может находиться вещество?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* Может ли вещество переходить из одного агрегатного состояния в другое?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*Как называется процесс перехода вещества из жидкого состояния в твердое состояние? 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*Как называется процесс перехода вещества из твердого состояния в жидкое состояние? 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*С поглощением или выделением энергии протекают процессы?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Рассмотрим еще один процесс перехода вещества из одного состояния в другое.</a:t>
            </a:r>
          </a:p>
        </p:txBody>
      </p:sp>
      <p:pic>
        <p:nvPicPr>
          <p:cNvPr id="11268" name="Рисунок 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2671763"/>
            <a:ext cx="43688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C:\Documents and Settings\Admin\Мои документы\Мои рисунки\37R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-315913"/>
            <a:ext cx="2441575" cy="187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933825"/>
            <a:ext cx="37417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7467600" cy="51323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C:\Documents and Settings\Admin\Мои документы\Мои рисунки\20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4427538"/>
            <a:ext cx="15128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:\Documents and Settings\Admin\Мои документы\Мои рисунки\37R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0"/>
            <a:ext cx="24415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C:\Documents and Settings\Admin\Мои документы\Мои рисунки\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3933825"/>
            <a:ext cx="4824412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484784"/>
            <a:ext cx="8663397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Явление превращения </a:t>
            </a:r>
          </a:p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жидкости в пар называется</a:t>
            </a:r>
          </a:p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парообразованием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4356100" y="4581525"/>
            <a:ext cx="4227513" cy="180022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Газ, образующийся из  воды,  называют паром, а процесс образования пара - испарением</a:t>
            </a:r>
          </a:p>
          <a:p>
            <a:endParaRPr lang="ru-RU" smtClean="0"/>
          </a:p>
        </p:txBody>
      </p:sp>
      <p:pic>
        <p:nvPicPr>
          <p:cNvPr id="13316" name="Picture 4" descr="C:\Documents and Settings\Admin\Мои документы\Мои рисунки\37R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0"/>
            <a:ext cx="24415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9142333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Парообразование, происходящее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 поверхности жидкости</a:t>
            </a:r>
          </a:p>
          <a:p>
            <a:pPr algn="ctr">
              <a:defRPr/>
            </a:pP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назывется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испарением.</a:t>
            </a:r>
          </a:p>
        </p:txBody>
      </p:sp>
      <p:pic>
        <p:nvPicPr>
          <p:cNvPr id="13318" name="Рисунок 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437063"/>
            <a:ext cx="3167062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46760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67501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Существуют два способа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перехода жидкости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газообразное состояние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Испарение и кипение.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4221163"/>
            <a:ext cx="39560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4" descr="C:\Documents and Settings\Admin\Мои документы\Мои рисунки\37R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0"/>
            <a:ext cx="24415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692696"/>
            <a:ext cx="6728637" cy="507831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Процесс обратный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парообразованию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называется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конденсацией</a:t>
            </a: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6" name="Picture 3" descr="C:\Documents and Settings\Admin\Мои документы\Мои рисунки\ч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6950" y="4149725"/>
            <a:ext cx="40767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b="1" smtClean="0">
                <a:latin typeface="Century Gothic" pitchFamily="34" charset="0"/>
              </a:rPr>
              <a:t>Давайте посмотрим видеоролик и ответим на вопросы, которые находятся у вас в карточках.</a:t>
            </a:r>
          </a:p>
          <a:p>
            <a:endParaRPr lang="ru-RU" smtClean="0"/>
          </a:p>
        </p:txBody>
      </p:sp>
      <p:pic>
        <p:nvPicPr>
          <p:cNvPr id="16388" name="Рисунок 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2781300"/>
            <a:ext cx="4392612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336</TotalTime>
  <Words>404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Цель урока:</vt:lpstr>
      <vt:lpstr>Давайте повторим!</vt:lpstr>
      <vt:lpstr>Слайд 4</vt:lpstr>
      <vt:lpstr>Слайд 5</vt:lpstr>
      <vt:lpstr>Слайд 6</vt:lpstr>
      <vt:lpstr>Слайд 7</vt:lpstr>
      <vt:lpstr>Слайд 8</vt:lpstr>
      <vt:lpstr>Слайд 9</vt:lpstr>
      <vt:lpstr>Проверим себя!</vt:lpstr>
      <vt:lpstr>Слайд 11</vt:lpstr>
      <vt:lpstr>Слайд 12</vt:lpstr>
      <vt:lpstr>Слайд 13</vt:lpstr>
      <vt:lpstr>Слайд 14</vt:lpstr>
      <vt:lpstr>Слайд 15</vt:lpstr>
      <vt:lpstr>Подведите итоги. </vt:lpstr>
      <vt:lpstr>Скорость испарения жидкости зависит  от:  </vt:lpstr>
      <vt:lpstr>Тест. </vt:lpstr>
      <vt:lpstr>Слайд 19</vt:lpstr>
      <vt:lpstr>Слайд 20</vt:lpstr>
      <vt:lpstr>ответы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2013-01-30T10:45:13Z</dcterms:created>
  <dcterms:modified xsi:type="dcterms:W3CDTF">2013-04-24T13:42:52Z</dcterms:modified>
</cp:coreProperties>
</file>