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50"/>
  </p:notesMasterIdLst>
  <p:sldIdLst>
    <p:sldId id="256" r:id="rId2"/>
    <p:sldId id="258" r:id="rId3"/>
    <p:sldId id="260" r:id="rId4"/>
    <p:sldId id="259" r:id="rId5"/>
    <p:sldId id="269" r:id="rId6"/>
    <p:sldId id="294" r:id="rId7"/>
    <p:sldId id="272" r:id="rId8"/>
    <p:sldId id="266" r:id="rId9"/>
    <p:sldId id="268" r:id="rId10"/>
    <p:sldId id="307" r:id="rId11"/>
    <p:sldId id="308" r:id="rId12"/>
    <p:sldId id="264" r:id="rId13"/>
    <p:sldId id="267" r:id="rId14"/>
    <p:sldId id="286" r:id="rId15"/>
    <p:sldId id="287" r:id="rId16"/>
    <p:sldId id="288" r:id="rId17"/>
    <p:sldId id="289" r:id="rId18"/>
    <p:sldId id="292" r:id="rId19"/>
    <p:sldId id="295" r:id="rId20"/>
    <p:sldId id="296" r:id="rId21"/>
    <p:sldId id="297" r:id="rId22"/>
    <p:sldId id="277" r:id="rId23"/>
    <p:sldId id="263" r:id="rId24"/>
    <p:sldId id="298" r:id="rId25"/>
    <p:sldId id="299" r:id="rId26"/>
    <p:sldId id="300" r:id="rId27"/>
    <p:sldId id="281" r:id="rId28"/>
    <p:sldId id="261" r:id="rId29"/>
    <p:sldId id="265" r:id="rId30"/>
    <p:sldId id="270" r:id="rId31"/>
    <p:sldId id="273" r:id="rId32"/>
    <p:sldId id="280" r:id="rId33"/>
    <p:sldId id="282" r:id="rId34"/>
    <p:sldId id="274" r:id="rId35"/>
    <p:sldId id="283" r:id="rId36"/>
    <p:sldId id="275" r:id="rId37"/>
    <p:sldId id="284" r:id="rId38"/>
    <p:sldId id="278" r:id="rId39"/>
    <p:sldId id="285" r:id="rId40"/>
    <p:sldId id="301" r:id="rId41"/>
    <p:sldId id="302" r:id="rId42"/>
    <p:sldId id="303" r:id="rId43"/>
    <p:sldId id="304" r:id="rId44"/>
    <p:sldId id="305" r:id="rId45"/>
    <p:sldId id="306" r:id="rId46"/>
    <p:sldId id="279" r:id="rId47"/>
    <p:sldId id="309" r:id="rId48"/>
    <p:sldId id="311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99FF"/>
    <a:srgbClr val="FFCCFF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254DC7-94A8-4D4E-847D-B4CBBA588D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18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189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18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8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18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190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9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9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9A3233-D3B1-4DAF-BAE0-84B8C1DDD4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98702-1217-48CA-BAB9-72F995CA4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25F82-80C3-46F1-AECD-48615F439C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9A4E0D-541D-4F53-9152-B6C8A82982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CE10-6F50-407F-986C-FAF2865C7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6E04-9991-44D8-B887-79C219A597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9FCFF-3063-4557-9B98-D436FC6B58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30A26-CA01-4E55-B377-04BEC259C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96364-5818-4DAB-A416-E191AB4F80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C5590-8D7B-4A0F-850B-FBE3A15D7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5BD9B-9BAD-4A1C-BFE1-C4C61BBD3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79FA1-424B-4326-929D-1810E9F59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8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8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08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08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8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08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08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20BE4E-60B3-4B47-B30F-20AD5E1C9BD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 rot="-951568">
            <a:off x="768350" y="1277938"/>
            <a:ext cx="7380288" cy="2505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6351568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 на движение</a:t>
            </a:r>
          </a:p>
        </p:txBody>
      </p:sp>
      <p:pic>
        <p:nvPicPr>
          <p:cNvPr id="4109" name="Picture 13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62400"/>
            <a:ext cx="4648200" cy="2063750"/>
          </a:xfrm>
          <a:prstGeom prst="rect">
            <a:avLst/>
          </a:prstGeom>
          <a:noFill/>
        </p:spPr>
      </p:pic>
      <p:sp>
        <p:nvSpPr>
          <p:cNvPr id="4" name="Багетная рамка 3"/>
          <p:cNvSpPr/>
          <p:nvPr/>
        </p:nvSpPr>
        <p:spPr>
          <a:xfrm>
            <a:off x="3810000" y="6477000"/>
            <a:ext cx="19812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64F3-EEDB-40CC-A733-3AF753F56636}" type="slidenum">
              <a:rPr lang="ru-RU"/>
              <a:pPr/>
              <a:t>10</a:t>
            </a:fld>
            <a:endParaRPr lang="ru-RU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</a:t>
            </a:r>
            <a:r>
              <a:rPr lang="ru-RU">
                <a:solidFill>
                  <a:srgbClr val="FF0000"/>
                </a:solidFill>
              </a:rPr>
              <a:t>реши задачу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  Расстояние между городами А и В 720км. Из А в В вышел скорый поезд со скоростью 80 км /ч. Через 2 часа навстречу ему  из В в А  вышел  пассажирский поезд  со  скоростью 60 км /ч. Через  сколько  часов после   выхода  пассажирского  поезда  эти  поезда встретятся?</a:t>
            </a:r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1692275" y="5157788"/>
            <a:ext cx="597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1258888" y="4941888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7812088" y="49418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</a:t>
            </a:r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16922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1692275" y="4941888"/>
            <a:ext cx="11509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1692275" y="450850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80 км ч.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2843213" y="50847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399573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>
            <a:off x="7667625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H="1">
            <a:off x="6804025" y="4941888"/>
            <a:ext cx="863600" cy="0"/>
          </a:xfrm>
          <a:prstGeom prst="line">
            <a:avLst/>
          </a:prstGeom>
          <a:noFill/>
          <a:ln w="28575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>
            <a:off x="3995738" y="4941888"/>
            <a:ext cx="108108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6732588" y="4508500"/>
            <a:ext cx="164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60 км ч.</a:t>
            </a: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2411413" y="52292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2 часа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4572000" y="587692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АВ = 720 км</a:t>
            </a: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5508625" y="5157788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?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36D-4899-428A-B457-C6CD5A0ED3C5}" type="slidenum">
              <a:rPr lang="ru-RU"/>
              <a:pPr/>
              <a:t>11</a:t>
            </a:fld>
            <a:endParaRPr lang="ru-RU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</a:t>
            </a:r>
            <a:r>
              <a:rPr lang="ru-RU">
                <a:solidFill>
                  <a:srgbClr val="FF0000"/>
                </a:solidFill>
              </a:rPr>
              <a:t>решение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1)80*2=160(км)-прошёл скорый поезд за 2 часа.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2)720-160=560(км)-осталось пройти поездам.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3)80+60=140(км/ч)-скорость сближения 2 поездов.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4)560:140=4(ч)-был в пути пассажирский поезд.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Ответ:4часа.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7BD3-86F2-4902-A723-C5FF0AB32010}" type="slidenum">
              <a:rPr lang="ru-RU"/>
              <a:pPr/>
              <a:t>12</a:t>
            </a:fld>
            <a:endParaRPr 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3151188"/>
          </a:xfrm>
        </p:spPr>
        <p:txBody>
          <a:bodyPr/>
          <a:lstStyle/>
          <a:p>
            <a:r>
              <a:rPr lang="ru-RU" sz="2800">
                <a:solidFill>
                  <a:srgbClr val="FFFF66"/>
                </a:solidFill>
              </a:rPr>
              <a:t/>
            </a:r>
            <a:br>
              <a:rPr lang="ru-RU" sz="2800">
                <a:solidFill>
                  <a:srgbClr val="FFFF66"/>
                </a:solidFill>
              </a:rPr>
            </a:br>
            <a:r>
              <a:rPr lang="ru-RU" sz="2800" b="1">
                <a:solidFill>
                  <a:schemeClr val="tx1"/>
                </a:solidFill>
              </a:rPr>
              <a:t>Попробуй решить задачу разными способами</a:t>
            </a:r>
            <a:r>
              <a:rPr lang="ru-RU" sz="2800">
                <a:solidFill>
                  <a:schemeClr val="tx1"/>
                </a:solidFill>
              </a:rPr>
              <a:t>.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000"/>
              <a:t>   </a:t>
            </a:r>
            <a:br>
              <a:rPr lang="ru-RU" sz="2000"/>
            </a:br>
            <a:r>
              <a:rPr lang="ru-RU" sz="2000"/>
              <a:t>      </a:t>
            </a:r>
            <a:r>
              <a:rPr lang="ru-RU" sz="2400"/>
              <a:t>Из двух пунктов навстречу друг другу одновременно выехали два автобуса.  Скорость  одного  автобуса  45 км </a:t>
            </a:r>
            <a:r>
              <a:rPr lang="en-US" sz="2400"/>
              <a:t>/</a:t>
            </a:r>
            <a:r>
              <a:rPr lang="ru-RU" sz="2400"/>
              <a:t>ч.</a:t>
            </a:r>
            <a:r>
              <a:rPr lang="en-US" sz="2400"/>
              <a:t>,</a:t>
            </a:r>
            <a:r>
              <a:rPr lang="ru-RU" sz="2400"/>
              <a:t>  а скорость другого автобуса 72 км </a:t>
            </a:r>
            <a:r>
              <a:rPr lang="en-US" sz="2400"/>
              <a:t>/</a:t>
            </a:r>
            <a:r>
              <a:rPr lang="ru-RU" sz="2400"/>
              <a:t>ч.. Первый автобус до встречи проехал 135км.</a:t>
            </a:r>
            <a:br>
              <a:rPr lang="ru-RU" sz="2400"/>
            </a:br>
            <a:r>
              <a:rPr lang="ru-RU" sz="2400"/>
              <a:t>     Найдите расстояние между пунктами</a:t>
            </a:r>
            <a:r>
              <a:rPr lang="ru-RU" sz="2000"/>
              <a:t>.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А    </a:t>
            </a:r>
            <a:r>
              <a:rPr lang="ru-RU" sz="2000"/>
              <a:t>135 км</a:t>
            </a:r>
            <a:r>
              <a:rPr lang="ru-RU"/>
              <a:t>  С         </a:t>
            </a:r>
            <a:r>
              <a:rPr lang="ru-RU" sz="2400"/>
              <a:t>? км</a:t>
            </a:r>
            <a:r>
              <a:rPr lang="ru-RU"/>
              <a:t>            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     </a:t>
            </a: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</a:t>
            </a:r>
            <a:r>
              <a:rPr lang="ru-RU" sz="2000"/>
              <a:t>45 км</a:t>
            </a:r>
            <a:r>
              <a:rPr lang="en-US" sz="2000"/>
              <a:t>/</a:t>
            </a:r>
            <a:r>
              <a:rPr lang="ru-RU" sz="2000"/>
              <a:t> ч</a:t>
            </a:r>
            <a:r>
              <a:rPr lang="ru-RU"/>
              <a:t>.                              </a:t>
            </a:r>
            <a:r>
              <a:rPr lang="ru-RU" sz="2000"/>
              <a:t>72 км</a:t>
            </a:r>
            <a:r>
              <a:rPr lang="en-US" sz="2000"/>
              <a:t>/</a:t>
            </a:r>
            <a:r>
              <a:rPr lang="ru-RU" sz="2000"/>
              <a:t> ч.</a:t>
            </a:r>
          </a:p>
        </p:txBody>
      </p:sp>
      <p:pic>
        <p:nvPicPr>
          <p:cNvPr id="129028" name="Picture 4" descr="j0185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191000"/>
            <a:ext cx="1217613" cy="1219200"/>
          </a:xfrm>
          <a:prstGeom prst="rect">
            <a:avLst/>
          </a:prstGeom>
          <a:noFill/>
        </p:spPr>
      </p:pic>
      <p:pic>
        <p:nvPicPr>
          <p:cNvPr id="129029" name="Picture 5" descr="j0185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4191000"/>
            <a:ext cx="1217613" cy="1219200"/>
          </a:xfrm>
          <a:prstGeom prst="rect">
            <a:avLst/>
          </a:prstGeom>
          <a:noFill/>
        </p:spPr>
      </p:pic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3657600" y="51054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1828800" y="5105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1828800" y="54102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>
            <a:off x="5715000" y="54102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V="1">
            <a:off x="3810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3657600" y="47244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>
            <a:off x="18288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70866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858C-7777-44B3-B930-08DD99A880E9}" type="slidenum">
              <a:rPr lang="ru-RU"/>
              <a:pPr/>
              <a:t>13</a:t>
            </a:fld>
            <a:endParaRPr lang="ru-R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2465388"/>
          </a:xfrm>
        </p:spPr>
        <p:txBody>
          <a:bodyPr/>
          <a:lstStyle/>
          <a:p>
            <a:pPr algn="l"/>
            <a:r>
              <a:rPr lang="ru-RU" sz="2400" b="1">
                <a:solidFill>
                  <a:srgbClr val="FFFF66"/>
                </a:solidFill>
              </a:rPr>
              <a:t>Первый способ решения.</a:t>
            </a:r>
            <a:r>
              <a:rPr lang="ru-RU" sz="2400">
                <a:solidFill>
                  <a:srgbClr val="FFFF66"/>
                </a:solidFill>
              </a:rPr>
              <a:t/>
            </a:r>
            <a:br>
              <a:rPr lang="ru-RU" sz="2400">
                <a:solidFill>
                  <a:srgbClr val="FFFF66"/>
                </a:solidFill>
              </a:rPr>
            </a:br>
            <a:r>
              <a:rPr lang="ru-RU" sz="2400"/>
              <a:t>     1). 135 : 45 = 3 (часа) – ехали автобусы до встречи.</a:t>
            </a:r>
            <a:br>
              <a:rPr lang="ru-RU" sz="2400"/>
            </a:br>
            <a:r>
              <a:rPr lang="ru-RU" sz="2400"/>
              <a:t>     2). 72 * 3 = 216 (км) – проехал второй автобус до встречи.</a:t>
            </a:r>
            <a:br>
              <a:rPr lang="ru-RU" sz="2400"/>
            </a:br>
            <a:r>
              <a:rPr lang="ru-RU" sz="2400"/>
              <a:t>     3). 135 + 216 = 351 (км) – расстояние между пунктами.</a:t>
            </a:r>
            <a:br>
              <a:rPr lang="ru-RU" sz="2400"/>
            </a:br>
            <a:r>
              <a:rPr lang="ru-RU" sz="2400"/>
              <a:t>           Ответ: 351 км.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13075"/>
            <a:ext cx="8229600" cy="3844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FFFF66"/>
                </a:solidFill>
              </a:rPr>
              <a:t>Второй способ решения.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 1). 135 : 45 = 3 (часа) – ехали автобусы до встречи.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 2). 45 +72 = 117 (км</a:t>
            </a:r>
            <a:r>
              <a:rPr lang="en-US" sz="2400"/>
              <a:t>/</a:t>
            </a:r>
            <a:r>
              <a:rPr lang="ru-RU" sz="2400"/>
              <a:t> ч.). – </a:t>
            </a:r>
            <a:r>
              <a:rPr lang="ru-RU" sz="2400" u="sng"/>
              <a:t>скорость сближения</a:t>
            </a:r>
            <a:r>
              <a:rPr lang="ru-RU" sz="2400"/>
              <a:t> автобусов 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 3). 117 * 3 = 351 (км) – расстояние между пунктами.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      Ответ: 351 км.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    </a:t>
            </a:r>
            <a:r>
              <a:rPr lang="ru-RU" sz="2800" b="1">
                <a:solidFill>
                  <a:srgbClr val="FFFF66"/>
                </a:solidFill>
              </a:rPr>
              <a:t>Что такое скорость сближения?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4A69-F438-48E8-99B4-B827A0AFE841}" type="slidenum">
              <a:rPr lang="ru-RU"/>
              <a:pPr/>
              <a:t>14</a:t>
            </a:fld>
            <a:endParaRPr lang="ru-RU"/>
          </a:p>
        </p:txBody>
      </p:sp>
      <p:pic>
        <p:nvPicPr>
          <p:cNvPr id="155650" name="Picture 2" descr="j0212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419600"/>
            <a:ext cx="1295400" cy="796925"/>
          </a:xfrm>
          <a:prstGeom prst="rect">
            <a:avLst/>
          </a:prstGeom>
          <a:noFill/>
        </p:spPr>
      </p:pic>
      <p:pic>
        <p:nvPicPr>
          <p:cNvPr id="155651" name="Picture 3" descr="j0183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1663700" cy="16764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5652" name="Arc 4"/>
          <p:cNvSpPr>
            <a:spLocks/>
          </p:cNvSpPr>
          <p:nvPr/>
        </p:nvSpPr>
        <p:spPr bwMode="auto">
          <a:xfrm rot="-2536709">
            <a:off x="4724400" y="4572000"/>
            <a:ext cx="909638" cy="914400"/>
          </a:xfrm>
          <a:custGeom>
            <a:avLst/>
            <a:gdLst>
              <a:gd name="G0" fmla="+- 0 0 0"/>
              <a:gd name="G1" fmla="+- 21579 0 0"/>
              <a:gd name="G2" fmla="+- 21600 0 0"/>
              <a:gd name="T0" fmla="*/ 962 w 21490"/>
              <a:gd name="T1" fmla="*/ 0 h 21579"/>
              <a:gd name="T2" fmla="*/ 21490 w 21490"/>
              <a:gd name="T3" fmla="*/ 19399 h 21579"/>
              <a:gd name="T4" fmla="*/ 0 w 21490"/>
              <a:gd name="T5" fmla="*/ 2157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90" h="21579" fill="none" extrusionOk="0">
                <a:moveTo>
                  <a:pt x="961" y="0"/>
                </a:moveTo>
                <a:cubicBezTo>
                  <a:pt x="11669" y="477"/>
                  <a:pt x="20407" y="8735"/>
                  <a:pt x="21489" y="19399"/>
                </a:cubicBezTo>
              </a:path>
              <a:path w="21490" h="21579" stroke="0" extrusionOk="0">
                <a:moveTo>
                  <a:pt x="961" y="0"/>
                </a:moveTo>
                <a:cubicBezTo>
                  <a:pt x="11669" y="477"/>
                  <a:pt x="20407" y="8735"/>
                  <a:pt x="21489" y="19399"/>
                </a:cubicBezTo>
                <a:lnTo>
                  <a:pt x="0" y="21579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5653" name="Group 5"/>
          <p:cNvGrpSpPr>
            <a:grpSpLocks/>
          </p:cNvGrpSpPr>
          <p:nvPr/>
        </p:nvGrpSpPr>
        <p:grpSpPr bwMode="auto">
          <a:xfrm>
            <a:off x="2971800" y="4953000"/>
            <a:ext cx="4267200" cy="152400"/>
            <a:chOff x="3831" y="6367"/>
            <a:chExt cx="4135" cy="135"/>
          </a:xfrm>
        </p:grpSpPr>
        <p:sp>
          <p:nvSpPr>
            <p:cNvPr id="155654" name="Line 6"/>
            <p:cNvSpPr>
              <a:spLocks noChangeShapeType="1"/>
            </p:cNvSpPr>
            <p:nvPr/>
          </p:nvSpPr>
          <p:spPr bwMode="auto">
            <a:xfrm>
              <a:off x="3831" y="6502"/>
              <a:ext cx="413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5655" name="Group 7"/>
            <p:cNvGrpSpPr>
              <a:grpSpLocks/>
            </p:cNvGrpSpPr>
            <p:nvPr/>
          </p:nvGrpSpPr>
          <p:grpSpPr bwMode="auto">
            <a:xfrm>
              <a:off x="3831" y="6367"/>
              <a:ext cx="1334" cy="135"/>
              <a:chOff x="3831" y="6367"/>
              <a:chExt cx="1334" cy="135"/>
            </a:xfrm>
          </p:grpSpPr>
          <p:sp>
            <p:nvSpPr>
              <p:cNvPr id="155656" name="Line 8"/>
              <p:cNvSpPr>
                <a:spLocks noChangeShapeType="1"/>
              </p:cNvSpPr>
              <p:nvPr/>
            </p:nvSpPr>
            <p:spPr bwMode="auto">
              <a:xfrm>
                <a:off x="3831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7" name="Line 9"/>
              <p:cNvSpPr>
                <a:spLocks noChangeShapeType="1"/>
              </p:cNvSpPr>
              <p:nvPr/>
            </p:nvSpPr>
            <p:spPr bwMode="auto">
              <a:xfrm>
                <a:off x="4097" y="6367"/>
                <a:ext cx="2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8" name="Line 10"/>
              <p:cNvSpPr>
                <a:spLocks noChangeShapeType="1"/>
              </p:cNvSpPr>
              <p:nvPr/>
            </p:nvSpPr>
            <p:spPr bwMode="auto">
              <a:xfrm>
                <a:off x="4364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9" name="Line 11"/>
              <p:cNvSpPr>
                <a:spLocks noChangeShapeType="1"/>
              </p:cNvSpPr>
              <p:nvPr/>
            </p:nvSpPr>
            <p:spPr bwMode="auto">
              <a:xfrm>
                <a:off x="4631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0" name="Line 12"/>
              <p:cNvSpPr>
                <a:spLocks noChangeShapeType="1"/>
              </p:cNvSpPr>
              <p:nvPr/>
            </p:nvSpPr>
            <p:spPr bwMode="auto">
              <a:xfrm>
                <a:off x="4897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1" name="Line 13"/>
              <p:cNvSpPr>
                <a:spLocks noChangeShapeType="1"/>
              </p:cNvSpPr>
              <p:nvPr/>
            </p:nvSpPr>
            <p:spPr bwMode="auto">
              <a:xfrm>
                <a:off x="5164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5662" name="Group 14"/>
            <p:cNvGrpSpPr>
              <a:grpSpLocks/>
            </p:cNvGrpSpPr>
            <p:nvPr/>
          </p:nvGrpSpPr>
          <p:grpSpPr bwMode="auto">
            <a:xfrm>
              <a:off x="6631" y="6367"/>
              <a:ext cx="1335" cy="135"/>
              <a:chOff x="3831" y="6367"/>
              <a:chExt cx="1334" cy="135"/>
            </a:xfrm>
          </p:grpSpPr>
          <p:sp>
            <p:nvSpPr>
              <p:cNvPr id="155663" name="Line 15"/>
              <p:cNvSpPr>
                <a:spLocks noChangeShapeType="1"/>
              </p:cNvSpPr>
              <p:nvPr/>
            </p:nvSpPr>
            <p:spPr bwMode="auto">
              <a:xfrm>
                <a:off x="3831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4" name="Line 16"/>
              <p:cNvSpPr>
                <a:spLocks noChangeShapeType="1"/>
              </p:cNvSpPr>
              <p:nvPr/>
            </p:nvSpPr>
            <p:spPr bwMode="auto">
              <a:xfrm>
                <a:off x="4097" y="6367"/>
                <a:ext cx="2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5" name="Line 17"/>
              <p:cNvSpPr>
                <a:spLocks noChangeShapeType="1"/>
              </p:cNvSpPr>
              <p:nvPr/>
            </p:nvSpPr>
            <p:spPr bwMode="auto">
              <a:xfrm>
                <a:off x="4364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6" name="Line 18"/>
              <p:cNvSpPr>
                <a:spLocks noChangeShapeType="1"/>
              </p:cNvSpPr>
              <p:nvPr/>
            </p:nvSpPr>
            <p:spPr bwMode="auto">
              <a:xfrm>
                <a:off x="4631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7" name="Line 19"/>
              <p:cNvSpPr>
                <a:spLocks noChangeShapeType="1"/>
              </p:cNvSpPr>
              <p:nvPr/>
            </p:nvSpPr>
            <p:spPr bwMode="auto">
              <a:xfrm>
                <a:off x="4897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8" name="Line 20"/>
              <p:cNvSpPr>
                <a:spLocks noChangeShapeType="1"/>
              </p:cNvSpPr>
              <p:nvPr/>
            </p:nvSpPr>
            <p:spPr bwMode="auto">
              <a:xfrm>
                <a:off x="5164" y="6367"/>
                <a:ext cx="1" cy="13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5669" name="Rectangle 21"/>
          <p:cNvSpPr>
            <a:spLocks noChangeArrowheads="1"/>
          </p:cNvSpPr>
          <p:nvPr/>
        </p:nvSpPr>
        <p:spPr bwMode="auto">
          <a:xfrm>
            <a:off x="304800" y="1066800"/>
            <a:ext cx="79819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49263" algn="ctr"/>
            <a:endParaRPr lang="ru-RU" sz="1600"/>
          </a:p>
          <a:p>
            <a:pPr indent="449263" algn="just"/>
            <a:r>
              <a:rPr lang="ru-RU" sz="1600">
                <a:cs typeface="Arial" charset="0"/>
              </a:rPr>
              <a:t> </a:t>
            </a:r>
            <a:r>
              <a:rPr lang="ru-RU" sz="2400">
                <a:cs typeface="Arial" charset="0"/>
              </a:rPr>
              <a:t>Машина и автобус выехали из двух городов, находящихся на расстоянии </a:t>
            </a:r>
            <a:r>
              <a:rPr lang="ru-RU" sz="2400"/>
              <a:t>7</a:t>
            </a:r>
            <a:r>
              <a:rPr lang="ru-RU" sz="2400">
                <a:cs typeface="Arial" charset="0"/>
              </a:rPr>
              <a:t>40 км навстречу друг другу со скоростями </a:t>
            </a:r>
            <a:r>
              <a:rPr lang="ru-RU" sz="2400"/>
              <a:t>7</a:t>
            </a:r>
            <a:r>
              <a:rPr lang="ru-RU" sz="2400">
                <a:cs typeface="Arial" charset="0"/>
              </a:rPr>
              <a:t>0</a:t>
            </a:r>
            <a:r>
              <a:rPr lang="ru-RU" sz="2400"/>
              <a:t> </a:t>
            </a:r>
            <a:r>
              <a:rPr lang="ru-RU" sz="2400">
                <a:cs typeface="Arial" charset="0"/>
              </a:rPr>
              <a:t>км/ч и </a:t>
            </a:r>
            <a:r>
              <a:rPr lang="ru-RU" sz="2400"/>
              <a:t>5</a:t>
            </a:r>
            <a:r>
              <a:rPr lang="ru-RU" sz="2400">
                <a:cs typeface="Arial" charset="0"/>
              </a:rPr>
              <a:t>0 км/ч.</a:t>
            </a:r>
            <a:r>
              <a:rPr lang="ru-RU" sz="2400"/>
              <a:t>.</a:t>
            </a:r>
            <a:r>
              <a:rPr lang="ru-RU" sz="2400">
                <a:cs typeface="Arial" charset="0"/>
              </a:rPr>
              <a:t> Какое расстояние будет между машинами через 5 часов?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 b="1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 b="1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 b="1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 b="1">
                <a:cs typeface="Arial" charset="0"/>
              </a:rPr>
              <a:t> </a:t>
            </a:r>
            <a:endParaRPr lang="ru-RU" sz="1600" b="1"/>
          </a:p>
          <a:p>
            <a:pPr indent="449263" eaLnBrk="0" hangingPunct="0"/>
            <a:endParaRPr lang="ru-RU" sz="1600" b="1"/>
          </a:p>
          <a:p>
            <a:pPr indent="449263" eaLnBrk="0" hangingPunct="0"/>
            <a:endParaRPr lang="ru-RU" sz="1600" b="1"/>
          </a:p>
          <a:p>
            <a:pPr indent="449263" eaLnBrk="0" hangingPunct="0"/>
            <a:endParaRPr lang="ru-RU" sz="1600" b="1"/>
          </a:p>
          <a:p>
            <a:pPr indent="449263" eaLnBrk="0" hangingPunct="0"/>
            <a:endParaRPr lang="ru-RU" sz="1600" b="1"/>
          </a:p>
          <a:p>
            <a:pPr indent="449263" eaLnBrk="0" hangingPunct="0"/>
            <a:endParaRPr lang="ru-RU" sz="1600" b="1"/>
          </a:p>
          <a:p>
            <a:pPr indent="449263" eaLnBrk="0" hangingPunct="0"/>
            <a:r>
              <a:rPr lang="ru-RU" sz="2400" b="1">
                <a:solidFill>
                  <a:schemeClr val="accent2"/>
                </a:solidFill>
              </a:rPr>
              <a:t>        </a:t>
            </a:r>
          </a:p>
          <a:p>
            <a:pPr indent="449263" eaLnBrk="0" hangingPunct="0"/>
            <a:endParaRPr lang="ru-RU" sz="2400" b="1">
              <a:solidFill>
                <a:schemeClr val="accent2"/>
              </a:solidFill>
            </a:endParaRPr>
          </a:p>
          <a:p>
            <a:pPr indent="449263" eaLnBrk="0" hangingPunct="0"/>
            <a:endParaRPr lang="ru-RU" sz="2400" b="1">
              <a:solidFill>
                <a:schemeClr val="accent2"/>
              </a:solidFill>
            </a:endParaRPr>
          </a:p>
          <a:p>
            <a:pPr indent="449263" eaLnBrk="0" hangingPunct="0"/>
            <a:r>
              <a:rPr lang="ru-RU" sz="2400" b="1">
                <a:solidFill>
                  <a:schemeClr val="accent2"/>
                </a:solidFill>
              </a:rPr>
              <a:t>      Какие еще можно поставить вопросы?</a:t>
            </a:r>
            <a:endParaRPr lang="ru-RU" sz="2400">
              <a:solidFill>
                <a:schemeClr val="accent2"/>
              </a:solidFill>
              <a:latin typeface="Times New Roman" pitchFamily="18" charset="0"/>
            </a:endParaRPr>
          </a:p>
          <a:p>
            <a:pPr indent="449263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-533400" y="152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55671" name="Rectangle 23"/>
          <p:cNvSpPr>
            <a:spLocks noChangeArrowheads="1"/>
          </p:cNvSpPr>
          <p:nvPr/>
        </p:nvSpPr>
        <p:spPr bwMode="auto">
          <a:xfrm>
            <a:off x="5029200" y="40386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cs typeface="Arial" charset="0"/>
              </a:rPr>
              <a:t>                                             </a:t>
            </a:r>
            <a:r>
              <a:rPr lang="ru-RU" sz="2000" b="1"/>
              <a:t>? км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57150" y="3835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55673" name="WordArt 2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508625" y="981075"/>
            <a:ext cx="2813050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412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Реши задачу двумя способами</a:t>
            </a:r>
          </a:p>
        </p:txBody>
      </p:sp>
      <p:sp>
        <p:nvSpPr>
          <p:cNvPr id="155674" name="Line 26"/>
          <p:cNvSpPr>
            <a:spLocks noChangeShapeType="1"/>
          </p:cNvSpPr>
          <p:nvPr/>
        </p:nvSpPr>
        <p:spPr bwMode="auto">
          <a:xfrm>
            <a:off x="29718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75" name="Line 27"/>
          <p:cNvSpPr>
            <a:spLocks noChangeShapeType="1"/>
          </p:cNvSpPr>
          <p:nvPr/>
        </p:nvSpPr>
        <p:spPr bwMode="auto">
          <a:xfrm flipH="1">
            <a:off x="6172200" y="541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76" name="Text Box 28"/>
          <p:cNvSpPr txBox="1">
            <a:spLocks noChangeArrowheads="1"/>
          </p:cNvSpPr>
          <p:nvPr/>
        </p:nvSpPr>
        <p:spPr bwMode="auto">
          <a:xfrm>
            <a:off x="2895600" y="5410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50 км/ч.</a:t>
            </a:r>
          </a:p>
        </p:txBody>
      </p:sp>
      <p:sp>
        <p:nvSpPr>
          <p:cNvPr id="155677" name="Text Box 29"/>
          <p:cNvSpPr txBox="1">
            <a:spLocks noChangeArrowheads="1"/>
          </p:cNvSpPr>
          <p:nvPr/>
        </p:nvSpPr>
        <p:spPr bwMode="auto">
          <a:xfrm>
            <a:off x="6248400" y="541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70 км/ч.</a:t>
            </a:r>
          </a:p>
        </p:txBody>
      </p:sp>
      <p:sp>
        <p:nvSpPr>
          <p:cNvPr id="155678" name="Line 30"/>
          <p:cNvSpPr>
            <a:spLocks noChangeShapeType="1"/>
          </p:cNvSpPr>
          <p:nvPr/>
        </p:nvSpPr>
        <p:spPr bwMode="auto">
          <a:xfrm flipV="1">
            <a:off x="2971800" y="3657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79" name="Line 31"/>
          <p:cNvSpPr>
            <a:spLocks noChangeShapeType="1"/>
          </p:cNvSpPr>
          <p:nvPr/>
        </p:nvSpPr>
        <p:spPr bwMode="auto">
          <a:xfrm flipV="1">
            <a:off x="7239000" y="3505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80" name="Line 32"/>
          <p:cNvSpPr>
            <a:spLocks noChangeShapeType="1"/>
          </p:cNvSpPr>
          <p:nvPr/>
        </p:nvSpPr>
        <p:spPr bwMode="auto">
          <a:xfrm>
            <a:off x="3048000" y="3886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81" name="Text Box 33"/>
          <p:cNvSpPr txBox="1">
            <a:spLocks noChangeArrowheads="1"/>
          </p:cNvSpPr>
          <p:nvPr/>
        </p:nvSpPr>
        <p:spPr bwMode="auto">
          <a:xfrm>
            <a:off x="4495800" y="342106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740 км</a:t>
            </a:r>
          </a:p>
        </p:txBody>
      </p:sp>
      <p:sp>
        <p:nvSpPr>
          <p:cNvPr id="155682" name="Text Box 34"/>
          <p:cNvSpPr txBox="1">
            <a:spLocks noChangeArrowheads="1"/>
          </p:cNvSpPr>
          <p:nvPr/>
        </p:nvSpPr>
        <p:spPr bwMode="auto">
          <a:xfrm>
            <a:off x="4343400" y="5105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через 5 часов</a:t>
            </a:r>
          </a:p>
        </p:txBody>
      </p:sp>
      <p:sp>
        <p:nvSpPr>
          <p:cNvPr id="155683" name="Text Box 35"/>
          <p:cNvSpPr txBox="1">
            <a:spLocks noChangeArrowheads="1"/>
          </p:cNvSpPr>
          <p:nvPr/>
        </p:nvSpPr>
        <p:spPr bwMode="auto">
          <a:xfrm rot="-716415">
            <a:off x="179388" y="333375"/>
            <a:ext cx="6084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solidFill>
                  <a:schemeClr val="accent2"/>
                </a:solidFill>
                <a:latin typeface="Times New Roman" pitchFamily="18" charset="0"/>
              </a:rPr>
              <a:t>Задачи на встречное движение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8B86-AFF2-435E-B144-4B0D76936752}" type="slidenum">
              <a:rPr lang="ru-RU"/>
              <a:pPr/>
              <a:t>15</a:t>
            </a:fld>
            <a:endParaRPr lang="ru-RU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772400" cy="43211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rgbClr val="FF0000"/>
                </a:solidFill>
              </a:rPr>
              <a:t>1 –й способ решения</a:t>
            </a:r>
            <a:r>
              <a:rPr lang="ru-RU" sz="200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1).50 * 5 = 250 (км) – проедет машина до встречи.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2).70 * 5 = 350 (км) – проедет автобус до встречи.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3). 250 + 350 = 600 (км) - на такое расстояние они приблизятся друг к другу.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4) 740 -600 = 140 (км)  - такое расстояние будет между ними через 5 часов</a:t>
            </a:r>
            <a:r>
              <a:rPr lang="ru-RU" sz="160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>
                <a:solidFill>
                  <a:srgbClr val="FF0000"/>
                </a:solidFill>
              </a:rPr>
              <a:t>2 – й способ решения.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i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   </a:t>
            </a:r>
            <a:r>
              <a:rPr lang="ru-RU" sz="1800"/>
              <a:t>1).50 + 70 = 120 (км </a:t>
            </a:r>
            <a:r>
              <a:rPr lang="en-US" sz="1800"/>
              <a:t>/</a:t>
            </a:r>
            <a:r>
              <a:rPr lang="ru-RU" sz="1800"/>
              <a:t>ч.) – </a:t>
            </a:r>
            <a:r>
              <a:rPr lang="ru-RU" sz="1800" u="sng"/>
              <a:t>скорость сближения</a:t>
            </a:r>
            <a:r>
              <a:rPr lang="ru-RU" sz="1800"/>
              <a:t> автобуса и машины.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 2).120 * 5 = 600 (км) – на такое расстояние они приблизятся друг к другу.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  3). 740 – 600 = 140 (км) – такое расстояние будет между ними через 5 часов.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Ответ: 140 км</a:t>
            </a:r>
            <a:r>
              <a:rPr lang="ru-RU" sz="1600"/>
              <a:t>.</a:t>
            </a:r>
          </a:p>
        </p:txBody>
      </p:sp>
      <p:sp>
        <p:nvSpPr>
          <p:cNvPr id="156675" name="WordArt 3"/>
          <p:cNvSpPr>
            <a:spLocks noChangeArrowheads="1" noChangeShapeType="1" noTextEdit="1"/>
          </p:cNvSpPr>
          <p:nvPr/>
        </p:nvSpPr>
        <p:spPr bwMode="auto">
          <a:xfrm>
            <a:off x="1403350" y="620713"/>
            <a:ext cx="4022725" cy="7286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Проверь свое решение</a:t>
            </a:r>
          </a:p>
        </p:txBody>
      </p:sp>
      <p:pic>
        <p:nvPicPr>
          <p:cNvPr id="156676" name="Picture 4" descr="j0212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765175"/>
            <a:ext cx="1943100" cy="1222375"/>
          </a:xfrm>
          <a:prstGeom prst="rect">
            <a:avLst/>
          </a:prstGeom>
          <a:noFill/>
        </p:spPr>
      </p:pic>
      <p:sp>
        <p:nvSpPr>
          <p:cNvPr id="156677" name="Line 5"/>
          <p:cNvSpPr>
            <a:spLocks noChangeShapeType="1"/>
          </p:cNvSpPr>
          <p:nvPr/>
        </p:nvSpPr>
        <p:spPr bwMode="auto">
          <a:xfrm>
            <a:off x="5219700" y="2060575"/>
            <a:ext cx="3384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E9E6-1D20-4CFC-9152-05233762D339}" type="slidenum">
              <a:rPr lang="ru-RU"/>
              <a:pPr/>
              <a:t>16</a:t>
            </a:fld>
            <a:endParaRPr lang="ru-RU"/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09600"/>
            <a:ext cx="7620000" cy="5715000"/>
          </a:xfrm>
          <a:noFill/>
          <a:ln/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520B-2289-4928-8A57-3C4B771806A8}" type="slidenum">
              <a:rPr lang="ru-RU"/>
              <a:pPr/>
              <a:t>17</a:t>
            </a:fld>
            <a:endParaRPr lang="ru-RU"/>
          </a:p>
        </p:txBody>
      </p:sp>
      <p:pic>
        <p:nvPicPr>
          <p:cNvPr id="158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7620000" cy="6246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720C-6BA5-40EA-A475-D6D455235B91}" type="slidenum">
              <a:rPr lang="ru-RU"/>
              <a:pPr/>
              <a:t>18</a:t>
            </a:fld>
            <a:endParaRPr lang="ru-RU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РЕШЕНИЕ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543800" cy="41100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3600" b="1" i="1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>
                <a:solidFill>
                  <a:srgbClr val="FFFF00"/>
                </a:solidFill>
              </a:rPr>
              <a:t>1) 5+4=9(км/ч) - скорость сближения пешеходов.</a:t>
            </a:r>
          </a:p>
          <a:p>
            <a:pPr>
              <a:buFont typeface="Wingdings" pitchFamily="2" charset="2"/>
              <a:buNone/>
            </a:pPr>
            <a:r>
              <a:rPr lang="ru-RU" sz="3600">
                <a:solidFill>
                  <a:srgbClr val="FFFF00"/>
                </a:solidFill>
              </a:rPr>
              <a:t>2) 18:9=2(ч) - через столько часов они    встретятся.</a:t>
            </a:r>
          </a:p>
          <a:p>
            <a:pPr>
              <a:buFont typeface="Wingdings" pitchFamily="2" charset="2"/>
              <a:buNone/>
            </a:pPr>
            <a:r>
              <a:rPr lang="ru-RU" sz="3600">
                <a:solidFill>
                  <a:srgbClr val="FFFF00"/>
                </a:solidFill>
              </a:rPr>
              <a:t>      Ответ: через 2 часа.</a:t>
            </a:r>
          </a:p>
          <a:p>
            <a:pPr>
              <a:buFont typeface="Wingdings" pitchFamily="2" charset="2"/>
              <a:buNone/>
            </a:pPr>
            <a:endParaRPr lang="ru-RU" sz="240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F84A-76F4-4065-981C-4BC839C247F5}" type="slidenum">
              <a:rPr lang="ru-RU"/>
              <a:pPr/>
              <a:t>19</a:t>
            </a:fld>
            <a:endParaRPr lang="ru-RU"/>
          </a:p>
        </p:txBody>
      </p:sp>
      <p:grpSp>
        <p:nvGrpSpPr>
          <p:cNvPr id="166915" name="Group 3"/>
          <p:cNvGrpSpPr>
            <a:grpSpLocks noChangeAspect="1"/>
          </p:cNvGrpSpPr>
          <p:nvPr/>
        </p:nvGrpSpPr>
        <p:grpSpPr bwMode="auto">
          <a:xfrm>
            <a:off x="6877050" y="2420938"/>
            <a:ext cx="1827213" cy="833437"/>
            <a:chOff x="4332" y="3475"/>
            <a:chExt cx="1151" cy="525"/>
          </a:xfrm>
        </p:grpSpPr>
        <p:sp>
          <p:nvSpPr>
            <p:cNvPr id="16691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332" y="3475"/>
              <a:ext cx="1151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17" name="Rectangle 5"/>
            <p:cNvSpPr>
              <a:spLocks noChangeArrowheads="1"/>
            </p:cNvSpPr>
            <p:nvPr/>
          </p:nvSpPr>
          <p:spPr bwMode="auto">
            <a:xfrm>
              <a:off x="4354" y="3562"/>
              <a:ext cx="1113" cy="438"/>
            </a:xfrm>
            <a:prstGeom prst="rect">
              <a:avLst/>
            </a:prstGeom>
            <a:solidFill>
              <a:srgbClr val="C4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18" name="Freeform 6"/>
            <p:cNvSpPr>
              <a:spLocks/>
            </p:cNvSpPr>
            <p:nvPr/>
          </p:nvSpPr>
          <p:spPr bwMode="auto">
            <a:xfrm>
              <a:off x="4344" y="3691"/>
              <a:ext cx="1123" cy="255"/>
            </a:xfrm>
            <a:custGeom>
              <a:avLst/>
              <a:gdLst/>
              <a:ahLst/>
              <a:cxnLst>
                <a:cxn ang="0">
                  <a:pos x="211" y="274"/>
                </a:cxn>
                <a:cxn ang="0">
                  <a:pos x="120" y="297"/>
                </a:cxn>
                <a:cxn ang="0">
                  <a:pos x="0" y="335"/>
                </a:cxn>
                <a:cxn ang="0">
                  <a:pos x="37" y="335"/>
                </a:cxn>
                <a:cxn ang="0">
                  <a:pos x="98" y="335"/>
                </a:cxn>
                <a:cxn ang="0">
                  <a:pos x="302" y="388"/>
                </a:cxn>
                <a:cxn ang="0">
                  <a:pos x="203" y="411"/>
                </a:cxn>
                <a:cxn ang="0">
                  <a:pos x="279" y="442"/>
                </a:cxn>
                <a:cxn ang="0">
                  <a:pos x="385" y="457"/>
                </a:cxn>
                <a:cxn ang="0">
                  <a:pos x="528" y="425"/>
                </a:cxn>
                <a:cxn ang="0">
                  <a:pos x="717" y="472"/>
                </a:cxn>
                <a:cxn ang="0">
                  <a:pos x="671" y="502"/>
                </a:cxn>
                <a:cxn ang="0">
                  <a:pos x="739" y="510"/>
                </a:cxn>
                <a:cxn ang="0">
                  <a:pos x="1034" y="442"/>
                </a:cxn>
                <a:cxn ang="0">
                  <a:pos x="934" y="411"/>
                </a:cxn>
                <a:cxn ang="0">
                  <a:pos x="1010" y="403"/>
                </a:cxn>
                <a:cxn ang="0">
                  <a:pos x="1100" y="442"/>
                </a:cxn>
                <a:cxn ang="0">
                  <a:pos x="1229" y="425"/>
                </a:cxn>
                <a:cxn ang="0">
                  <a:pos x="1372" y="365"/>
                </a:cxn>
                <a:cxn ang="0">
                  <a:pos x="1282" y="326"/>
                </a:cxn>
                <a:cxn ang="0">
                  <a:pos x="1380" y="312"/>
                </a:cxn>
                <a:cxn ang="0">
                  <a:pos x="1727" y="244"/>
                </a:cxn>
                <a:cxn ang="0">
                  <a:pos x="1923" y="182"/>
                </a:cxn>
                <a:cxn ang="0">
                  <a:pos x="2014" y="206"/>
                </a:cxn>
                <a:cxn ang="0">
                  <a:pos x="2074" y="206"/>
                </a:cxn>
                <a:cxn ang="0">
                  <a:pos x="2247" y="152"/>
                </a:cxn>
                <a:cxn ang="0">
                  <a:pos x="1998" y="0"/>
                </a:cxn>
                <a:cxn ang="0">
                  <a:pos x="1244" y="99"/>
                </a:cxn>
                <a:cxn ang="0">
                  <a:pos x="219" y="206"/>
                </a:cxn>
                <a:cxn ang="0">
                  <a:pos x="211" y="274"/>
                </a:cxn>
              </a:cxnLst>
              <a:rect l="0" t="0" r="r" b="b"/>
              <a:pathLst>
                <a:path w="2247" h="510">
                  <a:moveTo>
                    <a:pt x="211" y="274"/>
                  </a:moveTo>
                  <a:lnTo>
                    <a:pt x="120" y="297"/>
                  </a:lnTo>
                  <a:lnTo>
                    <a:pt x="0" y="335"/>
                  </a:lnTo>
                  <a:lnTo>
                    <a:pt x="37" y="335"/>
                  </a:lnTo>
                  <a:lnTo>
                    <a:pt x="98" y="335"/>
                  </a:lnTo>
                  <a:lnTo>
                    <a:pt x="302" y="388"/>
                  </a:lnTo>
                  <a:lnTo>
                    <a:pt x="203" y="411"/>
                  </a:lnTo>
                  <a:lnTo>
                    <a:pt x="279" y="442"/>
                  </a:lnTo>
                  <a:lnTo>
                    <a:pt x="385" y="457"/>
                  </a:lnTo>
                  <a:lnTo>
                    <a:pt x="528" y="425"/>
                  </a:lnTo>
                  <a:lnTo>
                    <a:pt x="717" y="472"/>
                  </a:lnTo>
                  <a:lnTo>
                    <a:pt x="671" y="502"/>
                  </a:lnTo>
                  <a:lnTo>
                    <a:pt x="739" y="510"/>
                  </a:lnTo>
                  <a:lnTo>
                    <a:pt x="1034" y="442"/>
                  </a:lnTo>
                  <a:lnTo>
                    <a:pt x="934" y="411"/>
                  </a:lnTo>
                  <a:lnTo>
                    <a:pt x="1010" y="403"/>
                  </a:lnTo>
                  <a:lnTo>
                    <a:pt x="1100" y="442"/>
                  </a:lnTo>
                  <a:lnTo>
                    <a:pt x="1229" y="425"/>
                  </a:lnTo>
                  <a:lnTo>
                    <a:pt x="1372" y="365"/>
                  </a:lnTo>
                  <a:lnTo>
                    <a:pt x="1282" y="326"/>
                  </a:lnTo>
                  <a:lnTo>
                    <a:pt x="1380" y="312"/>
                  </a:lnTo>
                  <a:lnTo>
                    <a:pt x="1727" y="244"/>
                  </a:lnTo>
                  <a:lnTo>
                    <a:pt x="1923" y="182"/>
                  </a:lnTo>
                  <a:lnTo>
                    <a:pt x="2014" y="206"/>
                  </a:lnTo>
                  <a:lnTo>
                    <a:pt x="2074" y="206"/>
                  </a:lnTo>
                  <a:lnTo>
                    <a:pt x="2247" y="152"/>
                  </a:lnTo>
                  <a:lnTo>
                    <a:pt x="1998" y="0"/>
                  </a:lnTo>
                  <a:lnTo>
                    <a:pt x="1244" y="99"/>
                  </a:lnTo>
                  <a:lnTo>
                    <a:pt x="219" y="206"/>
                  </a:lnTo>
                  <a:lnTo>
                    <a:pt x="211" y="274"/>
                  </a:lnTo>
                  <a:close/>
                </a:path>
              </a:pathLst>
            </a:custGeom>
            <a:solidFill>
              <a:srgbClr val="007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19" name="Freeform 7"/>
            <p:cNvSpPr>
              <a:spLocks/>
            </p:cNvSpPr>
            <p:nvPr/>
          </p:nvSpPr>
          <p:spPr bwMode="auto">
            <a:xfrm>
              <a:off x="4509" y="3660"/>
              <a:ext cx="87" cy="13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4" y="3"/>
                </a:cxn>
                <a:cxn ang="0">
                  <a:pos x="129" y="12"/>
                </a:cxn>
                <a:cxn ang="0">
                  <a:pos x="143" y="25"/>
                </a:cxn>
                <a:cxn ang="0">
                  <a:pos x="154" y="42"/>
                </a:cxn>
                <a:cxn ang="0">
                  <a:pos x="163" y="62"/>
                </a:cxn>
                <a:cxn ang="0">
                  <a:pos x="170" y="85"/>
                </a:cxn>
                <a:cxn ang="0">
                  <a:pos x="174" y="109"/>
                </a:cxn>
                <a:cxn ang="0">
                  <a:pos x="174" y="135"/>
                </a:cxn>
                <a:cxn ang="0">
                  <a:pos x="170" y="162"/>
                </a:cxn>
                <a:cxn ang="0">
                  <a:pos x="163" y="185"/>
                </a:cxn>
                <a:cxn ang="0">
                  <a:pos x="154" y="207"/>
                </a:cxn>
                <a:cxn ang="0">
                  <a:pos x="142" y="225"/>
                </a:cxn>
                <a:cxn ang="0">
                  <a:pos x="128" y="240"/>
                </a:cxn>
                <a:cxn ang="0">
                  <a:pos x="113" y="252"/>
                </a:cxn>
                <a:cxn ang="0">
                  <a:pos x="95" y="259"/>
                </a:cxn>
                <a:cxn ang="0">
                  <a:pos x="78" y="260"/>
                </a:cxn>
                <a:cxn ang="0">
                  <a:pos x="61" y="256"/>
                </a:cxn>
                <a:cxn ang="0">
                  <a:pos x="45" y="247"/>
                </a:cxn>
                <a:cxn ang="0">
                  <a:pos x="31" y="234"/>
                </a:cxn>
                <a:cxn ang="0">
                  <a:pos x="19" y="217"/>
                </a:cxn>
                <a:cxn ang="0">
                  <a:pos x="10" y="198"/>
                </a:cxn>
                <a:cxn ang="0">
                  <a:pos x="3" y="175"/>
                </a:cxn>
                <a:cxn ang="0">
                  <a:pos x="0" y="149"/>
                </a:cxn>
                <a:cxn ang="0">
                  <a:pos x="0" y="123"/>
                </a:cxn>
                <a:cxn ang="0">
                  <a:pos x="3" y="96"/>
                </a:cxn>
                <a:cxn ang="0">
                  <a:pos x="10" y="73"/>
                </a:cxn>
                <a:cxn ang="0">
                  <a:pos x="21" y="51"/>
                </a:cxn>
                <a:cxn ang="0">
                  <a:pos x="32" y="33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79" y="1"/>
                </a:cxn>
                <a:cxn ang="0">
                  <a:pos x="97" y="0"/>
                </a:cxn>
              </a:cxnLst>
              <a:rect l="0" t="0" r="r" b="b"/>
              <a:pathLst>
                <a:path w="174" h="260">
                  <a:moveTo>
                    <a:pt x="97" y="0"/>
                  </a:moveTo>
                  <a:lnTo>
                    <a:pt x="114" y="3"/>
                  </a:lnTo>
                  <a:lnTo>
                    <a:pt x="129" y="12"/>
                  </a:lnTo>
                  <a:lnTo>
                    <a:pt x="143" y="25"/>
                  </a:lnTo>
                  <a:lnTo>
                    <a:pt x="154" y="42"/>
                  </a:lnTo>
                  <a:lnTo>
                    <a:pt x="163" y="62"/>
                  </a:lnTo>
                  <a:lnTo>
                    <a:pt x="170" y="85"/>
                  </a:lnTo>
                  <a:lnTo>
                    <a:pt x="174" y="109"/>
                  </a:lnTo>
                  <a:lnTo>
                    <a:pt x="174" y="135"/>
                  </a:lnTo>
                  <a:lnTo>
                    <a:pt x="170" y="162"/>
                  </a:lnTo>
                  <a:lnTo>
                    <a:pt x="163" y="185"/>
                  </a:lnTo>
                  <a:lnTo>
                    <a:pt x="154" y="207"/>
                  </a:lnTo>
                  <a:lnTo>
                    <a:pt x="142" y="225"/>
                  </a:lnTo>
                  <a:lnTo>
                    <a:pt x="128" y="240"/>
                  </a:lnTo>
                  <a:lnTo>
                    <a:pt x="113" y="252"/>
                  </a:lnTo>
                  <a:lnTo>
                    <a:pt x="95" y="259"/>
                  </a:lnTo>
                  <a:lnTo>
                    <a:pt x="78" y="260"/>
                  </a:lnTo>
                  <a:lnTo>
                    <a:pt x="61" y="256"/>
                  </a:lnTo>
                  <a:lnTo>
                    <a:pt x="45" y="247"/>
                  </a:lnTo>
                  <a:lnTo>
                    <a:pt x="31" y="234"/>
                  </a:lnTo>
                  <a:lnTo>
                    <a:pt x="19" y="217"/>
                  </a:lnTo>
                  <a:lnTo>
                    <a:pt x="10" y="198"/>
                  </a:lnTo>
                  <a:lnTo>
                    <a:pt x="3" y="175"/>
                  </a:lnTo>
                  <a:lnTo>
                    <a:pt x="0" y="149"/>
                  </a:lnTo>
                  <a:lnTo>
                    <a:pt x="0" y="123"/>
                  </a:lnTo>
                  <a:lnTo>
                    <a:pt x="3" y="96"/>
                  </a:lnTo>
                  <a:lnTo>
                    <a:pt x="10" y="73"/>
                  </a:lnTo>
                  <a:lnTo>
                    <a:pt x="21" y="51"/>
                  </a:lnTo>
                  <a:lnTo>
                    <a:pt x="32" y="33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79" y="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0" name="Freeform 8"/>
            <p:cNvSpPr>
              <a:spLocks/>
            </p:cNvSpPr>
            <p:nvPr/>
          </p:nvSpPr>
          <p:spPr bwMode="auto">
            <a:xfrm>
              <a:off x="4425" y="3610"/>
              <a:ext cx="189" cy="205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290" y="23"/>
                </a:cxn>
                <a:cxn ang="0">
                  <a:pos x="310" y="36"/>
                </a:cxn>
                <a:cxn ang="0">
                  <a:pos x="328" y="50"/>
                </a:cxn>
                <a:cxn ang="0">
                  <a:pos x="342" y="66"/>
                </a:cxn>
                <a:cxn ang="0">
                  <a:pos x="354" y="83"/>
                </a:cxn>
                <a:cxn ang="0">
                  <a:pos x="363" y="103"/>
                </a:cxn>
                <a:cxn ang="0">
                  <a:pos x="371" y="122"/>
                </a:cxn>
                <a:cxn ang="0">
                  <a:pos x="376" y="145"/>
                </a:cxn>
                <a:cxn ang="0">
                  <a:pos x="380" y="169"/>
                </a:cxn>
                <a:cxn ang="0">
                  <a:pos x="380" y="196"/>
                </a:cxn>
                <a:cxn ang="0">
                  <a:pos x="378" y="221"/>
                </a:cxn>
                <a:cxn ang="0">
                  <a:pos x="376" y="247"/>
                </a:cxn>
                <a:cxn ang="0">
                  <a:pos x="371" y="270"/>
                </a:cxn>
                <a:cxn ang="0">
                  <a:pos x="366" y="292"/>
                </a:cxn>
                <a:cxn ang="0">
                  <a:pos x="358" y="312"/>
                </a:cxn>
                <a:cxn ang="0">
                  <a:pos x="350" y="331"/>
                </a:cxn>
                <a:cxn ang="0">
                  <a:pos x="338" y="348"/>
                </a:cxn>
                <a:cxn ang="0">
                  <a:pos x="327" y="363"/>
                </a:cxn>
                <a:cxn ang="0">
                  <a:pos x="312" y="376"/>
                </a:cxn>
                <a:cxn ang="0">
                  <a:pos x="297" y="387"/>
                </a:cxn>
                <a:cxn ang="0">
                  <a:pos x="279" y="396"/>
                </a:cxn>
                <a:cxn ang="0">
                  <a:pos x="260" y="403"/>
                </a:cxn>
                <a:cxn ang="0">
                  <a:pos x="239" y="409"/>
                </a:cxn>
                <a:cxn ang="0">
                  <a:pos x="216" y="411"/>
                </a:cxn>
                <a:cxn ang="0">
                  <a:pos x="192" y="411"/>
                </a:cxn>
                <a:cxn ang="0">
                  <a:pos x="39" y="372"/>
                </a:cxn>
                <a:cxn ang="0">
                  <a:pos x="24" y="350"/>
                </a:cxn>
                <a:cxn ang="0">
                  <a:pos x="13" y="327"/>
                </a:cxn>
                <a:cxn ang="0">
                  <a:pos x="6" y="306"/>
                </a:cxn>
                <a:cxn ang="0">
                  <a:pos x="3" y="282"/>
                </a:cxn>
                <a:cxn ang="0">
                  <a:pos x="0" y="259"/>
                </a:cxn>
                <a:cxn ang="0">
                  <a:pos x="2" y="235"/>
                </a:cxn>
                <a:cxn ang="0">
                  <a:pos x="3" y="210"/>
                </a:cxn>
                <a:cxn ang="0">
                  <a:pos x="4" y="183"/>
                </a:cxn>
                <a:cxn ang="0">
                  <a:pos x="14" y="152"/>
                </a:cxn>
                <a:cxn ang="0">
                  <a:pos x="25" y="124"/>
                </a:cxn>
                <a:cxn ang="0">
                  <a:pos x="37" y="98"/>
                </a:cxn>
                <a:cxn ang="0">
                  <a:pos x="51" y="74"/>
                </a:cxn>
                <a:cxn ang="0">
                  <a:pos x="68" y="52"/>
                </a:cxn>
                <a:cxn ang="0">
                  <a:pos x="89" y="33"/>
                </a:cxn>
                <a:cxn ang="0">
                  <a:pos x="113" y="15"/>
                </a:cxn>
                <a:cxn ang="0">
                  <a:pos x="143" y="0"/>
                </a:cxn>
              </a:cxnLst>
              <a:rect l="0" t="0" r="r" b="b"/>
              <a:pathLst>
                <a:path w="380" h="411">
                  <a:moveTo>
                    <a:pt x="143" y="0"/>
                  </a:moveTo>
                  <a:lnTo>
                    <a:pt x="290" y="23"/>
                  </a:lnTo>
                  <a:lnTo>
                    <a:pt x="310" y="36"/>
                  </a:lnTo>
                  <a:lnTo>
                    <a:pt x="328" y="50"/>
                  </a:lnTo>
                  <a:lnTo>
                    <a:pt x="342" y="66"/>
                  </a:lnTo>
                  <a:lnTo>
                    <a:pt x="354" y="83"/>
                  </a:lnTo>
                  <a:lnTo>
                    <a:pt x="363" y="103"/>
                  </a:lnTo>
                  <a:lnTo>
                    <a:pt x="371" y="122"/>
                  </a:lnTo>
                  <a:lnTo>
                    <a:pt x="376" y="145"/>
                  </a:lnTo>
                  <a:lnTo>
                    <a:pt x="380" y="169"/>
                  </a:lnTo>
                  <a:lnTo>
                    <a:pt x="380" y="196"/>
                  </a:lnTo>
                  <a:lnTo>
                    <a:pt x="378" y="221"/>
                  </a:lnTo>
                  <a:lnTo>
                    <a:pt x="376" y="247"/>
                  </a:lnTo>
                  <a:lnTo>
                    <a:pt x="371" y="270"/>
                  </a:lnTo>
                  <a:lnTo>
                    <a:pt x="366" y="292"/>
                  </a:lnTo>
                  <a:lnTo>
                    <a:pt x="358" y="312"/>
                  </a:lnTo>
                  <a:lnTo>
                    <a:pt x="350" y="331"/>
                  </a:lnTo>
                  <a:lnTo>
                    <a:pt x="338" y="348"/>
                  </a:lnTo>
                  <a:lnTo>
                    <a:pt x="327" y="363"/>
                  </a:lnTo>
                  <a:lnTo>
                    <a:pt x="312" y="376"/>
                  </a:lnTo>
                  <a:lnTo>
                    <a:pt x="297" y="387"/>
                  </a:lnTo>
                  <a:lnTo>
                    <a:pt x="279" y="396"/>
                  </a:lnTo>
                  <a:lnTo>
                    <a:pt x="260" y="403"/>
                  </a:lnTo>
                  <a:lnTo>
                    <a:pt x="239" y="409"/>
                  </a:lnTo>
                  <a:lnTo>
                    <a:pt x="216" y="411"/>
                  </a:lnTo>
                  <a:lnTo>
                    <a:pt x="192" y="411"/>
                  </a:lnTo>
                  <a:lnTo>
                    <a:pt x="39" y="372"/>
                  </a:lnTo>
                  <a:lnTo>
                    <a:pt x="24" y="350"/>
                  </a:lnTo>
                  <a:lnTo>
                    <a:pt x="13" y="327"/>
                  </a:lnTo>
                  <a:lnTo>
                    <a:pt x="6" y="306"/>
                  </a:lnTo>
                  <a:lnTo>
                    <a:pt x="3" y="282"/>
                  </a:lnTo>
                  <a:lnTo>
                    <a:pt x="0" y="259"/>
                  </a:lnTo>
                  <a:lnTo>
                    <a:pt x="2" y="235"/>
                  </a:lnTo>
                  <a:lnTo>
                    <a:pt x="3" y="210"/>
                  </a:lnTo>
                  <a:lnTo>
                    <a:pt x="4" y="183"/>
                  </a:lnTo>
                  <a:lnTo>
                    <a:pt x="14" y="152"/>
                  </a:lnTo>
                  <a:lnTo>
                    <a:pt x="25" y="124"/>
                  </a:lnTo>
                  <a:lnTo>
                    <a:pt x="37" y="98"/>
                  </a:lnTo>
                  <a:lnTo>
                    <a:pt x="51" y="74"/>
                  </a:lnTo>
                  <a:lnTo>
                    <a:pt x="68" y="52"/>
                  </a:lnTo>
                  <a:lnTo>
                    <a:pt x="89" y="33"/>
                  </a:lnTo>
                  <a:lnTo>
                    <a:pt x="113" y="1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1" name="Freeform 9"/>
            <p:cNvSpPr>
              <a:spLocks/>
            </p:cNvSpPr>
            <p:nvPr/>
          </p:nvSpPr>
          <p:spPr bwMode="auto">
            <a:xfrm>
              <a:off x="4523" y="3670"/>
              <a:ext cx="71" cy="119"/>
            </a:xfrm>
            <a:custGeom>
              <a:avLst/>
              <a:gdLst/>
              <a:ahLst/>
              <a:cxnLst>
                <a:cxn ang="0">
                  <a:pos x="66" y="30"/>
                </a:cxn>
                <a:cxn ang="0">
                  <a:pos x="79" y="37"/>
                </a:cxn>
                <a:cxn ang="0">
                  <a:pos x="88" y="46"/>
                </a:cxn>
                <a:cxn ang="0">
                  <a:pos x="94" y="55"/>
                </a:cxn>
                <a:cxn ang="0">
                  <a:pos x="99" y="66"/>
                </a:cxn>
                <a:cxn ang="0">
                  <a:pos x="100" y="77"/>
                </a:cxn>
                <a:cxn ang="0">
                  <a:pos x="101" y="89"/>
                </a:cxn>
                <a:cxn ang="0">
                  <a:pos x="101" y="103"/>
                </a:cxn>
                <a:cxn ang="0">
                  <a:pos x="100" y="116"/>
                </a:cxn>
                <a:cxn ang="0">
                  <a:pos x="92" y="136"/>
                </a:cxn>
                <a:cxn ang="0">
                  <a:pos x="85" y="153"/>
                </a:cxn>
                <a:cxn ang="0">
                  <a:pos x="79" y="167"/>
                </a:cxn>
                <a:cxn ang="0">
                  <a:pos x="72" y="177"/>
                </a:cxn>
                <a:cxn ang="0">
                  <a:pos x="64" y="186"/>
                </a:cxn>
                <a:cxn ang="0">
                  <a:pos x="53" y="191"/>
                </a:cxn>
                <a:cxn ang="0">
                  <a:pos x="36" y="192"/>
                </a:cxn>
                <a:cxn ang="0">
                  <a:pos x="16" y="190"/>
                </a:cxn>
                <a:cxn ang="0">
                  <a:pos x="2" y="174"/>
                </a:cxn>
                <a:cxn ang="0">
                  <a:pos x="0" y="199"/>
                </a:cxn>
                <a:cxn ang="0">
                  <a:pos x="9" y="217"/>
                </a:cxn>
                <a:cxn ang="0">
                  <a:pos x="32" y="238"/>
                </a:cxn>
                <a:cxn ang="0">
                  <a:pos x="53" y="236"/>
                </a:cxn>
                <a:cxn ang="0">
                  <a:pos x="69" y="232"/>
                </a:cxn>
                <a:cxn ang="0">
                  <a:pos x="82" y="225"/>
                </a:cxn>
                <a:cxn ang="0">
                  <a:pos x="93" y="215"/>
                </a:cxn>
                <a:cxn ang="0">
                  <a:pos x="103" y="204"/>
                </a:cxn>
                <a:cxn ang="0">
                  <a:pos x="111" y="190"/>
                </a:cxn>
                <a:cxn ang="0">
                  <a:pos x="120" y="173"/>
                </a:cxn>
                <a:cxn ang="0">
                  <a:pos x="130" y="153"/>
                </a:cxn>
                <a:cxn ang="0">
                  <a:pos x="140" y="101"/>
                </a:cxn>
                <a:cxn ang="0">
                  <a:pos x="141" y="74"/>
                </a:cxn>
                <a:cxn ang="0">
                  <a:pos x="138" y="50"/>
                </a:cxn>
                <a:cxn ang="0">
                  <a:pos x="131" y="29"/>
                </a:cxn>
                <a:cxn ang="0">
                  <a:pos x="119" y="13"/>
                </a:cxn>
                <a:cxn ang="0">
                  <a:pos x="106" y="2"/>
                </a:cxn>
                <a:cxn ang="0">
                  <a:pos x="88" y="0"/>
                </a:cxn>
                <a:cxn ang="0">
                  <a:pos x="69" y="6"/>
                </a:cxn>
                <a:cxn ang="0">
                  <a:pos x="48" y="21"/>
                </a:cxn>
                <a:cxn ang="0">
                  <a:pos x="36" y="32"/>
                </a:cxn>
                <a:cxn ang="0">
                  <a:pos x="66" y="30"/>
                </a:cxn>
              </a:cxnLst>
              <a:rect l="0" t="0" r="r" b="b"/>
              <a:pathLst>
                <a:path w="141" h="238">
                  <a:moveTo>
                    <a:pt x="66" y="30"/>
                  </a:moveTo>
                  <a:lnTo>
                    <a:pt x="79" y="37"/>
                  </a:lnTo>
                  <a:lnTo>
                    <a:pt x="88" y="46"/>
                  </a:lnTo>
                  <a:lnTo>
                    <a:pt x="94" y="55"/>
                  </a:lnTo>
                  <a:lnTo>
                    <a:pt x="99" y="66"/>
                  </a:lnTo>
                  <a:lnTo>
                    <a:pt x="100" y="77"/>
                  </a:lnTo>
                  <a:lnTo>
                    <a:pt x="101" y="89"/>
                  </a:lnTo>
                  <a:lnTo>
                    <a:pt x="101" y="103"/>
                  </a:lnTo>
                  <a:lnTo>
                    <a:pt x="100" y="116"/>
                  </a:lnTo>
                  <a:lnTo>
                    <a:pt x="92" y="136"/>
                  </a:lnTo>
                  <a:lnTo>
                    <a:pt x="85" y="153"/>
                  </a:lnTo>
                  <a:lnTo>
                    <a:pt x="79" y="167"/>
                  </a:lnTo>
                  <a:lnTo>
                    <a:pt x="72" y="177"/>
                  </a:lnTo>
                  <a:lnTo>
                    <a:pt x="64" y="186"/>
                  </a:lnTo>
                  <a:lnTo>
                    <a:pt x="53" y="191"/>
                  </a:lnTo>
                  <a:lnTo>
                    <a:pt x="36" y="192"/>
                  </a:lnTo>
                  <a:lnTo>
                    <a:pt x="16" y="190"/>
                  </a:lnTo>
                  <a:lnTo>
                    <a:pt x="2" y="174"/>
                  </a:lnTo>
                  <a:lnTo>
                    <a:pt x="0" y="199"/>
                  </a:lnTo>
                  <a:lnTo>
                    <a:pt x="9" y="217"/>
                  </a:lnTo>
                  <a:lnTo>
                    <a:pt x="32" y="238"/>
                  </a:lnTo>
                  <a:lnTo>
                    <a:pt x="53" y="236"/>
                  </a:lnTo>
                  <a:lnTo>
                    <a:pt x="69" y="232"/>
                  </a:lnTo>
                  <a:lnTo>
                    <a:pt x="82" y="225"/>
                  </a:lnTo>
                  <a:lnTo>
                    <a:pt x="93" y="215"/>
                  </a:lnTo>
                  <a:lnTo>
                    <a:pt x="103" y="204"/>
                  </a:lnTo>
                  <a:lnTo>
                    <a:pt x="111" y="190"/>
                  </a:lnTo>
                  <a:lnTo>
                    <a:pt x="120" y="173"/>
                  </a:lnTo>
                  <a:lnTo>
                    <a:pt x="130" y="153"/>
                  </a:lnTo>
                  <a:lnTo>
                    <a:pt x="140" y="101"/>
                  </a:lnTo>
                  <a:lnTo>
                    <a:pt x="141" y="74"/>
                  </a:lnTo>
                  <a:lnTo>
                    <a:pt x="138" y="50"/>
                  </a:lnTo>
                  <a:lnTo>
                    <a:pt x="131" y="29"/>
                  </a:lnTo>
                  <a:lnTo>
                    <a:pt x="119" y="13"/>
                  </a:lnTo>
                  <a:lnTo>
                    <a:pt x="106" y="2"/>
                  </a:lnTo>
                  <a:lnTo>
                    <a:pt x="88" y="0"/>
                  </a:lnTo>
                  <a:lnTo>
                    <a:pt x="69" y="6"/>
                  </a:lnTo>
                  <a:lnTo>
                    <a:pt x="48" y="21"/>
                  </a:lnTo>
                  <a:lnTo>
                    <a:pt x="36" y="32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2" name="Freeform 10"/>
            <p:cNvSpPr>
              <a:spLocks/>
            </p:cNvSpPr>
            <p:nvPr/>
          </p:nvSpPr>
          <p:spPr bwMode="auto">
            <a:xfrm>
              <a:off x="4513" y="3663"/>
              <a:ext cx="45" cy="107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68" y="12"/>
                </a:cxn>
                <a:cxn ang="0">
                  <a:pos x="48" y="26"/>
                </a:cxn>
                <a:cxn ang="0">
                  <a:pos x="33" y="42"/>
                </a:cxn>
                <a:cxn ang="0">
                  <a:pos x="22" y="60"/>
                </a:cxn>
                <a:cxn ang="0">
                  <a:pos x="14" y="80"/>
                </a:cxn>
                <a:cxn ang="0">
                  <a:pos x="7" y="103"/>
                </a:cxn>
                <a:cxn ang="0">
                  <a:pos x="2" y="128"/>
                </a:cxn>
                <a:cxn ang="0">
                  <a:pos x="0" y="155"/>
                </a:cxn>
                <a:cxn ang="0">
                  <a:pos x="3" y="185"/>
                </a:cxn>
                <a:cxn ang="0">
                  <a:pos x="15" y="216"/>
                </a:cxn>
                <a:cxn ang="0">
                  <a:pos x="18" y="190"/>
                </a:cxn>
                <a:cxn ang="0">
                  <a:pos x="15" y="144"/>
                </a:cxn>
                <a:cxn ang="0">
                  <a:pos x="35" y="152"/>
                </a:cxn>
                <a:cxn ang="0">
                  <a:pos x="65" y="151"/>
                </a:cxn>
                <a:cxn ang="0">
                  <a:pos x="75" y="135"/>
                </a:cxn>
                <a:cxn ang="0">
                  <a:pos x="86" y="126"/>
                </a:cxn>
                <a:cxn ang="0">
                  <a:pos x="88" y="104"/>
                </a:cxn>
                <a:cxn ang="0">
                  <a:pos x="75" y="95"/>
                </a:cxn>
                <a:cxn ang="0">
                  <a:pos x="76" y="71"/>
                </a:cxn>
                <a:cxn ang="0">
                  <a:pos x="62" y="54"/>
                </a:cxn>
                <a:cxn ang="0">
                  <a:pos x="50" y="48"/>
                </a:cxn>
                <a:cxn ang="0">
                  <a:pos x="55" y="42"/>
                </a:cxn>
                <a:cxn ang="0">
                  <a:pos x="60" y="35"/>
                </a:cxn>
                <a:cxn ang="0">
                  <a:pos x="64" y="29"/>
                </a:cxn>
                <a:cxn ang="0">
                  <a:pos x="69" y="23"/>
                </a:cxn>
                <a:cxn ang="0">
                  <a:pos x="75" y="19"/>
                </a:cxn>
                <a:cxn ang="0">
                  <a:pos x="79" y="13"/>
                </a:cxn>
                <a:cxn ang="0">
                  <a:pos x="85" y="6"/>
                </a:cxn>
                <a:cxn ang="0">
                  <a:pos x="91" y="0"/>
                </a:cxn>
              </a:cxnLst>
              <a:rect l="0" t="0" r="r" b="b"/>
              <a:pathLst>
                <a:path w="91" h="216">
                  <a:moveTo>
                    <a:pt x="91" y="0"/>
                  </a:moveTo>
                  <a:lnTo>
                    <a:pt x="68" y="12"/>
                  </a:lnTo>
                  <a:lnTo>
                    <a:pt x="48" y="26"/>
                  </a:lnTo>
                  <a:lnTo>
                    <a:pt x="33" y="42"/>
                  </a:lnTo>
                  <a:lnTo>
                    <a:pt x="22" y="60"/>
                  </a:lnTo>
                  <a:lnTo>
                    <a:pt x="14" y="80"/>
                  </a:lnTo>
                  <a:lnTo>
                    <a:pt x="7" y="103"/>
                  </a:lnTo>
                  <a:lnTo>
                    <a:pt x="2" y="128"/>
                  </a:lnTo>
                  <a:lnTo>
                    <a:pt x="0" y="155"/>
                  </a:lnTo>
                  <a:lnTo>
                    <a:pt x="3" y="185"/>
                  </a:lnTo>
                  <a:lnTo>
                    <a:pt x="15" y="216"/>
                  </a:lnTo>
                  <a:lnTo>
                    <a:pt x="18" y="190"/>
                  </a:lnTo>
                  <a:lnTo>
                    <a:pt x="15" y="144"/>
                  </a:lnTo>
                  <a:lnTo>
                    <a:pt x="35" y="152"/>
                  </a:lnTo>
                  <a:lnTo>
                    <a:pt x="65" y="151"/>
                  </a:lnTo>
                  <a:lnTo>
                    <a:pt x="75" y="135"/>
                  </a:lnTo>
                  <a:lnTo>
                    <a:pt x="86" y="126"/>
                  </a:lnTo>
                  <a:lnTo>
                    <a:pt x="88" y="104"/>
                  </a:lnTo>
                  <a:lnTo>
                    <a:pt x="75" y="95"/>
                  </a:lnTo>
                  <a:lnTo>
                    <a:pt x="76" y="71"/>
                  </a:lnTo>
                  <a:lnTo>
                    <a:pt x="62" y="54"/>
                  </a:lnTo>
                  <a:lnTo>
                    <a:pt x="50" y="48"/>
                  </a:lnTo>
                  <a:lnTo>
                    <a:pt x="55" y="42"/>
                  </a:lnTo>
                  <a:lnTo>
                    <a:pt x="60" y="35"/>
                  </a:lnTo>
                  <a:lnTo>
                    <a:pt x="64" y="29"/>
                  </a:lnTo>
                  <a:lnTo>
                    <a:pt x="69" y="23"/>
                  </a:lnTo>
                  <a:lnTo>
                    <a:pt x="75" y="19"/>
                  </a:lnTo>
                  <a:lnTo>
                    <a:pt x="79" y="13"/>
                  </a:lnTo>
                  <a:lnTo>
                    <a:pt x="85" y="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3" name="Freeform 11"/>
            <p:cNvSpPr>
              <a:spLocks/>
            </p:cNvSpPr>
            <p:nvPr/>
          </p:nvSpPr>
          <p:spPr bwMode="auto">
            <a:xfrm>
              <a:off x="4420" y="3610"/>
              <a:ext cx="148" cy="19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295" y="20"/>
                </a:cxn>
                <a:cxn ang="0">
                  <a:pos x="273" y="23"/>
                </a:cxn>
                <a:cxn ang="0">
                  <a:pos x="251" y="29"/>
                </a:cxn>
                <a:cxn ang="0">
                  <a:pos x="230" y="41"/>
                </a:cxn>
                <a:cxn ang="0">
                  <a:pos x="209" y="55"/>
                </a:cxn>
                <a:cxn ang="0">
                  <a:pos x="190" y="73"/>
                </a:cxn>
                <a:cxn ang="0">
                  <a:pos x="173" y="94"/>
                </a:cxn>
                <a:cxn ang="0">
                  <a:pos x="157" y="118"/>
                </a:cxn>
                <a:cxn ang="0">
                  <a:pos x="144" y="145"/>
                </a:cxn>
                <a:cxn ang="0">
                  <a:pos x="135" y="173"/>
                </a:cxn>
                <a:cxn ang="0">
                  <a:pos x="128" y="203"/>
                </a:cxn>
                <a:cxn ang="0">
                  <a:pos x="125" y="234"/>
                </a:cxn>
                <a:cxn ang="0">
                  <a:pos x="126" y="267"/>
                </a:cxn>
                <a:cxn ang="0">
                  <a:pos x="132" y="299"/>
                </a:cxn>
                <a:cxn ang="0">
                  <a:pos x="141" y="332"/>
                </a:cxn>
                <a:cxn ang="0">
                  <a:pos x="156" y="366"/>
                </a:cxn>
                <a:cxn ang="0">
                  <a:pos x="177" y="398"/>
                </a:cxn>
                <a:cxn ang="0">
                  <a:pos x="118" y="388"/>
                </a:cxn>
                <a:cxn ang="0">
                  <a:pos x="57" y="370"/>
                </a:cxn>
                <a:cxn ang="0">
                  <a:pos x="16" y="329"/>
                </a:cxn>
                <a:cxn ang="0">
                  <a:pos x="5" y="286"/>
                </a:cxn>
                <a:cxn ang="0">
                  <a:pos x="0" y="239"/>
                </a:cxn>
                <a:cxn ang="0">
                  <a:pos x="3" y="191"/>
                </a:cxn>
                <a:cxn ang="0">
                  <a:pos x="12" y="141"/>
                </a:cxn>
                <a:cxn ang="0">
                  <a:pos x="30" y="96"/>
                </a:cxn>
                <a:cxn ang="0">
                  <a:pos x="57" y="55"/>
                </a:cxn>
                <a:cxn ang="0">
                  <a:pos x="91" y="23"/>
                </a:cxn>
                <a:cxn ang="0">
                  <a:pos x="135" y="0"/>
                </a:cxn>
              </a:cxnLst>
              <a:rect l="0" t="0" r="r" b="b"/>
              <a:pathLst>
                <a:path w="295" h="398">
                  <a:moveTo>
                    <a:pt x="135" y="0"/>
                  </a:moveTo>
                  <a:lnTo>
                    <a:pt x="295" y="20"/>
                  </a:lnTo>
                  <a:lnTo>
                    <a:pt x="273" y="23"/>
                  </a:lnTo>
                  <a:lnTo>
                    <a:pt x="251" y="29"/>
                  </a:lnTo>
                  <a:lnTo>
                    <a:pt x="230" y="41"/>
                  </a:lnTo>
                  <a:lnTo>
                    <a:pt x="209" y="55"/>
                  </a:lnTo>
                  <a:lnTo>
                    <a:pt x="190" y="73"/>
                  </a:lnTo>
                  <a:lnTo>
                    <a:pt x="173" y="94"/>
                  </a:lnTo>
                  <a:lnTo>
                    <a:pt x="157" y="118"/>
                  </a:lnTo>
                  <a:lnTo>
                    <a:pt x="144" y="145"/>
                  </a:lnTo>
                  <a:lnTo>
                    <a:pt x="135" y="173"/>
                  </a:lnTo>
                  <a:lnTo>
                    <a:pt x="128" y="203"/>
                  </a:lnTo>
                  <a:lnTo>
                    <a:pt x="125" y="234"/>
                  </a:lnTo>
                  <a:lnTo>
                    <a:pt x="126" y="267"/>
                  </a:lnTo>
                  <a:lnTo>
                    <a:pt x="132" y="299"/>
                  </a:lnTo>
                  <a:lnTo>
                    <a:pt x="141" y="332"/>
                  </a:lnTo>
                  <a:lnTo>
                    <a:pt x="156" y="366"/>
                  </a:lnTo>
                  <a:lnTo>
                    <a:pt x="177" y="398"/>
                  </a:lnTo>
                  <a:lnTo>
                    <a:pt x="118" y="388"/>
                  </a:lnTo>
                  <a:lnTo>
                    <a:pt x="57" y="370"/>
                  </a:lnTo>
                  <a:lnTo>
                    <a:pt x="16" y="329"/>
                  </a:lnTo>
                  <a:lnTo>
                    <a:pt x="5" y="286"/>
                  </a:lnTo>
                  <a:lnTo>
                    <a:pt x="0" y="239"/>
                  </a:lnTo>
                  <a:lnTo>
                    <a:pt x="3" y="191"/>
                  </a:lnTo>
                  <a:lnTo>
                    <a:pt x="12" y="141"/>
                  </a:lnTo>
                  <a:lnTo>
                    <a:pt x="30" y="96"/>
                  </a:lnTo>
                  <a:lnTo>
                    <a:pt x="57" y="55"/>
                  </a:lnTo>
                  <a:lnTo>
                    <a:pt x="91" y="2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4" name="Freeform 12"/>
            <p:cNvSpPr>
              <a:spLocks/>
            </p:cNvSpPr>
            <p:nvPr/>
          </p:nvSpPr>
          <p:spPr bwMode="auto">
            <a:xfrm>
              <a:off x="5320" y="3605"/>
              <a:ext cx="131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1"/>
                </a:cxn>
                <a:cxn ang="0">
                  <a:pos x="174" y="159"/>
                </a:cxn>
                <a:cxn ang="0">
                  <a:pos x="191" y="222"/>
                </a:cxn>
                <a:cxn ang="0">
                  <a:pos x="256" y="207"/>
                </a:cxn>
                <a:cxn ang="0">
                  <a:pos x="253" y="152"/>
                </a:cxn>
                <a:cxn ang="0">
                  <a:pos x="261" y="97"/>
                </a:cxn>
                <a:cxn ang="0">
                  <a:pos x="261" y="44"/>
                </a:cxn>
                <a:cxn ang="0">
                  <a:pos x="0" y="0"/>
                </a:cxn>
              </a:cxnLst>
              <a:rect l="0" t="0" r="r" b="b"/>
              <a:pathLst>
                <a:path w="261" h="222">
                  <a:moveTo>
                    <a:pt x="0" y="0"/>
                  </a:moveTo>
                  <a:lnTo>
                    <a:pt x="0" y="161"/>
                  </a:lnTo>
                  <a:lnTo>
                    <a:pt x="174" y="159"/>
                  </a:lnTo>
                  <a:lnTo>
                    <a:pt x="191" y="222"/>
                  </a:lnTo>
                  <a:lnTo>
                    <a:pt x="256" y="207"/>
                  </a:lnTo>
                  <a:lnTo>
                    <a:pt x="253" y="152"/>
                  </a:lnTo>
                  <a:lnTo>
                    <a:pt x="261" y="97"/>
                  </a:lnTo>
                  <a:lnTo>
                    <a:pt x="26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5" name="Freeform 13"/>
            <p:cNvSpPr>
              <a:spLocks/>
            </p:cNvSpPr>
            <p:nvPr/>
          </p:nvSpPr>
          <p:spPr bwMode="auto">
            <a:xfrm>
              <a:off x="5320" y="3488"/>
              <a:ext cx="159" cy="107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214"/>
                </a:cxn>
                <a:cxn ang="0">
                  <a:pos x="41" y="128"/>
                </a:cxn>
                <a:cxn ang="0">
                  <a:pos x="78" y="132"/>
                </a:cxn>
                <a:cxn ang="0">
                  <a:pos x="90" y="150"/>
                </a:cxn>
                <a:cxn ang="0">
                  <a:pos x="100" y="162"/>
                </a:cxn>
                <a:cxn ang="0">
                  <a:pos x="108" y="170"/>
                </a:cxn>
                <a:cxn ang="0">
                  <a:pos x="117" y="174"/>
                </a:cxn>
                <a:cxn ang="0">
                  <a:pos x="128" y="178"/>
                </a:cxn>
                <a:cxn ang="0">
                  <a:pos x="139" y="181"/>
                </a:cxn>
                <a:cxn ang="0">
                  <a:pos x="155" y="186"/>
                </a:cxn>
                <a:cxn ang="0">
                  <a:pos x="176" y="193"/>
                </a:cxn>
                <a:cxn ang="0">
                  <a:pos x="271" y="122"/>
                </a:cxn>
                <a:cxn ang="0">
                  <a:pos x="318" y="76"/>
                </a:cxn>
                <a:cxn ang="0">
                  <a:pos x="311" y="30"/>
                </a:cxn>
                <a:cxn ang="0">
                  <a:pos x="0" y="0"/>
                </a:cxn>
                <a:cxn ang="0">
                  <a:pos x="0" y="126"/>
                </a:cxn>
                <a:cxn ang="0">
                  <a:pos x="18" y="126"/>
                </a:cxn>
                <a:cxn ang="0">
                  <a:pos x="14" y="150"/>
                </a:cxn>
                <a:cxn ang="0">
                  <a:pos x="0" y="149"/>
                </a:cxn>
                <a:cxn ang="0">
                  <a:pos x="0" y="164"/>
                </a:cxn>
                <a:cxn ang="0">
                  <a:pos x="9" y="166"/>
                </a:cxn>
                <a:cxn ang="0">
                  <a:pos x="0" y="183"/>
                </a:cxn>
              </a:cxnLst>
              <a:rect l="0" t="0" r="r" b="b"/>
              <a:pathLst>
                <a:path w="318" h="214">
                  <a:moveTo>
                    <a:pt x="0" y="183"/>
                  </a:moveTo>
                  <a:lnTo>
                    <a:pt x="0" y="214"/>
                  </a:lnTo>
                  <a:lnTo>
                    <a:pt x="41" y="128"/>
                  </a:lnTo>
                  <a:lnTo>
                    <a:pt x="78" y="132"/>
                  </a:lnTo>
                  <a:lnTo>
                    <a:pt x="90" y="150"/>
                  </a:lnTo>
                  <a:lnTo>
                    <a:pt x="100" y="162"/>
                  </a:lnTo>
                  <a:lnTo>
                    <a:pt x="108" y="170"/>
                  </a:lnTo>
                  <a:lnTo>
                    <a:pt x="117" y="174"/>
                  </a:lnTo>
                  <a:lnTo>
                    <a:pt x="128" y="178"/>
                  </a:lnTo>
                  <a:lnTo>
                    <a:pt x="139" y="181"/>
                  </a:lnTo>
                  <a:lnTo>
                    <a:pt x="155" y="186"/>
                  </a:lnTo>
                  <a:lnTo>
                    <a:pt x="176" y="193"/>
                  </a:lnTo>
                  <a:lnTo>
                    <a:pt x="271" y="122"/>
                  </a:lnTo>
                  <a:lnTo>
                    <a:pt x="318" y="76"/>
                  </a:lnTo>
                  <a:lnTo>
                    <a:pt x="311" y="3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8" y="126"/>
                  </a:lnTo>
                  <a:lnTo>
                    <a:pt x="14" y="150"/>
                  </a:lnTo>
                  <a:lnTo>
                    <a:pt x="0" y="149"/>
                  </a:lnTo>
                  <a:lnTo>
                    <a:pt x="0" y="164"/>
                  </a:lnTo>
                  <a:lnTo>
                    <a:pt x="9" y="166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6" name="Freeform 14"/>
            <p:cNvSpPr>
              <a:spLocks/>
            </p:cNvSpPr>
            <p:nvPr/>
          </p:nvSpPr>
          <p:spPr bwMode="auto">
            <a:xfrm>
              <a:off x="5281" y="3484"/>
              <a:ext cx="39" cy="286"/>
            </a:xfrm>
            <a:custGeom>
              <a:avLst/>
              <a:gdLst/>
              <a:ahLst/>
              <a:cxnLst>
                <a:cxn ang="0">
                  <a:pos x="77" y="134"/>
                </a:cxn>
                <a:cxn ang="0">
                  <a:pos x="77" y="8"/>
                </a:cxn>
                <a:cxn ang="0">
                  <a:pos x="0" y="0"/>
                </a:cxn>
                <a:cxn ang="0">
                  <a:pos x="0" y="125"/>
                </a:cxn>
                <a:cxn ang="0">
                  <a:pos x="61" y="132"/>
                </a:cxn>
                <a:cxn ang="0">
                  <a:pos x="29" y="157"/>
                </a:cxn>
                <a:cxn ang="0">
                  <a:pos x="0" y="160"/>
                </a:cxn>
                <a:cxn ang="0">
                  <a:pos x="0" y="184"/>
                </a:cxn>
                <a:cxn ang="0">
                  <a:pos x="26" y="171"/>
                </a:cxn>
                <a:cxn ang="0">
                  <a:pos x="32" y="172"/>
                </a:cxn>
                <a:cxn ang="0">
                  <a:pos x="44" y="172"/>
                </a:cxn>
                <a:cxn ang="0">
                  <a:pos x="54" y="171"/>
                </a:cxn>
                <a:cxn ang="0">
                  <a:pos x="60" y="171"/>
                </a:cxn>
                <a:cxn ang="0">
                  <a:pos x="52" y="222"/>
                </a:cxn>
                <a:cxn ang="0">
                  <a:pos x="37" y="222"/>
                </a:cxn>
                <a:cxn ang="0">
                  <a:pos x="22" y="212"/>
                </a:cxn>
                <a:cxn ang="0">
                  <a:pos x="0" y="212"/>
                </a:cxn>
                <a:cxn ang="0">
                  <a:pos x="0" y="572"/>
                </a:cxn>
                <a:cxn ang="0">
                  <a:pos x="44" y="560"/>
                </a:cxn>
                <a:cxn ang="0">
                  <a:pos x="48" y="403"/>
                </a:cxn>
                <a:cxn ang="0">
                  <a:pos x="77" y="403"/>
                </a:cxn>
                <a:cxn ang="0">
                  <a:pos x="77" y="242"/>
                </a:cxn>
                <a:cxn ang="0">
                  <a:pos x="69" y="240"/>
                </a:cxn>
                <a:cxn ang="0">
                  <a:pos x="77" y="222"/>
                </a:cxn>
                <a:cxn ang="0">
                  <a:pos x="77" y="191"/>
                </a:cxn>
                <a:cxn ang="0">
                  <a:pos x="68" y="210"/>
                </a:cxn>
                <a:cxn ang="0">
                  <a:pos x="72" y="172"/>
                </a:cxn>
                <a:cxn ang="0">
                  <a:pos x="77" y="172"/>
                </a:cxn>
                <a:cxn ang="0">
                  <a:pos x="77" y="157"/>
                </a:cxn>
                <a:cxn ang="0">
                  <a:pos x="68" y="156"/>
                </a:cxn>
                <a:cxn ang="0">
                  <a:pos x="70" y="134"/>
                </a:cxn>
                <a:cxn ang="0">
                  <a:pos x="77" y="134"/>
                </a:cxn>
              </a:cxnLst>
              <a:rect l="0" t="0" r="r" b="b"/>
              <a:pathLst>
                <a:path w="77" h="572">
                  <a:moveTo>
                    <a:pt x="77" y="134"/>
                  </a:moveTo>
                  <a:lnTo>
                    <a:pt x="77" y="8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" y="132"/>
                  </a:lnTo>
                  <a:lnTo>
                    <a:pt x="29" y="157"/>
                  </a:lnTo>
                  <a:lnTo>
                    <a:pt x="0" y="160"/>
                  </a:lnTo>
                  <a:lnTo>
                    <a:pt x="0" y="184"/>
                  </a:lnTo>
                  <a:lnTo>
                    <a:pt x="26" y="171"/>
                  </a:lnTo>
                  <a:lnTo>
                    <a:pt x="32" y="172"/>
                  </a:lnTo>
                  <a:lnTo>
                    <a:pt x="44" y="172"/>
                  </a:lnTo>
                  <a:lnTo>
                    <a:pt x="54" y="171"/>
                  </a:lnTo>
                  <a:lnTo>
                    <a:pt x="60" y="171"/>
                  </a:lnTo>
                  <a:lnTo>
                    <a:pt x="52" y="222"/>
                  </a:lnTo>
                  <a:lnTo>
                    <a:pt x="37" y="222"/>
                  </a:lnTo>
                  <a:lnTo>
                    <a:pt x="22" y="212"/>
                  </a:lnTo>
                  <a:lnTo>
                    <a:pt x="0" y="212"/>
                  </a:lnTo>
                  <a:lnTo>
                    <a:pt x="0" y="572"/>
                  </a:lnTo>
                  <a:lnTo>
                    <a:pt x="44" y="560"/>
                  </a:lnTo>
                  <a:lnTo>
                    <a:pt x="48" y="403"/>
                  </a:lnTo>
                  <a:lnTo>
                    <a:pt x="77" y="403"/>
                  </a:lnTo>
                  <a:lnTo>
                    <a:pt x="77" y="242"/>
                  </a:lnTo>
                  <a:lnTo>
                    <a:pt x="69" y="240"/>
                  </a:lnTo>
                  <a:lnTo>
                    <a:pt x="77" y="222"/>
                  </a:lnTo>
                  <a:lnTo>
                    <a:pt x="77" y="191"/>
                  </a:lnTo>
                  <a:lnTo>
                    <a:pt x="68" y="210"/>
                  </a:lnTo>
                  <a:lnTo>
                    <a:pt x="72" y="172"/>
                  </a:lnTo>
                  <a:lnTo>
                    <a:pt x="77" y="172"/>
                  </a:lnTo>
                  <a:lnTo>
                    <a:pt x="77" y="157"/>
                  </a:lnTo>
                  <a:lnTo>
                    <a:pt x="68" y="156"/>
                  </a:lnTo>
                  <a:lnTo>
                    <a:pt x="70" y="134"/>
                  </a:lnTo>
                  <a:lnTo>
                    <a:pt x="77" y="134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7" name="Freeform 15"/>
            <p:cNvSpPr>
              <a:spLocks/>
            </p:cNvSpPr>
            <p:nvPr/>
          </p:nvSpPr>
          <p:spPr bwMode="auto">
            <a:xfrm>
              <a:off x="5260" y="3482"/>
              <a:ext cx="21" cy="64"/>
            </a:xfrm>
            <a:custGeom>
              <a:avLst/>
              <a:gdLst/>
              <a:ahLst/>
              <a:cxnLst>
                <a:cxn ang="0">
                  <a:pos x="43" y="128"/>
                </a:cxn>
                <a:cxn ang="0">
                  <a:pos x="43" y="3"/>
                </a:cxn>
                <a:cxn ang="0">
                  <a:pos x="0" y="0"/>
                </a:cxn>
                <a:cxn ang="0">
                  <a:pos x="0" y="123"/>
                </a:cxn>
                <a:cxn ang="0">
                  <a:pos x="43" y="128"/>
                </a:cxn>
              </a:cxnLst>
              <a:rect l="0" t="0" r="r" b="b"/>
              <a:pathLst>
                <a:path w="43" h="128">
                  <a:moveTo>
                    <a:pt x="43" y="128"/>
                  </a:moveTo>
                  <a:lnTo>
                    <a:pt x="43" y="3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43" y="128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8" name="Freeform 16"/>
            <p:cNvSpPr>
              <a:spLocks/>
            </p:cNvSpPr>
            <p:nvPr/>
          </p:nvSpPr>
          <p:spPr bwMode="auto">
            <a:xfrm>
              <a:off x="5260" y="3564"/>
              <a:ext cx="21" cy="23"/>
            </a:xfrm>
            <a:custGeom>
              <a:avLst/>
              <a:gdLst/>
              <a:ahLst/>
              <a:cxnLst>
                <a:cxn ang="0">
                  <a:pos x="43" y="24"/>
                </a:cxn>
                <a:cxn ang="0">
                  <a:pos x="43" y="0"/>
                </a:cxn>
                <a:cxn ang="0">
                  <a:pos x="0" y="5"/>
                </a:cxn>
                <a:cxn ang="0">
                  <a:pos x="0" y="21"/>
                </a:cxn>
                <a:cxn ang="0">
                  <a:pos x="42" y="15"/>
                </a:cxn>
                <a:cxn ang="0">
                  <a:pos x="0" y="35"/>
                </a:cxn>
                <a:cxn ang="0">
                  <a:pos x="0" y="48"/>
                </a:cxn>
                <a:cxn ang="0">
                  <a:pos x="43" y="24"/>
                </a:cxn>
              </a:cxnLst>
              <a:rect l="0" t="0" r="r" b="b"/>
              <a:pathLst>
                <a:path w="43" h="48">
                  <a:moveTo>
                    <a:pt x="43" y="24"/>
                  </a:moveTo>
                  <a:lnTo>
                    <a:pt x="43" y="0"/>
                  </a:lnTo>
                  <a:lnTo>
                    <a:pt x="0" y="5"/>
                  </a:lnTo>
                  <a:lnTo>
                    <a:pt x="0" y="21"/>
                  </a:lnTo>
                  <a:lnTo>
                    <a:pt x="42" y="15"/>
                  </a:lnTo>
                  <a:lnTo>
                    <a:pt x="0" y="35"/>
                  </a:lnTo>
                  <a:lnTo>
                    <a:pt x="0" y="48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29" name="Freeform 17"/>
            <p:cNvSpPr>
              <a:spLocks/>
            </p:cNvSpPr>
            <p:nvPr/>
          </p:nvSpPr>
          <p:spPr bwMode="auto">
            <a:xfrm>
              <a:off x="5260" y="3590"/>
              <a:ext cx="21" cy="186"/>
            </a:xfrm>
            <a:custGeom>
              <a:avLst/>
              <a:gdLst/>
              <a:ahLst/>
              <a:cxnLst>
                <a:cxn ang="0">
                  <a:pos x="43" y="360"/>
                </a:cxn>
                <a:cxn ang="0">
                  <a:pos x="43" y="0"/>
                </a:cxn>
                <a:cxn ang="0">
                  <a:pos x="27" y="0"/>
                </a:cxn>
                <a:cxn ang="0">
                  <a:pos x="12" y="10"/>
                </a:cxn>
                <a:cxn ang="0">
                  <a:pos x="0" y="6"/>
                </a:cxn>
                <a:cxn ang="0">
                  <a:pos x="0" y="373"/>
                </a:cxn>
                <a:cxn ang="0">
                  <a:pos x="43" y="360"/>
                </a:cxn>
              </a:cxnLst>
              <a:rect l="0" t="0" r="r" b="b"/>
              <a:pathLst>
                <a:path w="43" h="373">
                  <a:moveTo>
                    <a:pt x="43" y="360"/>
                  </a:moveTo>
                  <a:lnTo>
                    <a:pt x="43" y="0"/>
                  </a:lnTo>
                  <a:lnTo>
                    <a:pt x="27" y="0"/>
                  </a:lnTo>
                  <a:lnTo>
                    <a:pt x="12" y="10"/>
                  </a:lnTo>
                  <a:lnTo>
                    <a:pt x="0" y="6"/>
                  </a:lnTo>
                  <a:lnTo>
                    <a:pt x="0" y="373"/>
                  </a:lnTo>
                  <a:lnTo>
                    <a:pt x="43" y="360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0" name="Freeform 18"/>
            <p:cNvSpPr>
              <a:spLocks/>
            </p:cNvSpPr>
            <p:nvPr/>
          </p:nvSpPr>
          <p:spPr bwMode="auto">
            <a:xfrm>
              <a:off x="5244" y="3480"/>
              <a:ext cx="16" cy="103"/>
            </a:xfrm>
            <a:custGeom>
              <a:avLst/>
              <a:gdLst/>
              <a:ahLst/>
              <a:cxnLst>
                <a:cxn ang="0">
                  <a:pos x="32" y="127"/>
                </a:cxn>
                <a:cxn ang="0">
                  <a:pos x="32" y="4"/>
                </a:cxn>
                <a:cxn ang="0">
                  <a:pos x="0" y="0"/>
                </a:cxn>
                <a:cxn ang="0">
                  <a:pos x="0" y="124"/>
                </a:cxn>
                <a:cxn ang="0">
                  <a:pos x="14" y="127"/>
                </a:cxn>
                <a:cxn ang="0">
                  <a:pos x="0" y="172"/>
                </a:cxn>
                <a:cxn ang="0">
                  <a:pos x="0" y="206"/>
                </a:cxn>
                <a:cxn ang="0">
                  <a:pos x="8" y="190"/>
                </a:cxn>
                <a:cxn ang="0">
                  <a:pos x="32" y="188"/>
                </a:cxn>
                <a:cxn ang="0">
                  <a:pos x="32" y="172"/>
                </a:cxn>
                <a:cxn ang="0">
                  <a:pos x="14" y="173"/>
                </a:cxn>
                <a:cxn ang="0">
                  <a:pos x="32" y="127"/>
                </a:cxn>
                <a:cxn ang="0">
                  <a:pos x="32" y="127"/>
                </a:cxn>
              </a:cxnLst>
              <a:rect l="0" t="0" r="r" b="b"/>
              <a:pathLst>
                <a:path w="32" h="206">
                  <a:moveTo>
                    <a:pt x="32" y="127"/>
                  </a:moveTo>
                  <a:lnTo>
                    <a:pt x="32" y="4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14" y="127"/>
                  </a:lnTo>
                  <a:lnTo>
                    <a:pt x="0" y="172"/>
                  </a:lnTo>
                  <a:lnTo>
                    <a:pt x="0" y="206"/>
                  </a:lnTo>
                  <a:lnTo>
                    <a:pt x="8" y="190"/>
                  </a:lnTo>
                  <a:lnTo>
                    <a:pt x="32" y="188"/>
                  </a:lnTo>
                  <a:lnTo>
                    <a:pt x="32" y="172"/>
                  </a:lnTo>
                  <a:lnTo>
                    <a:pt x="14" y="173"/>
                  </a:lnTo>
                  <a:lnTo>
                    <a:pt x="32" y="127"/>
                  </a:lnTo>
                  <a:lnTo>
                    <a:pt x="32" y="127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1" name="Freeform 19"/>
            <p:cNvSpPr>
              <a:spLocks/>
            </p:cNvSpPr>
            <p:nvPr/>
          </p:nvSpPr>
          <p:spPr bwMode="auto">
            <a:xfrm>
              <a:off x="5244" y="3581"/>
              <a:ext cx="16" cy="200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32" y="0"/>
                </a:cxn>
                <a:cxn ang="0">
                  <a:pos x="0" y="16"/>
                </a:cxn>
                <a:cxn ang="0">
                  <a:pos x="0" y="399"/>
                </a:cxn>
                <a:cxn ang="0">
                  <a:pos x="32" y="390"/>
                </a:cxn>
                <a:cxn ang="0">
                  <a:pos x="32" y="23"/>
                </a:cxn>
                <a:cxn ang="0">
                  <a:pos x="21" y="17"/>
                </a:cxn>
                <a:cxn ang="0">
                  <a:pos x="32" y="13"/>
                </a:cxn>
              </a:cxnLst>
              <a:rect l="0" t="0" r="r" b="b"/>
              <a:pathLst>
                <a:path w="32" h="399">
                  <a:moveTo>
                    <a:pt x="32" y="13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0" y="399"/>
                  </a:lnTo>
                  <a:lnTo>
                    <a:pt x="32" y="390"/>
                  </a:lnTo>
                  <a:lnTo>
                    <a:pt x="32" y="23"/>
                  </a:lnTo>
                  <a:lnTo>
                    <a:pt x="21" y="17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2" name="Freeform 20"/>
            <p:cNvSpPr>
              <a:spLocks/>
            </p:cNvSpPr>
            <p:nvPr/>
          </p:nvSpPr>
          <p:spPr bwMode="auto">
            <a:xfrm>
              <a:off x="5241" y="3480"/>
              <a:ext cx="3" cy="62"/>
            </a:xfrm>
            <a:custGeom>
              <a:avLst/>
              <a:gdLst/>
              <a:ahLst/>
              <a:cxnLst>
                <a:cxn ang="0">
                  <a:pos x="6" y="125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125"/>
                </a:cxn>
                <a:cxn ang="0">
                  <a:pos x="6" y="125"/>
                </a:cxn>
              </a:cxnLst>
              <a:rect l="0" t="0" r="r" b="b"/>
              <a:pathLst>
                <a:path w="6" h="125">
                  <a:moveTo>
                    <a:pt x="6" y="125"/>
                  </a:moveTo>
                  <a:lnTo>
                    <a:pt x="6" y="1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3" name="Freeform 21"/>
            <p:cNvSpPr>
              <a:spLocks/>
            </p:cNvSpPr>
            <p:nvPr/>
          </p:nvSpPr>
          <p:spPr bwMode="auto">
            <a:xfrm>
              <a:off x="5241" y="3566"/>
              <a:ext cx="3" cy="22"/>
            </a:xfrm>
            <a:custGeom>
              <a:avLst/>
              <a:gdLst/>
              <a:ahLst/>
              <a:cxnLst>
                <a:cxn ang="0">
                  <a:pos x="6" y="3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4" y="15"/>
                </a:cxn>
                <a:cxn ang="0">
                  <a:pos x="0" y="21"/>
                </a:cxn>
                <a:cxn ang="0">
                  <a:pos x="0" y="45"/>
                </a:cxn>
                <a:cxn ang="0">
                  <a:pos x="6" y="34"/>
                </a:cxn>
              </a:cxnLst>
              <a:rect l="0" t="0" r="r" b="b"/>
              <a:pathLst>
                <a:path w="6" h="45">
                  <a:moveTo>
                    <a:pt x="6" y="34"/>
                  </a:moveTo>
                  <a:lnTo>
                    <a:pt x="6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16"/>
                  </a:lnTo>
                  <a:lnTo>
                    <a:pt x="4" y="15"/>
                  </a:lnTo>
                  <a:lnTo>
                    <a:pt x="0" y="21"/>
                  </a:lnTo>
                  <a:lnTo>
                    <a:pt x="0" y="45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4" name="Freeform 22"/>
            <p:cNvSpPr>
              <a:spLocks/>
            </p:cNvSpPr>
            <p:nvPr/>
          </p:nvSpPr>
          <p:spPr bwMode="auto">
            <a:xfrm>
              <a:off x="5241" y="3589"/>
              <a:ext cx="3" cy="193"/>
            </a:xfrm>
            <a:custGeom>
              <a:avLst/>
              <a:gdLst/>
              <a:ahLst/>
              <a:cxnLst>
                <a:cxn ang="0">
                  <a:pos x="6" y="383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386"/>
                </a:cxn>
                <a:cxn ang="0">
                  <a:pos x="6" y="383"/>
                </a:cxn>
              </a:cxnLst>
              <a:rect l="0" t="0" r="r" b="b"/>
              <a:pathLst>
                <a:path w="6" h="386">
                  <a:moveTo>
                    <a:pt x="6" y="38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386"/>
                  </a:lnTo>
                  <a:lnTo>
                    <a:pt x="6" y="38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5" name="Freeform 23"/>
            <p:cNvSpPr>
              <a:spLocks/>
            </p:cNvSpPr>
            <p:nvPr/>
          </p:nvSpPr>
          <p:spPr bwMode="auto">
            <a:xfrm>
              <a:off x="5238" y="3480"/>
              <a:ext cx="3" cy="80"/>
            </a:xfrm>
            <a:custGeom>
              <a:avLst/>
              <a:gdLst/>
              <a:ahLst/>
              <a:cxnLst>
                <a:cxn ang="0">
                  <a:pos x="7" y="125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160"/>
                </a:cxn>
                <a:cxn ang="0">
                  <a:pos x="4" y="125"/>
                </a:cxn>
                <a:cxn ang="0">
                  <a:pos x="7" y="125"/>
                </a:cxn>
              </a:cxnLst>
              <a:rect l="0" t="0" r="r" b="b"/>
              <a:pathLst>
                <a:path w="7" h="160">
                  <a:moveTo>
                    <a:pt x="7" y="125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4" y="125"/>
                  </a:lnTo>
                  <a:lnTo>
                    <a:pt x="7" y="125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6" name="Freeform 24"/>
            <p:cNvSpPr>
              <a:spLocks/>
            </p:cNvSpPr>
            <p:nvPr/>
          </p:nvSpPr>
          <p:spPr bwMode="auto">
            <a:xfrm>
              <a:off x="5238" y="3569"/>
              <a:ext cx="3" cy="7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7" y="10"/>
                </a:cxn>
              </a:cxnLst>
              <a:rect l="0" t="0" r="r" b="b"/>
              <a:pathLst>
                <a:path w="7" h="13">
                  <a:moveTo>
                    <a:pt x="7" y="1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7" name="Freeform 25"/>
            <p:cNvSpPr>
              <a:spLocks/>
            </p:cNvSpPr>
            <p:nvPr/>
          </p:nvSpPr>
          <p:spPr bwMode="auto">
            <a:xfrm>
              <a:off x="5238" y="3576"/>
              <a:ext cx="3" cy="206"/>
            </a:xfrm>
            <a:custGeom>
              <a:avLst/>
              <a:gdLst/>
              <a:ahLst/>
              <a:cxnLst>
                <a:cxn ang="0">
                  <a:pos x="7" y="24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412"/>
                </a:cxn>
                <a:cxn ang="0">
                  <a:pos x="7" y="411"/>
                </a:cxn>
                <a:cxn ang="0">
                  <a:pos x="7" y="28"/>
                </a:cxn>
                <a:cxn ang="0">
                  <a:pos x="4" y="28"/>
                </a:cxn>
                <a:cxn ang="0">
                  <a:pos x="7" y="24"/>
                </a:cxn>
              </a:cxnLst>
              <a:rect l="0" t="0" r="r" b="b"/>
              <a:pathLst>
                <a:path w="7" h="412">
                  <a:moveTo>
                    <a:pt x="7" y="24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412"/>
                  </a:lnTo>
                  <a:lnTo>
                    <a:pt x="7" y="41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8" name="Freeform 26"/>
            <p:cNvSpPr>
              <a:spLocks/>
            </p:cNvSpPr>
            <p:nvPr/>
          </p:nvSpPr>
          <p:spPr bwMode="auto">
            <a:xfrm>
              <a:off x="5143" y="3478"/>
              <a:ext cx="95" cy="325"/>
            </a:xfrm>
            <a:custGeom>
              <a:avLst/>
              <a:gdLst/>
              <a:ahLst/>
              <a:cxnLst>
                <a:cxn ang="0">
                  <a:pos x="190" y="163"/>
                </a:cxn>
                <a:cxn ang="0">
                  <a:pos x="190" y="3"/>
                </a:cxn>
                <a:cxn ang="0">
                  <a:pos x="154" y="0"/>
                </a:cxn>
                <a:cxn ang="0">
                  <a:pos x="0" y="41"/>
                </a:cxn>
                <a:cxn ang="0">
                  <a:pos x="0" y="111"/>
                </a:cxn>
                <a:cxn ang="0">
                  <a:pos x="9" y="117"/>
                </a:cxn>
                <a:cxn ang="0">
                  <a:pos x="20" y="122"/>
                </a:cxn>
                <a:cxn ang="0">
                  <a:pos x="29" y="126"/>
                </a:cxn>
                <a:cxn ang="0">
                  <a:pos x="39" y="130"/>
                </a:cxn>
                <a:cxn ang="0">
                  <a:pos x="48" y="133"/>
                </a:cxn>
                <a:cxn ang="0">
                  <a:pos x="59" y="136"/>
                </a:cxn>
                <a:cxn ang="0">
                  <a:pos x="68" y="138"/>
                </a:cxn>
                <a:cxn ang="0">
                  <a:pos x="77" y="140"/>
                </a:cxn>
                <a:cxn ang="0">
                  <a:pos x="118" y="123"/>
                </a:cxn>
                <a:cxn ang="0">
                  <a:pos x="182" y="123"/>
                </a:cxn>
                <a:cxn ang="0">
                  <a:pos x="174" y="163"/>
                </a:cxn>
                <a:cxn ang="0">
                  <a:pos x="175" y="163"/>
                </a:cxn>
                <a:cxn ang="0">
                  <a:pos x="178" y="182"/>
                </a:cxn>
                <a:cxn ang="0">
                  <a:pos x="171" y="184"/>
                </a:cxn>
                <a:cxn ang="0">
                  <a:pos x="169" y="193"/>
                </a:cxn>
                <a:cxn ang="0">
                  <a:pos x="173" y="192"/>
                </a:cxn>
                <a:cxn ang="0">
                  <a:pos x="166" y="225"/>
                </a:cxn>
                <a:cxn ang="0">
                  <a:pos x="164" y="223"/>
                </a:cxn>
                <a:cxn ang="0">
                  <a:pos x="163" y="231"/>
                </a:cxn>
                <a:cxn ang="0">
                  <a:pos x="0" y="128"/>
                </a:cxn>
                <a:cxn ang="0">
                  <a:pos x="0" y="164"/>
                </a:cxn>
                <a:cxn ang="0">
                  <a:pos x="84" y="210"/>
                </a:cxn>
                <a:cxn ang="0">
                  <a:pos x="46" y="206"/>
                </a:cxn>
                <a:cxn ang="0">
                  <a:pos x="6" y="206"/>
                </a:cxn>
                <a:cxn ang="0">
                  <a:pos x="0" y="198"/>
                </a:cxn>
                <a:cxn ang="0">
                  <a:pos x="0" y="650"/>
                </a:cxn>
                <a:cxn ang="0">
                  <a:pos x="137" y="626"/>
                </a:cxn>
                <a:cxn ang="0">
                  <a:pos x="190" y="609"/>
                </a:cxn>
                <a:cxn ang="0">
                  <a:pos x="190" y="210"/>
                </a:cxn>
                <a:cxn ang="0">
                  <a:pos x="179" y="231"/>
                </a:cxn>
                <a:cxn ang="0">
                  <a:pos x="186" y="197"/>
                </a:cxn>
                <a:cxn ang="0">
                  <a:pos x="190" y="195"/>
                </a:cxn>
                <a:cxn ang="0">
                  <a:pos x="190" y="182"/>
                </a:cxn>
                <a:cxn ang="0">
                  <a:pos x="188" y="182"/>
                </a:cxn>
                <a:cxn ang="0">
                  <a:pos x="190" y="163"/>
                </a:cxn>
              </a:cxnLst>
              <a:rect l="0" t="0" r="r" b="b"/>
              <a:pathLst>
                <a:path w="190" h="650">
                  <a:moveTo>
                    <a:pt x="190" y="163"/>
                  </a:moveTo>
                  <a:lnTo>
                    <a:pt x="190" y="3"/>
                  </a:lnTo>
                  <a:lnTo>
                    <a:pt x="154" y="0"/>
                  </a:lnTo>
                  <a:lnTo>
                    <a:pt x="0" y="41"/>
                  </a:lnTo>
                  <a:lnTo>
                    <a:pt x="0" y="111"/>
                  </a:lnTo>
                  <a:lnTo>
                    <a:pt x="9" y="117"/>
                  </a:lnTo>
                  <a:lnTo>
                    <a:pt x="20" y="122"/>
                  </a:lnTo>
                  <a:lnTo>
                    <a:pt x="29" y="126"/>
                  </a:lnTo>
                  <a:lnTo>
                    <a:pt x="39" y="130"/>
                  </a:lnTo>
                  <a:lnTo>
                    <a:pt x="48" y="133"/>
                  </a:lnTo>
                  <a:lnTo>
                    <a:pt x="59" y="136"/>
                  </a:lnTo>
                  <a:lnTo>
                    <a:pt x="68" y="138"/>
                  </a:lnTo>
                  <a:lnTo>
                    <a:pt x="77" y="140"/>
                  </a:lnTo>
                  <a:lnTo>
                    <a:pt x="118" y="123"/>
                  </a:lnTo>
                  <a:lnTo>
                    <a:pt x="182" y="12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8" y="182"/>
                  </a:lnTo>
                  <a:lnTo>
                    <a:pt x="171" y="184"/>
                  </a:lnTo>
                  <a:lnTo>
                    <a:pt x="169" y="193"/>
                  </a:lnTo>
                  <a:lnTo>
                    <a:pt x="173" y="192"/>
                  </a:lnTo>
                  <a:lnTo>
                    <a:pt x="166" y="225"/>
                  </a:lnTo>
                  <a:lnTo>
                    <a:pt x="164" y="223"/>
                  </a:lnTo>
                  <a:lnTo>
                    <a:pt x="163" y="231"/>
                  </a:lnTo>
                  <a:lnTo>
                    <a:pt x="0" y="128"/>
                  </a:lnTo>
                  <a:lnTo>
                    <a:pt x="0" y="164"/>
                  </a:lnTo>
                  <a:lnTo>
                    <a:pt x="84" y="210"/>
                  </a:lnTo>
                  <a:lnTo>
                    <a:pt x="46" y="206"/>
                  </a:lnTo>
                  <a:lnTo>
                    <a:pt x="6" y="206"/>
                  </a:lnTo>
                  <a:lnTo>
                    <a:pt x="0" y="198"/>
                  </a:lnTo>
                  <a:lnTo>
                    <a:pt x="0" y="650"/>
                  </a:lnTo>
                  <a:lnTo>
                    <a:pt x="137" y="626"/>
                  </a:lnTo>
                  <a:lnTo>
                    <a:pt x="190" y="609"/>
                  </a:lnTo>
                  <a:lnTo>
                    <a:pt x="190" y="210"/>
                  </a:lnTo>
                  <a:lnTo>
                    <a:pt x="179" y="231"/>
                  </a:lnTo>
                  <a:lnTo>
                    <a:pt x="186" y="197"/>
                  </a:lnTo>
                  <a:lnTo>
                    <a:pt x="190" y="195"/>
                  </a:lnTo>
                  <a:lnTo>
                    <a:pt x="190" y="182"/>
                  </a:lnTo>
                  <a:lnTo>
                    <a:pt x="188" y="182"/>
                  </a:lnTo>
                  <a:lnTo>
                    <a:pt x="190" y="163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39" name="Freeform 27"/>
            <p:cNvSpPr>
              <a:spLocks/>
            </p:cNvSpPr>
            <p:nvPr/>
          </p:nvSpPr>
          <p:spPr bwMode="auto">
            <a:xfrm>
              <a:off x="5128" y="3499"/>
              <a:ext cx="15" cy="35"/>
            </a:xfrm>
            <a:custGeom>
              <a:avLst/>
              <a:gdLst/>
              <a:ahLst/>
              <a:cxnLst>
                <a:cxn ang="0">
                  <a:pos x="30" y="70"/>
                </a:cxn>
                <a:cxn ang="0">
                  <a:pos x="30" y="0"/>
                </a:cxn>
                <a:cxn ang="0">
                  <a:pos x="0" y="8"/>
                </a:cxn>
                <a:cxn ang="0">
                  <a:pos x="0" y="46"/>
                </a:cxn>
                <a:cxn ang="0">
                  <a:pos x="7" y="53"/>
                </a:cxn>
                <a:cxn ang="0">
                  <a:pos x="15" y="59"/>
                </a:cxn>
                <a:cxn ang="0">
                  <a:pos x="22" y="65"/>
                </a:cxn>
                <a:cxn ang="0">
                  <a:pos x="30" y="70"/>
                </a:cxn>
              </a:cxnLst>
              <a:rect l="0" t="0" r="r" b="b"/>
              <a:pathLst>
                <a:path w="30" h="70">
                  <a:moveTo>
                    <a:pt x="30" y="70"/>
                  </a:moveTo>
                  <a:lnTo>
                    <a:pt x="30" y="0"/>
                  </a:lnTo>
                  <a:lnTo>
                    <a:pt x="0" y="8"/>
                  </a:lnTo>
                  <a:lnTo>
                    <a:pt x="0" y="46"/>
                  </a:lnTo>
                  <a:lnTo>
                    <a:pt x="7" y="53"/>
                  </a:lnTo>
                  <a:lnTo>
                    <a:pt x="15" y="59"/>
                  </a:lnTo>
                  <a:lnTo>
                    <a:pt x="22" y="65"/>
                  </a:lnTo>
                  <a:lnTo>
                    <a:pt x="30" y="70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0" name="Freeform 28"/>
            <p:cNvSpPr>
              <a:spLocks/>
            </p:cNvSpPr>
            <p:nvPr/>
          </p:nvSpPr>
          <p:spPr bwMode="auto">
            <a:xfrm>
              <a:off x="4389" y="3532"/>
              <a:ext cx="754" cy="376"/>
            </a:xfrm>
            <a:custGeom>
              <a:avLst/>
              <a:gdLst/>
              <a:ahLst/>
              <a:cxnLst>
                <a:cxn ang="0">
                  <a:pos x="1507" y="20"/>
                </a:cxn>
                <a:cxn ang="0">
                  <a:pos x="1327" y="0"/>
                </a:cxn>
                <a:cxn ang="0">
                  <a:pos x="1303" y="45"/>
                </a:cxn>
                <a:cxn ang="0">
                  <a:pos x="1158" y="40"/>
                </a:cxn>
                <a:cxn ang="0">
                  <a:pos x="1098" y="90"/>
                </a:cxn>
                <a:cxn ang="0">
                  <a:pos x="862" y="140"/>
                </a:cxn>
                <a:cxn ang="0">
                  <a:pos x="842" y="87"/>
                </a:cxn>
                <a:cxn ang="0">
                  <a:pos x="802" y="96"/>
                </a:cxn>
                <a:cxn ang="0">
                  <a:pos x="792" y="158"/>
                </a:cxn>
                <a:cxn ang="0">
                  <a:pos x="765" y="197"/>
                </a:cxn>
                <a:cxn ang="0">
                  <a:pos x="736" y="231"/>
                </a:cxn>
                <a:cxn ang="0">
                  <a:pos x="706" y="261"/>
                </a:cxn>
                <a:cxn ang="0">
                  <a:pos x="673" y="290"/>
                </a:cxn>
                <a:cxn ang="0">
                  <a:pos x="638" y="315"/>
                </a:cxn>
                <a:cxn ang="0">
                  <a:pos x="601" y="340"/>
                </a:cxn>
                <a:cxn ang="0">
                  <a:pos x="563" y="364"/>
                </a:cxn>
                <a:cxn ang="0">
                  <a:pos x="523" y="387"/>
                </a:cxn>
                <a:cxn ang="0">
                  <a:pos x="364" y="449"/>
                </a:cxn>
                <a:cxn ang="0">
                  <a:pos x="322" y="478"/>
                </a:cxn>
                <a:cxn ang="0">
                  <a:pos x="297" y="490"/>
                </a:cxn>
                <a:cxn ang="0">
                  <a:pos x="275" y="499"/>
                </a:cxn>
                <a:cxn ang="0">
                  <a:pos x="254" y="502"/>
                </a:cxn>
                <a:cxn ang="0">
                  <a:pos x="230" y="502"/>
                </a:cxn>
                <a:cxn ang="0">
                  <a:pos x="205" y="499"/>
                </a:cxn>
                <a:cxn ang="0">
                  <a:pos x="176" y="492"/>
                </a:cxn>
                <a:cxn ang="0">
                  <a:pos x="143" y="482"/>
                </a:cxn>
                <a:cxn ang="0">
                  <a:pos x="124" y="374"/>
                </a:cxn>
                <a:cxn ang="0">
                  <a:pos x="75" y="388"/>
                </a:cxn>
                <a:cxn ang="0">
                  <a:pos x="51" y="435"/>
                </a:cxn>
                <a:cxn ang="0">
                  <a:pos x="25" y="480"/>
                </a:cxn>
                <a:cxn ang="0">
                  <a:pos x="5" y="519"/>
                </a:cxn>
                <a:cxn ang="0">
                  <a:pos x="0" y="553"/>
                </a:cxn>
                <a:cxn ang="0">
                  <a:pos x="5" y="562"/>
                </a:cxn>
                <a:cxn ang="0">
                  <a:pos x="15" y="569"/>
                </a:cxn>
                <a:cxn ang="0">
                  <a:pos x="31" y="572"/>
                </a:cxn>
                <a:cxn ang="0">
                  <a:pos x="53" y="573"/>
                </a:cxn>
                <a:cxn ang="0">
                  <a:pos x="150" y="638"/>
                </a:cxn>
                <a:cxn ang="0">
                  <a:pos x="121" y="671"/>
                </a:cxn>
                <a:cxn ang="0">
                  <a:pos x="271" y="724"/>
                </a:cxn>
                <a:cxn ang="0">
                  <a:pos x="495" y="697"/>
                </a:cxn>
                <a:cxn ang="0">
                  <a:pos x="598" y="730"/>
                </a:cxn>
                <a:cxn ang="0">
                  <a:pos x="599" y="747"/>
                </a:cxn>
                <a:cxn ang="0">
                  <a:pos x="603" y="752"/>
                </a:cxn>
                <a:cxn ang="0">
                  <a:pos x="614" y="749"/>
                </a:cxn>
                <a:cxn ang="0">
                  <a:pos x="636" y="747"/>
                </a:cxn>
                <a:cxn ang="0">
                  <a:pos x="879" y="671"/>
                </a:cxn>
                <a:cxn ang="0">
                  <a:pos x="1190" y="569"/>
                </a:cxn>
                <a:cxn ang="0">
                  <a:pos x="1286" y="581"/>
                </a:cxn>
                <a:cxn ang="0">
                  <a:pos x="1507" y="542"/>
                </a:cxn>
                <a:cxn ang="0">
                  <a:pos x="1498" y="78"/>
                </a:cxn>
                <a:cxn ang="0">
                  <a:pos x="1446" y="55"/>
                </a:cxn>
                <a:cxn ang="0">
                  <a:pos x="1507" y="56"/>
                </a:cxn>
              </a:cxnLst>
              <a:rect l="0" t="0" r="r" b="b"/>
              <a:pathLst>
                <a:path w="1507" h="752">
                  <a:moveTo>
                    <a:pt x="1507" y="56"/>
                  </a:moveTo>
                  <a:lnTo>
                    <a:pt x="1507" y="20"/>
                  </a:lnTo>
                  <a:lnTo>
                    <a:pt x="1473" y="0"/>
                  </a:lnTo>
                  <a:lnTo>
                    <a:pt x="1327" y="0"/>
                  </a:lnTo>
                  <a:lnTo>
                    <a:pt x="1312" y="17"/>
                  </a:lnTo>
                  <a:lnTo>
                    <a:pt x="1303" y="45"/>
                  </a:lnTo>
                  <a:lnTo>
                    <a:pt x="1246" y="40"/>
                  </a:lnTo>
                  <a:lnTo>
                    <a:pt x="1158" y="40"/>
                  </a:lnTo>
                  <a:lnTo>
                    <a:pt x="1126" y="60"/>
                  </a:lnTo>
                  <a:lnTo>
                    <a:pt x="1098" y="90"/>
                  </a:lnTo>
                  <a:lnTo>
                    <a:pt x="914" y="131"/>
                  </a:lnTo>
                  <a:lnTo>
                    <a:pt x="862" y="140"/>
                  </a:lnTo>
                  <a:lnTo>
                    <a:pt x="875" y="108"/>
                  </a:lnTo>
                  <a:lnTo>
                    <a:pt x="842" y="87"/>
                  </a:lnTo>
                  <a:lnTo>
                    <a:pt x="817" y="100"/>
                  </a:lnTo>
                  <a:lnTo>
                    <a:pt x="802" y="96"/>
                  </a:lnTo>
                  <a:lnTo>
                    <a:pt x="777" y="136"/>
                  </a:lnTo>
                  <a:lnTo>
                    <a:pt x="792" y="158"/>
                  </a:lnTo>
                  <a:lnTo>
                    <a:pt x="779" y="177"/>
                  </a:lnTo>
                  <a:lnTo>
                    <a:pt x="765" y="197"/>
                  </a:lnTo>
                  <a:lnTo>
                    <a:pt x="751" y="214"/>
                  </a:lnTo>
                  <a:lnTo>
                    <a:pt x="736" y="231"/>
                  </a:lnTo>
                  <a:lnTo>
                    <a:pt x="721" y="246"/>
                  </a:lnTo>
                  <a:lnTo>
                    <a:pt x="706" y="261"/>
                  </a:lnTo>
                  <a:lnTo>
                    <a:pt x="690" y="276"/>
                  </a:lnTo>
                  <a:lnTo>
                    <a:pt x="673" y="290"/>
                  </a:lnTo>
                  <a:lnTo>
                    <a:pt x="656" y="303"/>
                  </a:lnTo>
                  <a:lnTo>
                    <a:pt x="638" y="315"/>
                  </a:lnTo>
                  <a:lnTo>
                    <a:pt x="620" y="328"/>
                  </a:lnTo>
                  <a:lnTo>
                    <a:pt x="601" y="340"/>
                  </a:lnTo>
                  <a:lnTo>
                    <a:pt x="583" y="352"/>
                  </a:lnTo>
                  <a:lnTo>
                    <a:pt x="563" y="364"/>
                  </a:lnTo>
                  <a:lnTo>
                    <a:pt x="544" y="375"/>
                  </a:lnTo>
                  <a:lnTo>
                    <a:pt x="523" y="387"/>
                  </a:lnTo>
                  <a:lnTo>
                    <a:pt x="361" y="412"/>
                  </a:lnTo>
                  <a:lnTo>
                    <a:pt x="364" y="449"/>
                  </a:lnTo>
                  <a:lnTo>
                    <a:pt x="334" y="470"/>
                  </a:lnTo>
                  <a:lnTo>
                    <a:pt x="322" y="478"/>
                  </a:lnTo>
                  <a:lnTo>
                    <a:pt x="309" y="485"/>
                  </a:lnTo>
                  <a:lnTo>
                    <a:pt x="297" y="490"/>
                  </a:lnTo>
                  <a:lnTo>
                    <a:pt x="287" y="495"/>
                  </a:lnTo>
                  <a:lnTo>
                    <a:pt x="275" y="499"/>
                  </a:lnTo>
                  <a:lnTo>
                    <a:pt x="265" y="501"/>
                  </a:lnTo>
                  <a:lnTo>
                    <a:pt x="254" y="502"/>
                  </a:lnTo>
                  <a:lnTo>
                    <a:pt x="242" y="502"/>
                  </a:lnTo>
                  <a:lnTo>
                    <a:pt x="230" y="502"/>
                  </a:lnTo>
                  <a:lnTo>
                    <a:pt x="218" y="501"/>
                  </a:lnTo>
                  <a:lnTo>
                    <a:pt x="205" y="499"/>
                  </a:lnTo>
                  <a:lnTo>
                    <a:pt x="191" y="495"/>
                  </a:lnTo>
                  <a:lnTo>
                    <a:pt x="176" y="492"/>
                  </a:lnTo>
                  <a:lnTo>
                    <a:pt x="160" y="488"/>
                  </a:lnTo>
                  <a:lnTo>
                    <a:pt x="143" y="482"/>
                  </a:lnTo>
                  <a:lnTo>
                    <a:pt x="124" y="478"/>
                  </a:lnTo>
                  <a:lnTo>
                    <a:pt x="124" y="374"/>
                  </a:lnTo>
                  <a:lnTo>
                    <a:pt x="83" y="365"/>
                  </a:lnTo>
                  <a:lnTo>
                    <a:pt x="75" y="388"/>
                  </a:lnTo>
                  <a:lnTo>
                    <a:pt x="63" y="412"/>
                  </a:lnTo>
                  <a:lnTo>
                    <a:pt x="51" y="435"/>
                  </a:lnTo>
                  <a:lnTo>
                    <a:pt x="38" y="458"/>
                  </a:lnTo>
                  <a:lnTo>
                    <a:pt x="25" y="480"/>
                  </a:lnTo>
                  <a:lnTo>
                    <a:pt x="14" y="500"/>
                  </a:lnTo>
                  <a:lnTo>
                    <a:pt x="5" y="519"/>
                  </a:lnTo>
                  <a:lnTo>
                    <a:pt x="0" y="535"/>
                  </a:lnTo>
                  <a:lnTo>
                    <a:pt x="0" y="553"/>
                  </a:lnTo>
                  <a:lnTo>
                    <a:pt x="2" y="557"/>
                  </a:lnTo>
                  <a:lnTo>
                    <a:pt x="5" y="562"/>
                  </a:lnTo>
                  <a:lnTo>
                    <a:pt x="9" y="565"/>
                  </a:lnTo>
                  <a:lnTo>
                    <a:pt x="15" y="569"/>
                  </a:lnTo>
                  <a:lnTo>
                    <a:pt x="22" y="571"/>
                  </a:lnTo>
                  <a:lnTo>
                    <a:pt x="31" y="572"/>
                  </a:lnTo>
                  <a:lnTo>
                    <a:pt x="42" y="573"/>
                  </a:lnTo>
                  <a:lnTo>
                    <a:pt x="53" y="573"/>
                  </a:lnTo>
                  <a:lnTo>
                    <a:pt x="164" y="600"/>
                  </a:lnTo>
                  <a:lnTo>
                    <a:pt x="150" y="638"/>
                  </a:lnTo>
                  <a:lnTo>
                    <a:pt x="136" y="667"/>
                  </a:lnTo>
                  <a:lnTo>
                    <a:pt x="121" y="671"/>
                  </a:lnTo>
                  <a:lnTo>
                    <a:pt x="121" y="686"/>
                  </a:lnTo>
                  <a:lnTo>
                    <a:pt x="271" y="724"/>
                  </a:lnTo>
                  <a:lnTo>
                    <a:pt x="298" y="724"/>
                  </a:lnTo>
                  <a:lnTo>
                    <a:pt x="495" y="697"/>
                  </a:lnTo>
                  <a:lnTo>
                    <a:pt x="590" y="714"/>
                  </a:lnTo>
                  <a:lnTo>
                    <a:pt x="598" y="730"/>
                  </a:lnTo>
                  <a:lnTo>
                    <a:pt x="598" y="740"/>
                  </a:lnTo>
                  <a:lnTo>
                    <a:pt x="599" y="747"/>
                  </a:lnTo>
                  <a:lnTo>
                    <a:pt x="600" y="751"/>
                  </a:lnTo>
                  <a:lnTo>
                    <a:pt x="603" y="752"/>
                  </a:lnTo>
                  <a:lnTo>
                    <a:pt x="607" y="751"/>
                  </a:lnTo>
                  <a:lnTo>
                    <a:pt x="614" y="749"/>
                  </a:lnTo>
                  <a:lnTo>
                    <a:pt x="623" y="748"/>
                  </a:lnTo>
                  <a:lnTo>
                    <a:pt x="636" y="747"/>
                  </a:lnTo>
                  <a:lnTo>
                    <a:pt x="799" y="691"/>
                  </a:lnTo>
                  <a:lnTo>
                    <a:pt x="879" y="671"/>
                  </a:lnTo>
                  <a:lnTo>
                    <a:pt x="856" y="518"/>
                  </a:lnTo>
                  <a:lnTo>
                    <a:pt x="1190" y="569"/>
                  </a:lnTo>
                  <a:lnTo>
                    <a:pt x="1233" y="586"/>
                  </a:lnTo>
                  <a:lnTo>
                    <a:pt x="1286" y="581"/>
                  </a:lnTo>
                  <a:lnTo>
                    <a:pt x="1505" y="543"/>
                  </a:lnTo>
                  <a:lnTo>
                    <a:pt x="1507" y="542"/>
                  </a:lnTo>
                  <a:lnTo>
                    <a:pt x="1507" y="90"/>
                  </a:lnTo>
                  <a:lnTo>
                    <a:pt x="1498" y="78"/>
                  </a:lnTo>
                  <a:lnTo>
                    <a:pt x="1423" y="86"/>
                  </a:lnTo>
                  <a:lnTo>
                    <a:pt x="1446" y="55"/>
                  </a:lnTo>
                  <a:lnTo>
                    <a:pt x="1497" y="51"/>
                  </a:lnTo>
                  <a:lnTo>
                    <a:pt x="1507" y="56"/>
                  </a:lnTo>
                  <a:close/>
                </a:path>
              </a:pathLst>
            </a:custGeom>
            <a:solidFill>
              <a:srgbClr val="000F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1" name="Freeform 29"/>
            <p:cNvSpPr>
              <a:spLocks/>
            </p:cNvSpPr>
            <p:nvPr/>
          </p:nvSpPr>
          <p:spPr bwMode="auto">
            <a:xfrm>
              <a:off x="4623" y="3643"/>
              <a:ext cx="547" cy="122"/>
            </a:xfrm>
            <a:custGeom>
              <a:avLst/>
              <a:gdLst/>
              <a:ahLst/>
              <a:cxnLst>
                <a:cxn ang="0">
                  <a:pos x="94" y="138"/>
                </a:cxn>
                <a:cxn ang="0">
                  <a:pos x="0" y="193"/>
                </a:cxn>
                <a:cxn ang="0">
                  <a:pos x="2" y="198"/>
                </a:cxn>
                <a:cxn ang="0">
                  <a:pos x="3" y="202"/>
                </a:cxn>
                <a:cxn ang="0">
                  <a:pos x="5" y="205"/>
                </a:cxn>
                <a:cxn ang="0">
                  <a:pos x="5" y="208"/>
                </a:cxn>
                <a:cxn ang="0">
                  <a:pos x="6" y="212"/>
                </a:cxn>
                <a:cxn ang="0">
                  <a:pos x="8" y="215"/>
                </a:cxn>
                <a:cxn ang="0">
                  <a:pos x="10" y="218"/>
                </a:cxn>
                <a:cxn ang="0">
                  <a:pos x="16" y="221"/>
                </a:cxn>
                <a:cxn ang="0">
                  <a:pos x="23" y="223"/>
                </a:cxn>
                <a:cxn ang="0">
                  <a:pos x="32" y="227"/>
                </a:cxn>
                <a:cxn ang="0">
                  <a:pos x="46" y="229"/>
                </a:cxn>
                <a:cxn ang="0">
                  <a:pos x="62" y="233"/>
                </a:cxn>
                <a:cxn ang="0">
                  <a:pos x="83" y="235"/>
                </a:cxn>
                <a:cxn ang="0">
                  <a:pos x="108" y="238"/>
                </a:cxn>
                <a:cxn ang="0">
                  <a:pos x="139" y="242"/>
                </a:cxn>
                <a:cxn ang="0">
                  <a:pos x="175" y="245"/>
                </a:cxn>
                <a:cxn ang="0">
                  <a:pos x="219" y="228"/>
                </a:cxn>
                <a:cxn ang="0">
                  <a:pos x="418" y="207"/>
                </a:cxn>
                <a:cxn ang="0">
                  <a:pos x="1092" y="65"/>
                </a:cxn>
                <a:cxn ang="0">
                  <a:pos x="1074" y="38"/>
                </a:cxn>
                <a:cxn ang="0">
                  <a:pos x="986" y="0"/>
                </a:cxn>
                <a:cxn ang="0">
                  <a:pos x="338" y="121"/>
                </a:cxn>
                <a:cxn ang="0">
                  <a:pos x="233" y="149"/>
                </a:cxn>
                <a:cxn ang="0">
                  <a:pos x="189" y="165"/>
                </a:cxn>
                <a:cxn ang="0">
                  <a:pos x="168" y="165"/>
                </a:cxn>
                <a:cxn ang="0">
                  <a:pos x="149" y="166"/>
                </a:cxn>
                <a:cxn ang="0">
                  <a:pos x="134" y="167"/>
                </a:cxn>
                <a:cxn ang="0">
                  <a:pos x="121" y="167"/>
                </a:cxn>
                <a:cxn ang="0">
                  <a:pos x="112" y="165"/>
                </a:cxn>
                <a:cxn ang="0">
                  <a:pos x="107" y="158"/>
                </a:cxn>
                <a:cxn ang="0">
                  <a:pos x="106" y="145"/>
                </a:cxn>
                <a:cxn ang="0">
                  <a:pos x="109" y="127"/>
                </a:cxn>
                <a:cxn ang="0">
                  <a:pos x="94" y="138"/>
                </a:cxn>
              </a:cxnLst>
              <a:rect l="0" t="0" r="r" b="b"/>
              <a:pathLst>
                <a:path w="1092" h="245">
                  <a:moveTo>
                    <a:pt x="94" y="138"/>
                  </a:moveTo>
                  <a:lnTo>
                    <a:pt x="0" y="193"/>
                  </a:lnTo>
                  <a:lnTo>
                    <a:pt x="2" y="198"/>
                  </a:lnTo>
                  <a:lnTo>
                    <a:pt x="3" y="202"/>
                  </a:lnTo>
                  <a:lnTo>
                    <a:pt x="5" y="205"/>
                  </a:lnTo>
                  <a:lnTo>
                    <a:pt x="5" y="208"/>
                  </a:lnTo>
                  <a:lnTo>
                    <a:pt x="6" y="212"/>
                  </a:lnTo>
                  <a:lnTo>
                    <a:pt x="8" y="215"/>
                  </a:lnTo>
                  <a:lnTo>
                    <a:pt x="10" y="218"/>
                  </a:lnTo>
                  <a:lnTo>
                    <a:pt x="16" y="221"/>
                  </a:lnTo>
                  <a:lnTo>
                    <a:pt x="23" y="223"/>
                  </a:lnTo>
                  <a:lnTo>
                    <a:pt x="32" y="227"/>
                  </a:lnTo>
                  <a:lnTo>
                    <a:pt x="46" y="229"/>
                  </a:lnTo>
                  <a:lnTo>
                    <a:pt x="62" y="233"/>
                  </a:lnTo>
                  <a:lnTo>
                    <a:pt x="83" y="235"/>
                  </a:lnTo>
                  <a:lnTo>
                    <a:pt x="108" y="238"/>
                  </a:lnTo>
                  <a:lnTo>
                    <a:pt x="139" y="242"/>
                  </a:lnTo>
                  <a:lnTo>
                    <a:pt x="175" y="245"/>
                  </a:lnTo>
                  <a:lnTo>
                    <a:pt x="219" y="228"/>
                  </a:lnTo>
                  <a:lnTo>
                    <a:pt x="418" y="207"/>
                  </a:lnTo>
                  <a:lnTo>
                    <a:pt x="1092" y="65"/>
                  </a:lnTo>
                  <a:lnTo>
                    <a:pt x="1074" y="38"/>
                  </a:lnTo>
                  <a:lnTo>
                    <a:pt x="986" y="0"/>
                  </a:lnTo>
                  <a:lnTo>
                    <a:pt x="338" y="121"/>
                  </a:lnTo>
                  <a:lnTo>
                    <a:pt x="233" y="149"/>
                  </a:lnTo>
                  <a:lnTo>
                    <a:pt x="189" y="165"/>
                  </a:lnTo>
                  <a:lnTo>
                    <a:pt x="168" y="165"/>
                  </a:lnTo>
                  <a:lnTo>
                    <a:pt x="149" y="166"/>
                  </a:lnTo>
                  <a:lnTo>
                    <a:pt x="134" y="167"/>
                  </a:lnTo>
                  <a:lnTo>
                    <a:pt x="121" y="167"/>
                  </a:lnTo>
                  <a:lnTo>
                    <a:pt x="112" y="165"/>
                  </a:lnTo>
                  <a:lnTo>
                    <a:pt x="107" y="158"/>
                  </a:lnTo>
                  <a:lnTo>
                    <a:pt x="106" y="145"/>
                  </a:lnTo>
                  <a:lnTo>
                    <a:pt x="109" y="127"/>
                  </a:lnTo>
                  <a:lnTo>
                    <a:pt x="94" y="138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2" name="Freeform 30"/>
            <p:cNvSpPr>
              <a:spLocks/>
            </p:cNvSpPr>
            <p:nvPr/>
          </p:nvSpPr>
          <p:spPr bwMode="auto">
            <a:xfrm>
              <a:off x="4556" y="3778"/>
              <a:ext cx="246" cy="73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84" y="99"/>
                </a:cxn>
                <a:cxn ang="0">
                  <a:pos x="103" y="86"/>
                </a:cxn>
                <a:cxn ang="0">
                  <a:pos x="120" y="76"/>
                </a:cxn>
                <a:cxn ang="0">
                  <a:pos x="137" y="66"/>
                </a:cxn>
                <a:cxn ang="0">
                  <a:pos x="155" y="58"/>
                </a:cxn>
                <a:cxn ang="0">
                  <a:pos x="171" y="51"/>
                </a:cxn>
                <a:cxn ang="0">
                  <a:pos x="188" y="44"/>
                </a:cxn>
                <a:cxn ang="0">
                  <a:pos x="205" y="40"/>
                </a:cxn>
                <a:cxn ang="0">
                  <a:pos x="223" y="35"/>
                </a:cxn>
                <a:cxn ang="0">
                  <a:pos x="240" y="31"/>
                </a:cxn>
                <a:cxn ang="0">
                  <a:pos x="257" y="26"/>
                </a:cxn>
                <a:cxn ang="0">
                  <a:pos x="274" y="23"/>
                </a:cxn>
                <a:cxn ang="0">
                  <a:pos x="293" y="19"/>
                </a:cxn>
                <a:cxn ang="0">
                  <a:pos x="311" y="15"/>
                </a:cxn>
                <a:cxn ang="0">
                  <a:pos x="331" y="10"/>
                </a:cxn>
                <a:cxn ang="0">
                  <a:pos x="350" y="5"/>
                </a:cxn>
                <a:cxn ang="0">
                  <a:pos x="371" y="0"/>
                </a:cxn>
                <a:cxn ang="0">
                  <a:pos x="430" y="3"/>
                </a:cxn>
                <a:cxn ang="0">
                  <a:pos x="491" y="2"/>
                </a:cxn>
                <a:cxn ang="0">
                  <a:pos x="386" y="80"/>
                </a:cxn>
                <a:cxn ang="0">
                  <a:pos x="310" y="62"/>
                </a:cxn>
                <a:cxn ang="0">
                  <a:pos x="292" y="72"/>
                </a:cxn>
                <a:cxn ang="0">
                  <a:pos x="310" y="95"/>
                </a:cxn>
                <a:cxn ang="0">
                  <a:pos x="241" y="77"/>
                </a:cxn>
                <a:cxn ang="0">
                  <a:pos x="194" y="99"/>
                </a:cxn>
                <a:cxn ang="0">
                  <a:pos x="157" y="108"/>
                </a:cxn>
                <a:cxn ang="0">
                  <a:pos x="81" y="117"/>
                </a:cxn>
                <a:cxn ang="0">
                  <a:pos x="0" y="146"/>
                </a:cxn>
              </a:cxnLst>
              <a:rect l="0" t="0" r="r" b="b"/>
              <a:pathLst>
                <a:path w="491" h="146">
                  <a:moveTo>
                    <a:pt x="0" y="146"/>
                  </a:moveTo>
                  <a:lnTo>
                    <a:pt x="84" y="99"/>
                  </a:lnTo>
                  <a:lnTo>
                    <a:pt x="103" y="86"/>
                  </a:lnTo>
                  <a:lnTo>
                    <a:pt x="120" y="76"/>
                  </a:lnTo>
                  <a:lnTo>
                    <a:pt x="137" y="66"/>
                  </a:lnTo>
                  <a:lnTo>
                    <a:pt x="155" y="58"/>
                  </a:lnTo>
                  <a:lnTo>
                    <a:pt x="171" y="51"/>
                  </a:lnTo>
                  <a:lnTo>
                    <a:pt x="188" y="44"/>
                  </a:lnTo>
                  <a:lnTo>
                    <a:pt x="205" y="40"/>
                  </a:lnTo>
                  <a:lnTo>
                    <a:pt x="223" y="35"/>
                  </a:lnTo>
                  <a:lnTo>
                    <a:pt x="240" y="31"/>
                  </a:lnTo>
                  <a:lnTo>
                    <a:pt x="257" y="26"/>
                  </a:lnTo>
                  <a:lnTo>
                    <a:pt x="274" y="23"/>
                  </a:lnTo>
                  <a:lnTo>
                    <a:pt x="293" y="19"/>
                  </a:lnTo>
                  <a:lnTo>
                    <a:pt x="311" y="15"/>
                  </a:lnTo>
                  <a:lnTo>
                    <a:pt x="331" y="10"/>
                  </a:lnTo>
                  <a:lnTo>
                    <a:pt x="350" y="5"/>
                  </a:lnTo>
                  <a:lnTo>
                    <a:pt x="371" y="0"/>
                  </a:lnTo>
                  <a:lnTo>
                    <a:pt x="430" y="3"/>
                  </a:lnTo>
                  <a:lnTo>
                    <a:pt x="491" y="2"/>
                  </a:lnTo>
                  <a:lnTo>
                    <a:pt x="386" y="80"/>
                  </a:lnTo>
                  <a:lnTo>
                    <a:pt x="310" y="62"/>
                  </a:lnTo>
                  <a:lnTo>
                    <a:pt x="292" y="72"/>
                  </a:lnTo>
                  <a:lnTo>
                    <a:pt x="310" y="95"/>
                  </a:lnTo>
                  <a:lnTo>
                    <a:pt x="241" y="77"/>
                  </a:lnTo>
                  <a:lnTo>
                    <a:pt x="194" y="99"/>
                  </a:lnTo>
                  <a:lnTo>
                    <a:pt x="157" y="108"/>
                  </a:lnTo>
                  <a:lnTo>
                    <a:pt x="81" y="117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9984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3" name="Freeform 31"/>
            <p:cNvSpPr>
              <a:spLocks/>
            </p:cNvSpPr>
            <p:nvPr/>
          </p:nvSpPr>
          <p:spPr bwMode="auto">
            <a:xfrm>
              <a:off x="4674" y="3581"/>
              <a:ext cx="372" cy="151"/>
            </a:xfrm>
            <a:custGeom>
              <a:avLst/>
              <a:gdLst/>
              <a:ahLst/>
              <a:cxnLst>
                <a:cxn ang="0">
                  <a:pos x="220" y="59"/>
                </a:cxn>
                <a:cxn ang="0">
                  <a:pos x="183" y="114"/>
                </a:cxn>
                <a:cxn ang="0">
                  <a:pos x="165" y="130"/>
                </a:cxn>
                <a:cxn ang="0">
                  <a:pos x="149" y="146"/>
                </a:cxn>
                <a:cxn ang="0">
                  <a:pos x="133" y="160"/>
                </a:cxn>
                <a:cxn ang="0">
                  <a:pos x="117" y="174"/>
                </a:cxn>
                <a:cxn ang="0">
                  <a:pos x="99" y="188"/>
                </a:cxn>
                <a:cxn ang="0">
                  <a:pos x="80" y="202"/>
                </a:cxn>
                <a:cxn ang="0">
                  <a:pos x="59" y="217"/>
                </a:cxn>
                <a:cxn ang="0">
                  <a:pos x="35" y="235"/>
                </a:cxn>
                <a:cxn ang="0">
                  <a:pos x="6" y="255"/>
                </a:cxn>
                <a:cxn ang="0">
                  <a:pos x="0" y="270"/>
                </a:cxn>
                <a:cxn ang="0">
                  <a:pos x="0" y="282"/>
                </a:cxn>
                <a:cxn ang="0">
                  <a:pos x="4" y="291"/>
                </a:cxn>
                <a:cxn ang="0">
                  <a:pos x="12" y="297"/>
                </a:cxn>
                <a:cxn ang="0">
                  <a:pos x="23" y="300"/>
                </a:cxn>
                <a:cxn ang="0">
                  <a:pos x="37" y="301"/>
                </a:cxn>
                <a:cxn ang="0">
                  <a:pos x="53" y="300"/>
                </a:cxn>
                <a:cxn ang="0">
                  <a:pos x="71" y="298"/>
                </a:cxn>
                <a:cxn ang="0">
                  <a:pos x="88" y="295"/>
                </a:cxn>
                <a:cxn ang="0">
                  <a:pos x="106" y="291"/>
                </a:cxn>
                <a:cxn ang="0">
                  <a:pos x="124" y="287"/>
                </a:cxn>
                <a:cxn ang="0">
                  <a:pos x="141" y="281"/>
                </a:cxn>
                <a:cxn ang="0">
                  <a:pos x="156" y="276"/>
                </a:cxn>
                <a:cxn ang="0">
                  <a:pos x="168" y="273"/>
                </a:cxn>
                <a:cxn ang="0">
                  <a:pos x="178" y="269"/>
                </a:cxn>
                <a:cxn ang="0">
                  <a:pos x="183" y="267"/>
                </a:cxn>
                <a:cxn ang="0">
                  <a:pos x="218" y="258"/>
                </a:cxn>
                <a:cxn ang="0">
                  <a:pos x="253" y="250"/>
                </a:cxn>
                <a:cxn ang="0">
                  <a:pos x="287" y="242"/>
                </a:cxn>
                <a:cxn ang="0">
                  <a:pos x="323" y="234"/>
                </a:cxn>
                <a:cxn ang="0">
                  <a:pos x="357" y="227"/>
                </a:cxn>
                <a:cxn ang="0">
                  <a:pos x="392" y="219"/>
                </a:cxn>
                <a:cxn ang="0">
                  <a:pos x="428" y="212"/>
                </a:cxn>
                <a:cxn ang="0">
                  <a:pos x="462" y="205"/>
                </a:cxn>
                <a:cxn ang="0">
                  <a:pos x="498" y="199"/>
                </a:cxn>
                <a:cxn ang="0">
                  <a:pos x="533" y="192"/>
                </a:cxn>
                <a:cxn ang="0">
                  <a:pos x="568" y="186"/>
                </a:cxn>
                <a:cxn ang="0">
                  <a:pos x="604" y="179"/>
                </a:cxn>
                <a:cxn ang="0">
                  <a:pos x="639" y="174"/>
                </a:cxn>
                <a:cxn ang="0">
                  <a:pos x="674" y="167"/>
                </a:cxn>
                <a:cxn ang="0">
                  <a:pos x="709" y="161"/>
                </a:cxn>
                <a:cxn ang="0">
                  <a:pos x="745" y="154"/>
                </a:cxn>
                <a:cxn ang="0">
                  <a:pos x="687" y="0"/>
                </a:cxn>
                <a:cxn ang="0">
                  <a:pos x="668" y="37"/>
                </a:cxn>
                <a:cxn ang="0">
                  <a:pos x="650" y="44"/>
                </a:cxn>
                <a:cxn ang="0">
                  <a:pos x="630" y="51"/>
                </a:cxn>
                <a:cxn ang="0">
                  <a:pos x="609" y="56"/>
                </a:cxn>
                <a:cxn ang="0">
                  <a:pos x="586" y="61"/>
                </a:cxn>
                <a:cxn ang="0">
                  <a:pos x="561" y="65"/>
                </a:cxn>
                <a:cxn ang="0">
                  <a:pos x="537" y="69"/>
                </a:cxn>
                <a:cxn ang="0">
                  <a:pos x="512" y="72"/>
                </a:cxn>
                <a:cxn ang="0">
                  <a:pos x="485" y="75"/>
                </a:cxn>
                <a:cxn ang="0">
                  <a:pos x="459" y="77"/>
                </a:cxn>
                <a:cxn ang="0">
                  <a:pos x="433" y="78"/>
                </a:cxn>
                <a:cxn ang="0">
                  <a:pos x="407" y="79"/>
                </a:cxn>
                <a:cxn ang="0">
                  <a:pos x="382" y="79"/>
                </a:cxn>
                <a:cxn ang="0">
                  <a:pos x="356" y="79"/>
                </a:cxn>
                <a:cxn ang="0">
                  <a:pos x="332" y="79"/>
                </a:cxn>
                <a:cxn ang="0">
                  <a:pos x="308" y="77"/>
                </a:cxn>
                <a:cxn ang="0">
                  <a:pos x="286" y="76"/>
                </a:cxn>
                <a:cxn ang="0">
                  <a:pos x="254" y="65"/>
                </a:cxn>
                <a:cxn ang="0">
                  <a:pos x="220" y="59"/>
                </a:cxn>
              </a:cxnLst>
              <a:rect l="0" t="0" r="r" b="b"/>
              <a:pathLst>
                <a:path w="745" h="301">
                  <a:moveTo>
                    <a:pt x="220" y="59"/>
                  </a:moveTo>
                  <a:lnTo>
                    <a:pt x="183" y="114"/>
                  </a:lnTo>
                  <a:lnTo>
                    <a:pt x="165" y="130"/>
                  </a:lnTo>
                  <a:lnTo>
                    <a:pt x="149" y="146"/>
                  </a:lnTo>
                  <a:lnTo>
                    <a:pt x="133" y="160"/>
                  </a:lnTo>
                  <a:lnTo>
                    <a:pt x="117" y="174"/>
                  </a:lnTo>
                  <a:lnTo>
                    <a:pt x="99" y="188"/>
                  </a:lnTo>
                  <a:lnTo>
                    <a:pt x="80" y="202"/>
                  </a:lnTo>
                  <a:lnTo>
                    <a:pt x="59" y="217"/>
                  </a:lnTo>
                  <a:lnTo>
                    <a:pt x="35" y="235"/>
                  </a:lnTo>
                  <a:lnTo>
                    <a:pt x="6" y="255"/>
                  </a:lnTo>
                  <a:lnTo>
                    <a:pt x="0" y="270"/>
                  </a:lnTo>
                  <a:lnTo>
                    <a:pt x="0" y="282"/>
                  </a:lnTo>
                  <a:lnTo>
                    <a:pt x="4" y="291"/>
                  </a:lnTo>
                  <a:lnTo>
                    <a:pt x="12" y="297"/>
                  </a:lnTo>
                  <a:lnTo>
                    <a:pt x="23" y="300"/>
                  </a:lnTo>
                  <a:lnTo>
                    <a:pt x="37" y="301"/>
                  </a:lnTo>
                  <a:lnTo>
                    <a:pt x="53" y="300"/>
                  </a:lnTo>
                  <a:lnTo>
                    <a:pt x="71" y="298"/>
                  </a:lnTo>
                  <a:lnTo>
                    <a:pt x="88" y="295"/>
                  </a:lnTo>
                  <a:lnTo>
                    <a:pt x="106" y="291"/>
                  </a:lnTo>
                  <a:lnTo>
                    <a:pt x="124" y="287"/>
                  </a:lnTo>
                  <a:lnTo>
                    <a:pt x="141" y="281"/>
                  </a:lnTo>
                  <a:lnTo>
                    <a:pt x="156" y="276"/>
                  </a:lnTo>
                  <a:lnTo>
                    <a:pt x="168" y="273"/>
                  </a:lnTo>
                  <a:lnTo>
                    <a:pt x="178" y="269"/>
                  </a:lnTo>
                  <a:lnTo>
                    <a:pt x="183" y="267"/>
                  </a:lnTo>
                  <a:lnTo>
                    <a:pt x="218" y="258"/>
                  </a:lnTo>
                  <a:lnTo>
                    <a:pt x="253" y="250"/>
                  </a:lnTo>
                  <a:lnTo>
                    <a:pt x="287" y="242"/>
                  </a:lnTo>
                  <a:lnTo>
                    <a:pt x="323" y="234"/>
                  </a:lnTo>
                  <a:lnTo>
                    <a:pt x="357" y="227"/>
                  </a:lnTo>
                  <a:lnTo>
                    <a:pt x="392" y="219"/>
                  </a:lnTo>
                  <a:lnTo>
                    <a:pt x="428" y="212"/>
                  </a:lnTo>
                  <a:lnTo>
                    <a:pt x="462" y="205"/>
                  </a:lnTo>
                  <a:lnTo>
                    <a:pt x="498" y="199"/>
                  </a:lnTo>
                  <a:lnTo>
                    <a:pt x="533" y="192"/>
                  </a:lnTo>
                  <a:lnTo>
                    <a:pt x="568" y="186"/>
                  </a:lnTo>
                  <a:lnTo>
                    <a:pt x="604" y="179"/>
                  </a:lnTo>
                  <a:lnTo>
                    <a:pt x="639" y="174"/>
                  </a:lnTo>
                  <a:lnTo>
                    <a:pt x="674" y="167"/>
                  </a:lnTo>
                  <a:lnTo>
                    <a:pt x="709" y="161"/>
                  </a:lnTo>
                  <a:lnTo>
                    <a:pt x="745" y="154"/>
                  </a:lnTo>
                  <a:lnTo>
                    <a:pt x="687" y="0"/>
                  </a:lnTo>
                  <a:lnTo>
                    <a:pt x="668" y="37"/>
                  </a:lnTo>
                  <a:lnTo>
                    <a:pt x="650" y="44"/>
                  </a:lnTo>
                  <a:lnTo>
                    <a:pt x="630" y="51"/>
                  </a:lnTo>
                  <a:lnTo>
                    <a:pt x="609" y="56"/>
                  </a:lnTo>
                  <a:lnTo>
                    <a:pt x="586" y="61"/>
                  </a:lnTo>
                  <a:lnTo>
                    <a:pt x="561" y="65"/>
                  </a:lnTo>
                  <a:lnTo>
                    <a:pt x="537" y="69"/>
                  </a:lnTo>
                  <a:lnTo>
                    <a:pt x="512" y="72"/>
                  </a:lnTo>
                  <a:lnTo>
                    <a:pt x="485" y="75"/>
                  </a:lnTo>
                  <a:lnTo>
                    <a:pt x="459" y="77"/>
                  </a:lnTo>
                  <a:lnTo>
                    <a:pt x="433" y="78"/>
                  </a:lnTo>
                  <a:lnTo>
                    <a:pt x="407" y="79"/>
                  </a:lnTo>
                  <a:lnTo>
                    <a:pt x="382" y="79"/>
                  </a:lnTo>
                  <a:lnTo>
                    <a:pt x="356" y="79"/>
                  </a:lnTo>
                  <a:lnTo>
                    <a:pt x="332" y="79"/>
                  </a:lnTo>
                  <a:lnTo>
                    <a:pt x="308" y="77"/>
                  </a:lnTo>
                  <a:lnTo>
                    <a:pt x="286" y="76"/>
                  </a:lnTo>
                  <a:lnTo>
                    <a:pt x="254" y="65"/>
                  </a:lnTo>
                  <a:lnTo>
                    <a:pt x="220" y="59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4" name="Freeform 32"/>
            <p:cNvSpPr>
              <a:spLocks/>
            </p:cNvSpPr>
            <p:nvPr/>
          </p:nvSpPr>
          <p:spPr bwMode="auto">
            <a:xfrm>
              <a:off x="4334" y="3717"/>
              <a:ext cx="175" cy="118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1" y="169"/>
                </a:cxn>
                <a:cxn ang="0">
                  <a:pos x="0" y="206"/>
                </a:cxn>
                <a:cxn ang="0">
                  <a:pos x="13" y="236"/>
                </a:cxn>
                <a:cxn ang="0">
                  <a:pos x="54" y="226"/>
                </a:cxn>
                <a:cxn ang="0">
                  <a:pos x="141" y="209"/>
                </a:cxn>
                <a:cxn ang="0">
                  <a:pos x="189" y="206"/>
                </a:cxn>
                <a:cxn ang="0">
                  <a:pos x="204" y="211"/>
                </a:cxn>
                <a:cxn ang="0">
                  <a:pos x="216" y="216"/>
                </a:cxn>
                <a:cxn ang="0">
                  <a:pos x="228" y="221"/>
                </a:cxn>
                <a:cxn ang="0">
                  <a:pos x="238" y="224"/>
                </a:cxn>
                <a:cxn ang="0">
                  <a:pos x="247" y="226"/>
                </a:cxn>
                <a:cxn ang="0">
                  <a:pos x="254" y="228"/>
                </a:cxn>
                <a:cxn ang="0">
                  <a:pos x="260" y="228"/>
                </a:cxn>
                <a:cxn ang="0">
                  <a:pos x="265" y="225"/>
                </a:cxn>
                <a:cxn ang="0">
                  <a:pos x="270" y="218"/>
                </a:cxn>
                <a:cxn ang="0">
                  <a:pos x="275" y="210"/>
                </a:cxn>
                <a:cxn ang="0">
                  <a:pos x="281" y="200"/>
                </a:cxn>
                <a:cxn ang="0">
                  <a:pos x="286" y="190"/>
                </a:cxn>
                <a:cxn ang="0">
                  <a:pos x="296" y="177"/>
                </a:cxn>
                <a:cxn ang="0">
                  <a:pos x="308" y="164"/>
                </a:cxn>
                <a:cxn ang="0">
                  <a:pos x="327" y="149"/>
                </a:cxn>
                <a:cxn ang="0">
                  <a:pos x="350" y="134"/>
                </a:cxn>
                <a:cxn ang="0">
                  <a:pos x="239" y="110"/>
                </a:cxn>
                <a:cxn ang="0">
                  <a:pos x="236" y="79"/>
                </a:cxn>
                <a:cxn ang="0">
                  <a:pos x="236" y="8"/>
                </a:cxn>
                <a:cxn ang="0">
                  <a:pos x="217" y="0"/>
                </a:cxn>
              </a:cxnLst>
              <a:rect l="0" t="0" r="r" b="b"/>
              <a:pathLst>
                <a:path w="350" h="236">
                  <a:moveTo>
                    <a:pt x="217" y="0"/>
                  </a:moveTo>
                  <a:lnTo>
                    <a:pt x="21" y="169"/>
                  </a:lnTo>
                  <a:lnTo>
                    <a:pt x="0" y="206"/>
                  </a:lnTo>
                  <a:lnTo>
                    <a:pt x="13" y="236"/>
                  </a:lnTo>
                  <a:lnTo>
                    <a:pt x="54" y="226"/>
                  </a:lnTo>
                  <a:lnTo>
                    <a:pt x="141" y="209"/>
                  </a:lnTo>
                  <a:lnTo>
                    <a:pt x="189" y="206"/>
                  </a:lnTo>
                  <a:lnTo>
                    <a:pt x="204" y="211"/>
                  </a:lnTo>
                  <a:lnTo>
                    <a:pt x="216" y="216"/>
                  </a:lnTo>
                  <a:lnTo>
                    <a:pt x="228" y="221"/>
                  </a:lnTo>
                  <a:lnTo>
                    <a:pt x="238" y="224"/>
                  </a:lnTo>
                  <a:lnTo>
                    <a:pt x="247" y="226"/>
                  </a:lnTo>
                  <a:lnTo>
                    <a:pt x="254" y="228"/>
                  </a:lnTo>
                  <a:lnTo>
                    <a:pt x="260" y="228"/>
                  </a:lnTo>
                  <a:lnTo>
                    <a:pt x="265" y="225"/>
                  </a:lnTo>
                  <a:lnTo>
                    <a:pt x="270" y="218"/>
                  </a:lnTo>
                  <a:lnTo>
                    <a:pt x="275" y="210"/>
                  </a:lnTo>
                  <a:lnTo>
                    <a:pt x="281" y="200"/>
                  </a:lnTo>
                  <a:lnTo>
                    <a:pt x="286" y="190"/>
                  </a:lnTo>
                  <a:lnTo>
                    <a:pt x="296" y="177"/>
                  </a:lnTo>
                  <a:lnTo>
                    <a:pt x="308" y="164"/>
                  </a:lnTo>
                  <a:lnTo>
                    <a:pt x="327" y="149"/>
                  </a:lnTo>
                  <a:lnTo>
                    <a:pt x="350" y="134"/>
                  </a:lnTo>
                  <a:lnTo>
                    <a:pt x="239" y="110"/>
                  </a:lnTo>
                  <a:lnTo>
                    <a:pt x="236" y="79"/>
                  </a:lnTo>
                  <a:lnTo>
                    <a:pt x="236" y="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5" name="Freeform 33"/>
            <p:cNvSpPr>
              <a:spLocks/>
            </p:cNvSpPr>
            <p:nvPr/>
          </p:nvSpPr>
          <p:spPr bwMode="auto">
            <a:xfrm>
              <a:off x="4335" y="3710"/>
              <a:ext cx="114" cy="122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227" y="16"/>
                </a:cxn>
                <a:cxn ang="0">
                  <a:pos x="128" y="98"/>
                </a:cxn>
                <a:cxn ang="0">
                  <a:pos x="62" y="156"/>
                </a:cxn>
                <a:cxn ang="0">
                  <a:pos x="23" y="200"/>
                </a:cxn>
                <a:cxn ang="0">
                  <a:pos x="22" y="213"/>
                </a:cxn>
                <a:cxn ang="0">
                  <a:pos x="22" y="223"/>
                </a:cxn>
                <a:cxn ang="0">
                  <a:pos x="23" y="232"/>
                </a:cxn>
                <a:cxn ang="0">
                  <a:pos x="26" y="243"/>
                </a:cxn>
                <a:cxn ang="0">
                  <a:pos x="8" y="229"/>
                </a:cxn>
                <a:cxn ang="0">
                  <a:pos x="0" y="217"/>
                </a:cxn>
                <a:cxn ang="0">
                  <a:pos x="1" y="203"/>
                </a:cxn>
                <a:cxn ang="0">
                  <a:pos x="11" y="182"/>
                </a:cxn>
                <a:cxn ang="0">
                  <a:pos x="193" y="0"/>
                </a:cxn>
              </a:cxnLst>
              <a:rect l="0" t="0" r="r" b="b"/>
              <a:pathLst>
                <a:path w="227" h="243">
                  <a:moveTo>
                    <a:pt x="193" y="0"/>
                  </a:moveTo>
                  <a:lnTo>
                    <a:pt x="227" y="16"/>
                  </a:lnTo>
                  <a:lnTo>
                    <a:pt x="128" y="98"/>
                  </a:lnTo>
                  <a:lnTo>
                    <a:pt x="62" y="156"/>
                  </a:lnTo>
                  <a:lnTo>
                    <a:pt x="23" y="200"/>
                  </a:lnTo>
                  <a:lnTo>
                    <a:pt x="22" y="213"/>
                  </a:lnTo>
                  <a:lnTo>
                    <a:pt x="22" y="223"/>
                  </a:lnTo>
                  <a:lnTo>
                    <a:pt x="23" y="232"/>
                  </a:lnTo>
                  <a:lnTo>
                    <a:pt x="26" y="243"/>
                  </a:lnTo>
                  <a:lnTo>
                    <a:pt x="8" y="229"/>
                  </a:lnTo>
                  <a:lnTo>
                    <a:pt x="0" y="217"/>
                  </a:lnTo>
                  <a:lnTo>
                    <a:pt x="1" y="203"/>
                  </a:lnTo>
                  <a:lnTo>
                    <a:pt x="11" y="18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2D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6" name="Freeform 34"/>
            <p:cNvSpPr>
              <a:spLocks/>
            </p:cNvSpPr>
            <p:nvPr/>
          </p:nvSpPr>
          <p:spPr bwMode="auto">
            <a:xfrm>
              <a:off x="4412" y="3797"/>
              <a:ext cx="66" cy="3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3" y="26"/>
                </a:cxn>
                <a:cxn ang="0">
                  <a:pos x="127" y="38"/>
                </a:cxn>
                <a:cxn ang="0">
                  <a:pos x="122" y="47"/>
                </a:cxn>
                <a:cxn ang="0">
                  <a:pos x="118" y="57"/>
                </a:cxn>
                <a:cxn ang="0">
                  <a:pos x="113" y="69"/>
                </a:cxn>
                <a:cxn ang="0">
                  <a:pos x="1" y="46"/>
                </a:cxn>
                <a:cxn ang="0">
                  <a:pos x="0" y="34"/>
                </a:cxn>
                <a:cxn ang="0">
                  <a:pos x="4" y="23"/>
                </a:cxn>
                <a:cxn ang="0">
                  <a:pos x="8" y="11"/>
                </a:cxn>
                <a:cxn ang="0">
                  <a:pos x="15" y="0"/>
                </a:cxn>
              </a:cxnLst>
              <a:rect l="0" t="0" r="r" b="b"/>
              <a:pathLst>
                <a:path w="133" h="69">
                  <a:moveTo>
                    <a:pt x="15" y="0"/>
                  </a:moveTo>
                  <a:lnTo>
                    <a:pt x="133" y="26"/>
                  </a:lnTo>
                  <a:lnTo>
                    <a:pt x="127" y="38"/>
                  </a:lnTo>
                  <a:lnTo>
                    <a:pt x="122" y="47"/>
                  </a:lnTo>
                  <a:lnTo>
                    <a:pt x="118" y="57"/>
                  </a:lnTo>
                  <a:lnTo>
                    <a:pt x="113" y="69"/>
                  </a:lnTo>
                  <a:lnTo>
                    <a:pt x="1" y="46"/>
                  </a:lnTo>
                  <a:lnTo>
                    <a:pt x="0" y="34"/>
                  </a:lnTo>
                  <a:lnTo>
                    <a:pt x="4" y="23"/>
                  </a:lnTo>
                  <a:lnTo>
                    <a:pt x="8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7" name="Freeform 35"/>
            <p:cNvSpPr>
              <a:spLocks/>
            </p:cNvSpPr>
            <p:nvPr/>
          </p:nvSpPr>
          <p:spPr bwMode="auto">
            <a:xfrm>
              <a:off x="5025" y="3556"/>
              <a:ext cx="95" cy="10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7" y="120"/>
                </a:cxn>
                <a:cxn ang="0">
                  <a:pos x="43" y="121"/>
                </a:cxn>
                <a:cxn ang="0">
                  <a:pos x="56" y="125"/>
                </a:cxn>
                <a:cxn ang="0">
                  <a:pos x="66" y="130"/>
                </a:cxn>
                <a:cxn ang="0">
                  <a:pos x="73" y="137"/>
                </a:cxn>
                <a:cxn ang="0">
                  <a:pos x="75" y="146"/>
                </a:cxn>
                <a:cxn ang="0">
                  <a:pos x="75" y="158"/>
                </a:cxn>
                <a:cxn ang="0">
                  <a:pos x="70" y="172"/>
                </a:cxn>
                <a:cxn ang="0">
                  <a:pos x="63" y="187"/>
                </a:cxn>
                <a:cxn ang="0">
                  <a:pos x="63" y="201"/>
                </a:cxn>
                <a:cxn ang="0">
                  <a:pos x="190" y="184"/>
                </a:cxn>
                <a:cxn ang="0">
                  <a:pos x="166" y="152"/>
                </a:cxn>
                <a:cxn ang="0">
                  <a:pos x="127" y="14"/>
                </a:cxn>
                <a:cxn ang="0">
                  <a:pos x="111" y="2"/>
                </a:cxn>
                <a:cxn ang="0">
                  <a:pos x="74" y="0"/>
                </a:cxn>
                <a:cxn ang="0">
                  <a:pos x="42" y="2"/>
                </a:cxn>
                <a:cxn ang="0">
                  <a:pos x="39" y="15"/>
                </a:cxn>
                <a:cxn ang="0">
                  <a:pos x="37" y="24"/>
                </a:cxn>
                <a:cxn ang="0">
                  <a:pos x="33" y="29"/>
                </a:cxn>
                <a:cxn ang="0">
                  <a:pos x="30" y="32"/>
                </a:cxn>
                <a:cxn ang="0">
                  <a:pos x="24" y="35"/>
                </a:cxn>
                <a:cxn ang="0">
                  <a:pos x="18" y="37"/>
                </a:cxn>
                <a:cxn ang="0">
                  <a:pos x="10" y="42"/>
                </a:cxn>
                <a:cxn ang="0">
                  <a:pos x="0" y="49"/>
                </a:cxn>
              </a:cxnLst>
              <a:rect l="0" t="0" r="r" b="b"/>
              <a:pathLst>
                <a:path w="190" h="201">
                  <a:moveTo>
                    <a:pt x="0" y="49"/>
                  </a:moveTo>
                  <a:lnTo>
                    <a:pt x="27" y="120"/>
                  </a:lnTo>
                  <a:lnTo>
                    <a:pt x="43" y="121"/>
                  </a:lnTo>
                  <a:lnTo>
                    <a:pt x="56" y="125"/>
                  </a:lnTo>
                  <a:lnTo>
                    <a:pt x="66" y="130"/>
                  </a:lnTo>
                  <a:lnTo>
                    <a:pt x="73" y="137"/>
                  </a:lnTo>
                  <a:lnTo>
                    <a:pt x="75" y="146"/>
                  </a:lnTo>
                  <a:lnTo>
                    <a:pt x="75" y="158"/>
                  </a:lnTo>
                  <a:lnTo>
                    <a:pt x="70" y="172"/>
                  </a:lnTo>
                  <a:lnTo>
                    <a:pt x="63" y="187"/>
                  </a:lnTo>
                  <a:lnTo>
                    <a:pt x="63" y="201"/>
                  </a:lnTo>
                  <a:lnTo>
                    <a:pt x="190" y="184"/>
                  </a:lnTo>
                  <a:lnTo>
                    <a:pt x="166" y="152"/>
                  </a:lnTo>
                  <a:lnTo>
                    <a:pt x="127" y="14"/>
                  </a:lnTo>
                  <a:lnTo>
                    <a:pt x="111" y="2"/>
                  </a:lnTo>
                  <a:lnTo>
                    <a:pt x="74" y="0"/>
                  </a:lnTo>
                  <a:lnTo>
                    <a:pt x="42" y="2"/>
                  </a:lnTo>
                  <a:lnTo>
                    <a:pt x="39" y="15"/>
                  </a:lnTo>
                  <a:lnTo>
                    <a:pt x="37" y="24"/>
                  </a:lnTo>
                  <a:lnTo>
                    <a:pt x="33" y="29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7"/>
                  </a:lnTo>
                  <a:lnTo>
                    <a:pt x="10" y="42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8" name="Freeform 36"/>
            <p:cNvSpPr>
              <a:spLocks/>
            </p:cNvSpPr>
            <p:nvPr/>
          </p:nvSpPr>
          <p:spPr bwMode="auto">
            <a:xfrm>
              <a:off x="5012" y="3731"/>
              <a:ext cx="124" cy="72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20" y="34"/>
                </a:cxn>
                <a:cxn ang="0">
                  <a:pos x="31" y="31"/>
                </a:cxn>
                <a:cxn ang="0">
                  <a:pos x="42" y="30"/>
                </a:cxn>
                <a:cxn ang="0">
                  <a:pos x="55" y="28"/>
                </a:cxn>
                <a:cxn ang="0">
                  <a:pos x="68" y="26"/>
                </a:cxn>
                <a:cxn ang="0">
                  <a:pos x="82" y="23"/>
                </a:cxn>
                <a:cxn ang="0">
                  <a:pos x="96" y="21"/>
                </a:cxn>
                <a:cxn ang="0">
                  <a:pos x="111" y="19"/>
                </a:cxn>
                <a:cxn ang="0">
                  <a:pos x="126" y="16"/>
                </a:cxn>
                <a:cxn ang="0">
                  <a:pos x="142" y="13"/>
                </a:cxn>
                <a:cxn ang="0">
                  <a:pos x="156" y="12"/>
                </a:cxn>
                <a:cxn ang="0">
                  <a:pos x="171" y="10"/>
                </a:cxn>
                <a:cxn ang="0">
                  <a:pos x="185" y="7"/>
                </a:cxn>
                <a:cxn ang="0">
                  <a:pos x="198" y="5"/>
                </a:cxn>
                <a:cxn ang="0">
                  <a:pos x="210" y="4"/>
                </a:cxn>
                <a:cxn ang="0">
                  <a:pos x="221" y="3"/>
                </a:cxn>
                <a:cxn ang="0">
                  <a:pos x="247" y="0"/>
                </a:cxn>
                <a:cxn ang="0">
                  <a:pos x="247" y="36"/>
                </a:cxn>
                <a:cxn ang="0">
                  <a:pos x="247" y="89"/>
                </a:cxn>
                <a:cxn ang="0">
                  <a:pos x="232" y="95"/>
                </a:cxn>
                <a:cxn ang="0">
                  <a:pos x="218" y="99"/>
                </a:cxn>
                <a:cxn ang="0">
                  <a:pos x="203" y="104"/>
                </a:cxn>
                <a:cxn ang="0">
                  <a:pos x="190" y="107"/>
                </a:cxn>
                <a:cxn ang="0">
                  <a:pos x="176" y="111"/>
                </a:cxn>
                <a:cxn ang="0">
                  <a:pos x="161" y="113"/>
                </a:cxn>
                <a:cxn ang="0">
                  <a:pos x="147" y="117"/>
                </a:cxn>
                <a:cxn ang="0">
                  <a:pos x="132" y="119"/>
                </a:cxn>
                <a:cxn ang="0">
                  <a:pos x="117" y="121"/>
                </a:cxn>
                <a:cxn ang="0">
                  <a:pos x="102" y="124"/>
                </a:cxn>
                <a:cxn ang="0">
                  <a:pos x="87" y="126"/>
                </a:cxn>
                <a:cxn ang="0">
                  <a:pos x="71" y="129"/>
                </a:cxn>
                <a:cxn ang="0">
                  <a:pos x="55" y="132"/>
                </a:cxn>
                <a:cxn ang="0">
                  <a:pos x="38" y="135"/>
                </a:cxn>
                <a:cxn ang="0">
                  <a:pos x="20" y="138"/>
                </a:cxn>
                <a:cxn ang="0">
                  <a:pos x="2" y="143"/>
                </a:cxn>
                <a:cxn ang="0">
                  <a:pos x="0" y="124"/>
                </a:cxn>
                <a:cxn ang="0">
                  <a:pos x="26" y="129"/>
                </a:cxn>
                <a:cxn ang="0">
                  <a:pos x="40" y="118"/>
                </a:cxn>
                <a:cxn ang="0">
                  <a:pos x="50" y="105"/>
                </a:cxn>
                <a:cxn ang="0">
                  <a:pos x="56" y="92"/>
                </a:cxn>
                <a:cxn ang="0">
                  <a:pos x="57" y="80"/>
                </a:cxn>
                <a:cxn ang="0">
                  <a:pos x="54" y="68"/>
                </a:cxn>
                <a:cxn ang="0">
                  <a:pos x="44" y="56"/>
                </a:cxn>
                <a:cxn ang="0">
                  <a:pos x="31" y="45"/>
                </a:cxn>
                <a:cxn ang="0">
                  <a:pos x="12" y="35"/>
                </a:cxn>
              </a:cxnLst>
              <a:rect l="0" t="0" r="r" b="b"/>
              <a:pathLst>
                <a:path w="247" h="143">
                  <a:moveTo>
                    <a:pt x="12" y="35"/>
                  </a:moveTo>
                  <a:lnTo>
                    <a:pt x="20" y="34"/>
                  </a:lnTo>
                  <a:lnTo>
                    <a:pt x="31" y="31"/>
                  </a:lnTo>
                  <a:lnTo>
                    <a:pt x="42" y="30"/>
                  </a:lnTo>
                  <a:lnTo>
                    <a:pt x="55" y="28"/>
                  </a:lnTo>
                  <a:lnTo>
                    <a:pt x="68" y="26"/>
                  </a:lnTo>
                  <a:lnTo>
                    <a:pt x="82" y="23"/>
                  </a:lnTo>
                  <a:lnTo>
                    <a:pt x="96" y="21"/>
                  </a:lnTo>
                  <a:lnTo>
                    <a:pt x="111" y="19"/>
                  </a:lnTo>
                  <a:lnTo>
                    <a:pt x="126" y="16"/>
                  </a:lnTo>
                  <a:lnTo>
                    <a:pt x="142" y="13"/>
                  </a:lnTo>
                  <a:lnTo>
                    <a:pt x="156" y="12"/>
                  </a:lnTo>
                  <a:lnTo>
                    <a:pt x="171" y="10"/>
                  </a:lnTo>
                  <a:lnTo>
                    <a:pt x="185" y="7"/>
                  </a:lnTo>
                  <a:lnTo>
                    <a:pt x="198" y="5"/>
                  </a:lnTo>
                  <a:lnTo>
                    <a:pt x="210" y="4"/>
                  </a:lnTo>
                  <a:lnTo>
                    <a:pt x="221" y="3"/>
                  </a:lnTo>
                  <a:lnTo>
                    <a:pt x="247" y="0"/>
                  </a:lnTo>
                  <a:lnTo>
                    <a:pt x="247" y="36"/>
                  </a:lnTo>
                  <a:lnTo>
                    <a:pt x="247" y="89"/>
                  </a:lnTo>
                  <a:lnTo>
                    <a:pt x="232" y="95"/>
                  </a:lnTo>
                  <a:lnTo>
                    <a:pt x="218" y="99"/>
                  </a:lnTo>
                  <a:lnTo>
                    <a:pt x="203" y="104"/>
                  </a:lnTo>
                  <a:lnTo>
                    <a:pt x="190" y="107"/>
                  </a:lnTo>
                  <a:lnTo>
                    <a:pt x="176" y="111"/>
                  </a:lnTo>
                  <a:lnTo>
                    <a:pt x="161" y="113"/>
                  </a:lnTo>
                  <a:lnTo>
                    <a:pt x="147" y="117"/>
                  </a:lnTo>
                  <a:lnTo>
                    <a:pt x="132" y="119"/>
                  </a:lnTo>
                  <a:lnTo>
                    <a:pt x="117" y="121"/>
                  </a:lnTo>
                  <a:lnTo>
                    <a:pt x="102" y="124"/>
                  </a:lnTo>
                  <a:lnTo>
                    <a:pt x="87" y="126"/>
                  </a:lnTo>
                  <a:lnTo>
                    <a:pt x="71" y="129"/>
                  </a:lnTo>
                  <a:lnTo>
                    <a:pt x="55" y="132"/>
                  </a:lnTo>
                  <a:lnTo>
                    <a:pt x="38" y="135"/>
                  </a:lnTo>
                  <a:lnTo>
                    <a:pt x="20" y="138"/>
                  </a:lnTo>
                  <a:lnTo>
                    <a:pt x="2" y="143"/>
                  </a:lnTo>
                  <a:lnTo>
                    <a:pt x="0" y="124"/>
                  </a:lnTo>
                  <a:lnTo>
                    <a:pt x="26" y="129"/>
                  </a:lnTo>
                  <a:lnTo>
                    <a:pt x="40" y="118"/>
                  </a:lnTo>
                  <a:lnTo>
                    <a:pt x="50" y="105"/>
                  </a:lnTo>
                  <a:lnTo>
                    <a:pt x="56" y="92"/>
                  </a:lnTo>
                  <a:lnTo>
                    <a:pt x="57" y="80"/>
                  </a:lnTo>
                  <a:lnTo>
                    <a:pt x="54" y="68"/>
                  </a:lnTo>
                  <a:lnTo>
                    <a:pt x="44" y="56"/>
                  </a:lnTo>
                  <a:lnTo>
                    <a:pt x="31" y="45"/>
                  </a:lnTo>
                  <a:lnTo>
                    <a:pt x="12" y="35"/>
                  </a:lnTo>
                  <a:close/>
                </a:path>
              </a:pathLst>
            </a:custGeom>
            <a:solidFill>
              <a:srgbClr val="D38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49" name="Freeform 37"/>
            <p:cNvSpPr>
              <a:spLocks/>
            </p:cNvSpPr>
            <p:nvPr/>
          </p:nvSpPr>
          <p:spPr bwMode="auto">
            <a:xfrm>
              <a:off x="5009" y="3762"/>
              <a:ext cx="276" cy="62"/>
            </a:xfrm>
            <a:custGeom>
              <a:avLst/>
              <a:gdLst/>
              <a:ahLst/>
              <a:cxnLst>
                <a:cxn ang="0">
                  <a:pos x="14" y="85"/>
                </a:cxn>
                <a:cxn ang="0">
                  <a:pos x="35" y="81"/>
                </a:cxn>
                <a:cxn ang="0">
                  <a:pos x="56" y="78"/>
                </a:cxn>
                <a:cxn ang="0">
                  <a:pos x="78" y="73"/>
                </a:cxn>
                <a:cxn ang="0">
                  <a:pos x="100" y="70"/>
                </a:cxn>
                <a:cxn ang="0">
                  <a:pos x="121" y="65"/>
                </a:cxn>
                <a:cxn ang="0">
                  <a:pos x="143" y="62"/>
                </a:cxn>
                <a:cxn ang="0">
                  <a:pos x="163" y="57"/>
                </a:cxn>
                <a:cxn ang="0">
                  <a:pos x="185" y="52"/>
                </a:cxn>
                <a:cxn ang="0">
                  <a:pos x="207" y="48"/>
                </a:cxn>
                <a:cxn ang="0">
                  <a:pos x="228" y="44"/>
                </a:cxn>
                <a:cxn ang="0">
                  <a:pos x="250" y="40"/>
                </a:cxn>
                <a:cxn ang="0">
                  <a:pos x="271" y="36"/>
                </a:cxn>
                <a:cxn ang="0">
                  <a:pos x="292" y="32"/>
                </a:cxn>
                <a:cxn ang="0">
                  <a:pos x="314" y="28"/>
                </a:cxn>
                <a:cxn ang="0">
                  <a:pos x="335" y="25"/>
                </a:cxn>
                <a:cxn ang="0">
                  <a:pos x="357" y="21"/>
                </a:cxn>
                <a:cxn ang="0">
                  <a:pos x="410" y="13"/>
                </a:cxn>
                <a:cxn ang="0">
                  <a:pos x="552" y="0"/>
                </a:cxn>
                <a:cxn ang="0">
                  <a:pos x="496" y="18"/>
                </a:cxn>
                <a:cxn ang="0">
                  <a:pos x="420" y="42"/>
                </a:cxn>
                <a:cxn ang="0">
                  <a:pos x="394" y="48"/>
                </a:cxn>
                <a:cxn ang="0">
                  <a:pos x="368" y="54"/>
                </a:cxn>
                <a:cxn ang="0">
                  <a:pos x="342" y="58"/>
                </a:cxn>
                <a:cxn ang="0">
                  <a:pos x="315" y="64"/>
                </a:cxn>
                <a:cxn ang="0">
                  <a:pos x="289" y="69"/>
                </a:cxn>
                <a:cxn ang="0">
                  <a:pos x="264" y="74"/>
                </a:cxn>
                <a:cxn ang="0">
                  <a:pos x="237" y="79"/>
                </a:cxn>
                <a:cxn ang="0">
                  <a:pos x="211" y="84"/>
                </a:cxn>
                <a:cxn ang="0">
                  <a:pos x="184" y="89"/>
                </a:cxn>
                <a:cxn ang="0">
                  <a:pos x="158" y="94"/>
                </a:cxn>
                <a:cxn ang="0">
                  <a:pos x="131" y="99"/>
                </a:cxn>
                <a:cxn ang="0">
                  <a:pos x="105" y="103"/>
                </a:cxn>
                <a:cxn ang="0">
                  <a:pos x="79" y="109"/>
                </a:cxn>
                <a:cxn ang="0">
                  <a:pos x="53" y="113"/>
                </a:cxn>
                <a:cxn ang="0">
                  <a:pos x="26" y="118"/>
                </a:cxn>
                <a:cxn ang="0">
                  <a:pos x="0" y="123"/>
                </a:cxn>
                <a:cxn ang="0">
                  <a:pos x="0" y="99"/>
                </a:cxn>
                <a:cxn ang="0">
                  <a:pos x="14" y="85"/>
                </a:cxn>
              </a:cxnLst>
              <a:rect l="0" t="0" r="r" b="b"/>
              <a:pathLst>
                <a:path w="552" h="123">
                  <a:moveTo>
                    <a:pt x="14" y="85"/>
                  </a:moveTo>
                  <a:lnTo>
                    <a:pt x="35" y="81"/>
                  </a:lnTo>
                  <a:lnTo>
                    <a:pt x="56" y="78"/>
                  </a:lnTo>
                  <a:lnTo>
                    <a:pt x="78" y="73"/>
                  </a:lnTo>
                  <a:lnTo>
                    <a:pt x="100" y="70"/>
                  </a:lnTo>
                  <a:lnTo>
                    <a:pt x="121" y="65"/>
                  </a:lnTo>
                  <a:lnTo>
                    <a:pt x="143" y="62"/>
                  </a:lnTo>
                  <a:lnTo>
                    <a:pt x="163" y="57"/>
                  </a:lnTo>
                  <a:lnTo>
                    <a:pt x="185" y="52"/>
                  </a:lnTo>
                  <a:lnTo>
                    <a:pt x="207" y="48"/>
                  </a:lnTo>
                  <a:lnTo>
                    <a:pt x="228" y="44"/>
                  </a:lnTo>
                  <a:lnTo>
                    <a:pt x="250" y="40"/>
                  </a:lnTo>
                  <a:lnTo>
                    <a:pt x="271" y="36"/>
                  </a:lnTo>
                  <a:lnTo>
                    <a:pt x="292" y="32"/>
                  </a:lnTo>
                  <a:lnTo>
                    <a:pt x="314" y="28"/>
                  </a:lnTo>
                  <a:lnTo>
                    <a:pt x="335" y="25"/>
                  </a:lnTo>
                  <a:lnTo>
                    <a:pt x="357" y="21"/>
                  </a:lnTo>
                  <a:lnTo>
                    <a:pt x="410" y="13"/>
                  </a:lnTo>
                  <a:lnTo>
                    <a:pt x="552" y="0"/>
                  </a:lnTo>
                  <a:lnTo>
                    <a:pt x="496" y="18"/>
                  </a:lnTo>
                  <a:lnTo>
                    <a:pt x="420" y="42"/>
                  </a:lnTo>
                  <a:lnTo>
                    <a:pt x="394" y="48"/>
                  </a:lnTo>
                  <a:lnTo>
                    <a:pt x="368" y="54"/>
                  </a:lnTo>
                  <a:lnTo>
                    <a:pt x="342" y="58"/>
                  </a:lnTo>
                  <a:lnTo>
                    <a:pt x="315" y="64"/>
                  </a:lnTo>
                  <a:lnTo>
                    <a:pt x="289" y="69"/>
                  </a:lnTo>
                  <a:lnTo>
                    <a:pt x="264" y="74"/>
                  </a:lnTo>
                  <a:lnTo>
                    <a:pt x="237" y="79"/>
                  </a:lnTo>
                  <a:lnTo>
                    <a:pt x="211" y="84"/>
                  </a:lnTo>
                  <a:lnTo>
                    <a:pt x="184" y="89"/>
                  </a:lnTo>
                  <a:lnTo>
                    <a:pt x="158" y="94"/>
                  </a:lnTo>
                  <a:lnTo>
                    <a:pt x="131" y="99"/>
                  </a:lnTo>
                  <a:lnTo>
                    <a:pt x="105" y="103"/>
                  </a:lnTo>
                  <a:lnTo>
                    <a:pt x="79" y="109"/>
                  </a:lnTo>
                  <a:lnTo>
                    <a:pt x="53" y="113"/>
                  </a:lnTo>
                  <a:lnTo>
                    <a:pt x="26" y="118"/>
                  </a:lnTo>
                  <a:lnTo>
                    <a:pt x="0" y="123"/>
                  </a:lnTo>
                  <a:lnTo>
                    <a:pt x="0" y="99"/>
                  </a:lnTo>
                  <a:lnTo>
                    <a:pt x="14" y="85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0" name="Freeform 38"/>
            <p:cNvSpPr>
              <a:spLocks/>
            </p:cNvSpPr>
            <p:nvPr/>
          </p:nvSpPr>
          <p:spPr bwMode="auto">
            <a:xfrm>
              <a:off x="5128" y="3484"/>
              <a:ext cx="65" cy="36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21" y="33"/>
                </a:cxn>
                <a:cxn ang="0">
                  <a:pos x="130" y="57"/>
                </a:cxn>
                <a:cxn ang="0">
                  <a:pos x="19" y="55"/>
                </a:cxn>
                <a:cxn ang="0">
                  <a:pos x="19" y="73"/>
                </a:cxn>
                <a:cxn ang="0">
                  <a:pos x="0" y="73"/>
                </a:cxn>
                <a:cxn ang="0">
                  <a:pos x="0" y="43"/>
                </a:cxn>
                <a:cxn ang="0">
                  <a:pos x="14" y="33"/>
                </a:cxn>
                <a:cxn ang="0">
                  <a:pos x="121" y="0"/>
                </a:cxn>
              </a:cxnLst>
              <a:rect l="0" t="0" r="r" b="b"/>
              <a:pathLst>
                <a:path w="130" h="73">
                  <a:moveTo>
                    <a:pt x="121" y="0"/>
                  </a:moveTo>
                  <a:lnTo>
                    <a:pt x="121" y="33"/>
                  </a:lnTo>
                  <a:lnTo>
                    <a:pt x="130" y="57"/>
                  </a:lnTo>
                  <a:lnTo>
                    <a:pt x="19" y="55"/>
                  </a:lnTo>
                  <a:lnTo>
                    <a:pt x="19" y="73"/>
                  </a:lnTo>
                  <a:lnTo>
                    <a:pt x="0" y="73"/>
                  </a:lnTo>
                  <a:lnTo>
                    <a:pt x="0" y="43"/>
                  </a:lnTo>
                  <a:lnTo>
                    <a:pt x="14" y="3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1" name="Freeform 39"/>
            <p:cNvSpPr>
              <a:spLocks/>
            </p:cNvSpPr>
            <p:nvPr/>
          </p:nvSpPr>
          <p:spPr bwMode="auto">
            <a:xfrm>
              <a:off x="5138" y="3506"/>
              <a:ext cx="221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442" y="62"/>
                </a:cxn>
                <a:cxn ang="0">
                  <a:pos x="442" y="44"/>
                </a:cxn>
                <a:cxn ang="0">
                  <a:pos x="0" y="0"/>
                </a:cxn>
              </a:cxnLst>
              <a:rect l="0" t="0" r="r" b="b"/>
              <a:pathLst>
                <a:path w="442" h="62">
                  <a:moveTo>
                    <a:pt x="0" y="0"/>
                  </a:moveTo>
                  <a:lnTo>
                    <a:pt x="0" y="18"/>
                  </a:lnTo>
                  <a:lnTo>
                    <a:pt x="442" y="62"/>
                  </a:lnTo>
                  <a:lnTo>
                    <a:pt x="44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2" name="Freeform 40"/>
            <p:cNvSpPr>
              <a:spLocks/>
            </p:cNvSpPr>
            <p:nvPr/>
          </p:nvSpPr>
          <p:spPr bwMode="auto">
            <a:xfrm>
              <a:off x="5185" y="3475"/>
              <a:ext cx="293" cy="5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" y="18"/>
                </a:cxn>
                <a:cxn ang="0">
                  <a:pos x="0" y="46"/>
                </a:cxn>
                <a:cxn ang="0">
                  <a:pos x="5" y="62"/>
                </a:cxn>
                <a:cxn ang="0">
                  <a:pos x="11" y="73"/>
                </a:cxn>
                <a:cxn ang="0">
                  <a:pos x="346" y="105"/>
                </a:cxn>
                <a:cxn ang="0">
                  <a:pos x="361" y="91"/>
                </a:cxn>
                <a:cxn ang="0">
                  <a:pos x="391" y="85"/>
                </a:cxn>
                <a:cxn ang="0">
                  <a:pos x="443" y="84"/>
                </a:cxn>
                <a:cxn ang="0">
                  <a:pos x="481" y="82"/>
                </a:cxn>
                <a:cxn ang="0">
                  <a:pos x="586" y="47"/>
                </a:cxn>
                <a:cxn ang="0">
                  <a:pos x="56" y="0"/>
                </a:cxn>
              </a:cxnLst>
              <a:rect l="0" t="0" r="r" b="b"/>
              <a:pathLst>
                <a:path w="586" h="105">
                  <a:moveTo>
                    <a:pt x="56" y="0"/>
                  </a:moveTo>
                  <a:lnTo>
                    <a:pt x="3" y="18"/>
                  </a:lnTo>
                  <a:lnTo>
                    <a:pt x="0" y="46"/>
                  </a:lnTo>
                  <a:lnTo>
                    <a:pt x="5" y="62"/>
                  </a:lnTo>
                  <a:lnTo>
                    <a:pt x="11" y="73"/>
                  </a:lnTo>
                  <a:lnTo>
                    <a:pt x="346" y="105"/>
                  </a:lnTo>
                  <a:lnTo>
                    <a:pt x="361" y="91"/>
                  </a:lnTo>
                  <a:lnTo>
                    <a:pt x="391" y="85"/>
                  </a:lnTo>
                  <a:lnTo>
                    <a:pt x="443" y="84"/>
                  </a:lnTo>
                  <a:lnTo>
                    <a:pt x="481" y="82"/>
                  </a:lnTo>
                  <a:lnTo>
                    <a:pt x="586" y="4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3" name="Freeform 41"/>
            <p:cNvSpPr>
              <a:spLocks/>
            </p:cNvSpPr>
            <p:nvPr/>
          </p:nvSpPr>
          <p:spPr bwMode="auto">
            <a:xfrm>
              <a:off x="5359" y="3499"/>
              <a:ext cx="124" cy="8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74"/>
                </a:cxn>
                <a:cxn ang="0">
                  <a:pos x="1" y="102"/>
                </a:cxn>
                <a:cxn ang="0">
                  <a:pos x="7" y="123"/>
                </a:cxn>
                <a:cxn ang="0">
                  <a:pos x="15" y="140"/>
                </a:cxn>
                <a:cxn ang="0">
                  <a:pos x="27" y="152"/>
                </a:cxn>
                <a:cxn ang="0">
                  <a:pos x="42" y="160"/>
                </a:cxn>
                <a:cxn ang="0">
                  <a:pos x="60" y="165"/>
                </a:cxn>
                <a:cxn ang="0">
                  <a:pos x="82" y="169"/>
                </a:cxn>
                <a:cxn ang="0">
                  <a:pos x="109" y="172"/>
                </a:cxn>
                <a:cxn ang="0">
                  <a:pos x="195" y="115"/>
                </a:cxn>
                <a:cxn ang="0">
                  <a:pos x="248" y="51"/>
                </a:cxn>
                <a:cxn ang="0">
                  <a:pos x="231" y="0"/>
                </a:cxn>
                <a:cxn ang="0">
                  <a:pos x="114" y="32"/>
                </a:cxn>
                <a:cxn ang="0">
                  <a:pos x="48" y="38"/>
                </a:cxn>
                <a:cxn ang="0">
                  <a:pos x="0" y="55"/>
                </a:cxn>
              </a:cxnLst>
              <a:rect l="0" t="0" r="r" b="b"/>
              <a:pathLst>
                <a:path w="248" h="172">
                  <a:moveTo>
                    <a:pt x="0" y="55"/>
                  </a:moveTo>
                  <a:lnTo>
                    <a:pt x="0" y="74"/>
                  </a:lnTo>
                  <a:lnTo>
                    <a:pt x="1" y="102"/>
                  </a:lnTo>
                  <a:lnTo>
                    <a:pt x="7" y="123"/>
                  </a:lnTo>
                  <a:lnTo>
                    <a:pt x="15" y="140"/>
                  </a:lnTo>
                  <a:lnTo>
                    <a:pt x="27" y="152"/>
                  </a:lnTo>
                  <a:lnTo>
                    <a:pt x="42" y="160"/>
                  </a:lnTo>
                  <a:lnTo>
                    <a:pt x="60" y="165"/>
                  </a:lnTo>
                  <a:lnTo>
                    <a:pt x="82" y="169"/>
                  </a:lnTo>
                  <a:lnTo>
                    <a:pt x="109" y="172"/>
                  </a:lnTo>
                  <a:lnTo>
                    <a:pt x="195" y="115"/>
                  </a:lnTo>
                  <a:lnTo>
                    <a:pt x="248" y="51"/>
                  </a:lnTo>
                  <a:lnTo>
                    <a:pt x="231" y="0"/>
                  </a:lnTo>
                  <a:lnTo>
                    <a:pt x="114" y="32"/>
                  </a:lnTo>
                  <a:lnTo>
                    <a:pt x="48" y="3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4" name="Freeform 42"/>
            <p:cNvSpPr>
              <a:spLocks/>
            </p:cNvSpPr>
            <p:nvPr/>
          </p:nvSpPr>
          <p:spPr bwMode="auto">
            <a:xfrm>
              <a:off x="5307" y="3511"/>
              <a:ext cx="126" cy="72"/>
            </a:xfrm>
            <a:custGeom>
              <a:avLst/>
              <a:gdLst/>
              <a:ahLst/>
              <a:cxnLst>
                <a:cxn ang="0">
                  <a:pos x="101" y="29"/>
                </a:cxn>
                <a:cxn ang="0">
                  <a:pos x="96" y="56"/>
                </a:cxn>
                <a:cxn ang="0">
                  <a:pos x="101" y="73"/>
                </a:cxn>
                <a:cxn ang="0">
                  <a:pos x="106" y="88"/>
                </a:cxn>
                <a:cxn ang="0">
                  <a:pos x="111" y="102"/>
                </a:cxn>
                <a:cxn ang="0">
                  <a:pos x="119" y="115"/>
                </a:cxn>
                <a:cxn ang="0">
                  <a:pos x="130" y="125"/>
                </a:cxn>
                <a:cxn ang="0">
                  <a:pos x="144" y="133"/>
                </a:cxn>
                <a:cxn ang="0">
                  <a:pos x="160" y="140"/>
                </a:cxn>
                <a:cxn ang="0">
                  <a:pos x="180" y="143"/>
                </a:cxn>
                <a:cxn ang="0">
                  <a:pos x="164" y="132"/>
                </a:cxn>
                <a:cxn ang="0">
                  <a:pos x="152" y="122"/>
                </a:cxn>
                <a:cxn ang="0">
                  <a:pos x="140" y="114"/>
                </a:cxn>
                <a:cxn ang="0">
                  <a:pos x="131" y="104"/>
                </a:cxn>
                <a:cxn ang="0">
                  <a:pos x="124" y="95"/>
                </a:cxn>
                <a:cxn ang="0">
                  <a:pos x="119" y="84"/>
                </a:cxn>
                <a:cxn ang="0">
                  <a:pos x="117" y="70"/>
                </a:cxn>
                <a:cxn ang="0">
                  <a:pos x="116" y="52"/>
                </a:cxn>
                <a:cxn ang="0">
                  <a:pos x="121" y="29"/>
                </a:cxn>
                <a:cxn ang="0">
                  <a:pos x="160" y="20"/>
                </a:cxn>
                <a:cxn ang="0">
                  <a:pos x="251" y="0"/>
                </a:cxn>
                <a:cxn ang="0">
                  <a:pos x="96" y="11"/>
                </a:cxn>
                <a:cxn ang="0">
                  <a:pos x="0" y="20"/>
                </a:cxn>
                <a:cxn ang="0">
                  <a:pos x="101" y="29"/>
                </a:cxn>
              </a:cxnLst>
              <a:rect l="0" t="0" r="r" b="b"/>
              <a:pathLst>
                <a:path w="251" h="143">
                  <a:moveTo>
                    <a:pt x="101" y="29"/>
                  </a:moveTo>
                  <a:lnTo>
                    <a:pt x="96" y="56"/>
                  </a:lnTo>
                  <a:lnTo>
                    <a:pt x="101" y="73"/>
                  </a:lnTo>
                  <a:lnTo>
                    <a:pt x="106" y="88"/>
                  </a:lnTo>
                  <a:lnTo>
                    <a:pt x="111" y="102"/>
                  </a:lnTo>
                  <a:lnTo>
                    <a:pt x="119" y="115"/>
                  </a:lnTo>
                  <a:lnTo>
                    <a:pt x="130" y="125"/>
                  </a:lnTo>
                  <a:lnTo>
                    <a:pt x="144" y="133"/>
                  </a:lnTo>
                  <a:lnTo>
                    <a:pt x="160" y="140"/>
                  </a:lnTo>
                  <a:lnTo>
                    <a:pt x="180" y="143"/>
                  </a:lnTo>
                  <a:lnTo>
                    <a:pt x="164" y="132"/>
                  </a:lnTo>
                  <a:lnTo>
                    <a:pt x="152" y="122"/>
                  </a:lnTo>
                  <a:lnTo>
                    <a:pt x="140" y="114"/>
                  </a:lnTo>
                  <a:lnTo>
                    <a:pt x="131" y="104"/>
                  </a:lnTo>
                  <a:lnTo>
                    <a:pt x="124" y="95"/>
                  </a:lnTo>
                  <a:lnTo>
                    <a:pt x="119" y="84"/>
                  </a:lnTo>
                  <a:lnTo>
                    <a:pt x="117" y="70"/>
                  </a:lnTo>
                  <a:lnTo>
                    <a:pt x="116" y="52"/>
                  </a:lnTo>
                  <a:lnTo>
                    <a:pt x="121" y="29"/>
                  </a:lnTo>
                  <a:lnTo>
                    <a:pt x="160" y="20"/>
                  </a:lnTo>
                  <a:lnTo>
                    <a:pt x="251" y="0"/>
                  </a:lnTo>
                  <a:lnTo>
                    <a:pt x="96" y="11"/>
                  </a:lnTo>
                  <a:lnTo>
                    <a:pt x="0" y="20"/>
                  </a:lnTo>
                  <a:lnTo>
                    <a:pt x="101" y="29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5" name="Freeform 43"/>
            <p:cNvSpPr>
              <a:spLocks/>
            </p:cNvSpPr>
            <p:nvPr/>
          </p:nvSpPr>
          <p:spPr bwMode="auto">
            <a:xfrm>
              <a:off x="5370" y="3634"/>
              <a:ext cx="87" cy="131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06" y="2"/>
                </a:cxn>
                <a:cxn ang="0">
                  <a:pos x="122" y="10"/>
                </a:cxn>
                <a:cxn ang="0">
                  <a:pos x="137" y="23"/>
                </a:cxn>
                <a:cxn ang="0">
                  <a:pos x="150" y="39"/>
                </a:cxn>
                <a:cxn ang="0">
                  <a:pos x="160" y="59"/>
                </a:cxn>
                <a:cxn ang="0">
                  <a:pos x="168" y="81"/>
                </a:cxn>
                <a:cxn ang="0">
                  <a:pos x="173" y="105"/>
                </a:cxn>
                <a:cxn ang="0">
                  <a:pos x="174" y="131"/>
                </a:cxn>
                <a:cxn ang="0">
                  <a:pos x="172" y="158"/>
                </a:cxn>
                <a:cxn ang="0">
                  <a:pos x="166" y="182"/>
                </a:cxn>
                <a:cxn ang="0">
                  <a:pos x="158" y="204"/>
                </a:cxn>
                <a:cxn ang="0">
                  <a:pos x="148" y="223"/>
                </a:cxn>
                <a:cxn ang="0">
                  <a:pos x="134" y="239"/>
                </a:cxn>
                <a:cxn ang="0">
                  <a:pos x="119" y="251"/>
                </a:cxn>
                <a:cxn ang="0">
                  <a:pos x="103" y="259"/>
                </a:cxn>
                <a:cxn ang="0">
                  <a:pos x="85" y="261"/>
                </a:cxn>
                <a:cxn ang="0">
                  <a:pos x="68" y="258"/>
                </a:cxn>
                <a:cxn ang="0">
                  <a:pos x="52" y="250"/>
                </a:cxn>
                <a:cxn ang="0">
                  <a:pos x="37" y="238"/>
                </a:cxn>
                <a:cxn ang="0">
                  <a:pos x="24" y="221"/>
                </a:cxn>
                <a:cxn ang="0">
                  <a:pos x="14" y="201"/>
                </a:cxn>
                <a:cxn ang="0">
                  <a:pos x="6" y="180"/>
                </a:cxn>
                <a:cxn ang="0">
                  <a:pos x="1" y="155"/>
                </a:cxn>
                <a:cxn ang="0">
                  <a:pos x="0" y="129"/>
                </a:cxn>
                <a:cxn ang="0">
                  <a:pos x="2" y="102"/>
                </a:cxn>
                <a:cxn ang="0">
                  <a:pos x="7" y="78"/>
                </a:cxn>
                <a:cxn ang="0">
                  <a:pos x="16" y="56"/>
                </a:cxn>
                <a:cxn ang="0">
                  <a:pos x="27" y="37"/>
                </a:cxn>
                <a:cxn ang="0">
                  <a:pos x="41" y="21"/>
                </a:cxn>
                <a:cxn ang="0">
                  <a:pos x="55" y="9"/>
                </a:cxn>
                <a:cxn ang="0">
                  <a:pos x="72" y="2"/>
                </a:cxn>
                <a:cxn ang="0">
                  <a:pos x="89" y="0"/>
                </a:cxn>
              </a:cxnLst>
              <a:rect l="0" t="0" r="r" b="b"/>
              <a:pathLst>
                <a:path w="174" h="261">
                  <a:moveTo>
                    <a:pt x="89" y="0"/>
                  </a:moveTo>
                  <a:lnTo>
                    <a:pt x="106" y="2"/>
                  </a:lnTo>
                  <a:lnTo>
                    <a:pt x="122" y="10"/>
                  </a:lnTo>
                  <a:lnTo>
                    <a:pt x="137" y="23"/>
                  </a:lnTo>
                  <a:lnTo>
                    <a:pt x="150" y="39"/>
                  </a:lnTo>
                  <a:lnTo>
                    <a:pt x="160" y="59"/>
                  </a:lnTo>
                  <a:lnTo>
                    <a:pt x="168" y="81"/>
                  </a:lnTo>
                  <a:lnTo>
                    <a:pt x="173" y="105"/>
                  </a:lnTo>
                  <a:lnTo>
                    <a:pt x="174" y="131"/>
                  </a:lnTo>
                  <a:lnTo>
                    <a:pt x="172" y="158"/>
                  </a:lnTo>
                  <a:lnTo>
                    <a:pt x="166" y="182"/>
                  </a:lnTo>
                  <a:lnTo>
                    <a:pt x="158" y="204"/>
                  </a:lnTo>
                  <a:lnTo>
                    <a:pt x="148" y="223"/>
                  </a:lnTo>
                  <a:lnTo>
                    <a:pt x="134" y="239"/>
                  </a:lnTo>
                  <a:lnTo>
                    <a:pt x="119" y="251"/>
                  </a:lnTo>
                  <a:lnTo>
                    <a:pt x="103" y="259"/>
                  </a:lnTo>
                  <a:lnTo>
                    <a:pt x="85" y="261"/>
                  </a:lnTo>
                  <a:lnTo>
                    <a:pt x="68" y="258"/>
                  </a:lnTo>
                  <a:lnTo>
                    <a:pt x="52" y="250"/>
                  </a:lnTo>
                  <a:lnTo>
                    <a:pt x="37" y="238"/>
                  </a:lnTo>
                  <a:lnTo>
                    <a:pt x="24" y="221"/>
                  </a:lnTo>
                  <a:lnTo>
                    <a:pt x="14" y="201"/>
                  </a:lnTo>
                  <a:lnTo>
                    <a:pt x="6" y="180"/>
                  </a:lnTo>
                  <a:lnTo>
                    <a:pt x="1" y="155"/>
                  </a:lnTo>
                  <a:lnTo>
                    <a:pt x="0" y="129"/>
                  </a:lnTo>
                  <a:lnTo>
                    <a:pt x="2" y="102"/>
                  </a:lnTo>
                  <a:lnTo>
                    <a:pt x="7" y="78"/>
                  </a:lnTo>
                  <a:lnTo>
                    <a:pt x="16" y="56"/>
                  </a:lnTo>
                  <a:lnTo>
                    <a:pt x="27" y="37"/>
                  </a:lnTo>
                  <a:lnTo>
                    <a:pt x="41" y="21"/>
                  </a:lnTo>
                  <a:lnTo>
                    <a:pt x="55" y="9"/>
                  </a:lnTo>
                  <a:lnTo>
                    <a:pt x="72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6" name="Freeform 44"/>
            <p:cNvSpPr>
              <a:spLocks/>
            </p:cNvSpPr>
            <p:nvPr/>
          </p:nvSpPr>
          <p:spPr bwMode="auto">
            <a:xfrm>
              <a:off x="5285" y="3588"/>
              <a:ext cx="189" cy="204"/>
            </a:xfrm>
            <a:custGeom>
              <a:avLst/>
              <a:gdLst/>
              <a:ahLst/>
              <a:cxnLst>
                <a:cxn ang="0">
                  <a:pos x="130" y="0"/>
                </a:cxn>
                <a:cxn ang="0">
                  <a:pos x="277" y="14"/>
                </a:cxn>
                <a:cxn ang="0">
                  <a:pos x="298" y="25"/>
                </a:cxn>
                <a:cxn ang="0">
                  <a:pos x="316" y="38"/>
                </a:cxn>
                <a:cxn ang="0">
                  <a:pos x="332" y="54"/>
                </a:cxn>
                <a:cxn ang="0">
                  <a:pos x="344" y="70"/>
                </a:cxn>
                <a:cxn ang="0">
                  <a:pos x="356" y="90"/>
                </a:cxn>
                <a:cxn ang="0">
                  <a:pos x="364" y="109"/>
                </a:cxn>
                <a:cxn ang="0">
                  <a:pos x="371" y="131"/>
                </a:cxn>
                <a:cxn ang="0">
                  <a:pos x="375" y="154"/>
                </a:cxn>
                <a:cxn ang="0">
                  <a:pos x="377" y="182"/>
                </a:cxn>
                <a:cxn ang="0">
                  <a:pos x="377" y="207"/>
                </a:cxn>
                <a:cxn ang="0">
                  <a:pos x="375" y="232"/>
                </a:cxn>
                <a:cxn ang="0">
                  <a:pos x="372" y="255"/>
                </a:cxn>
                <a:cxn ang="0">
                  <a:pos x="367" y="277"/>
                </a:cxn>
                <a:cxn ang="0">
                  <a:pos x="362" y="298"/>
                </a:cxn>
                <a:cxn ang="0">
                  <a:pos x="354" y="318"/>
                </a:cxn>
                <a:cxn ang="0">
                  <a:pos x="343" y="335"/>
                </a:cxn>
                <a:cxn ang="0">
                  <a:pos x="332" y="351"/>
                </a:cxn>
                <a:cxn ang="0">
                  <a:pos x="318" y="365"/>
                </a:cxn>
                <a:cxn ang="0">
                  <a:pos x="303" y="377"/>
                </a:cxn>
                <a:cxn ang="0">
                  <a:pos x="287" y="388"/>
                </a:cxn>
                <a:cxn ang="0">
                  <a:pos x="267" y="396"/>
                </a:cxn>
                <a:cxn ang="0">
                  <a:pos x="248" y="402"/>
                </a:cxn>
                <a:cxn ang="0">
                  <a:pos x="224" y="406"/>
                </a:cxn>
                <a:cxn ang="0">
                  <a:pos x="200" y="407"/>
                </a:cxn>
                <a:cxn ang="0">
                  <a:pos x="45" y="376"/>
                </a:cxn>
                <a:cxn ang="0">
                  <a:pos x="30" y="354"/>
                </a:cxn>
                <a:cxn ang="0">
                  <a:pos x="17" y="333"/>
                </a:cxn>
                <a:cxn ang="0">
                  <a:pos x="9" y="311"/>
                </a:cxn>
                <a:cxn ang="0">
                  <a:pos x="4" y="289"/>
                </a:cxn>
                <a:cxn ang="0">
                  <a:pos x="1" y="266"/>
                </a:cxn>
                <a:cxn ang="0">
                  <a:pos x="0" y="242"/>
                </a:cxn>
                <a:cxn ang="0">
                  <a:pos x="0" y="216"/>
                </a:cxn>
                <a:cxn ang="0">
                  <a:pos x="0" y="190"/>
                </a:cxn>
                <a:cxn ang="0">
                  <a:pos x="9" y="159"/>
                </a:cxn>
                <a:cxn ang="0">
                  <a:pos x="18" y="129"/>
                </a:cxn>
                <a:cxn ang="0">
                  <a:pos x="29" y="102"/>
                </a:cxn>
                <a:cxn ang="0">
                  <a:pos x="41" y="77"/>
                </a:cxn>
                <a:cxn ang="0">
                  <a:pos x="57" y="55"/>
                </a:cxn>
                <a:cxn ang="0">
                  <a:pos x="77" y="34"/>
                </a:cxn>
                <a:cxn ang="0">
                  <a:pos x="101" y="16"/>
                </a:cxn>
                <a:cxn ang="0">
                  <a:pos x="130" y="0"/>
                </a:cxn>
              </a:cxnLst>
              <a:rect l="0" t="0" r="r" b="b"/>
              <a:pathLst>
                <a:path w="377" h="407">
                  <a:moveTo>
                    <a:pt x="130" y="0"/>
                  </a:moveTo>
                  <a:lnTo>
                    <a:pt x="277" y="14"/>
                  </a:lnTo>
                  <a:lnTo>
                    <a:pt x="298" y="25"/>
                  </a:lnTo>
                  <a:lnTo>
                    <a:pt x="316" y="38"/>
                  </a:lnTo>
                  <a:lnTo>
                    <a:pt x="332" y="54"/>
                  </a:lnTo>
                  <a:lnTo>
                    <a:pt x="344" y="70"/>
                  </a:lnTo>
                  <a:lnTo>
                    <a:pt x="356" y="90"/>
                  </a:lnTo>
                  <a:lnTo>
                    <a:pt x="364" y="109"/>
                  </a:lnTo>
                  <a:lnTo>
                    <a:pt x="371" y="131"/>
                  </a:lnTo>
                  <a:lnTo>
                    <a:pt x="375" y="154"/>
                  </a:lnTo>
                  <a:lnTo>
                    <a:pt x="377" y="182"/>
                  </a:lnTo>
                  <a:lnTo>
                    <a:pt x="377" y="207"/>
                  </a:lnTo>
                  <a:lnTo>
                    <a:pt x="375" y="232"/>
                  </a:lnTo>
                  <a:lnTo>
                    <a:pt x="372" y="255"/>
                  </a:lnTo>
                  <a:lnTo>
                    <a:pt x="367" y="277"/>
                  </a:lnTo>
                  <a:lnTo>
                    <a:pt x="362" y="298"/>
                  </a:lnTo>
                  <a:lnTo>
                    <a:pt x="354" y="318"/>
                  </a:lnTo>
                  <a:lnTo>
                    <a:pt x="343" y="335"/>
                  </a:lnTo>
                  <a:lnTo>
                    <a:pt x="332" y="351"/>
                  </a:lnTo>
                  <a:lnTo>
                    <a:pt x="318" y="365"/>
                  </a:lnTo>
                  <a:lnTo>
                    <a:pt x="303" y="377"/>
                  </a:lnTo>
                  <a:lnTo>
                    <a:pt x="287" y="388"/>
                  </a:lnTo>
                  <a:lnTo>
                    <a:pt x="267" y="396"/>
                  </a:lnTo>
                  <a:lnTo>
                    <a:pt x="248" y="402"/>
                  </a:lnTo>
                  <a:lnTo>
                    <a:pt x="224" y="406"/>
                  </a:lnTo>
                  <a:lnTo>
                    <a:pt x="200" y="407"/>
                  </a:lnTo>
                  <a:lnTo>
                    <a:pt x="45" y="376"/>
                  </a:lnTo>
                  <a:lnTo>
                    <a:pt x="30" y="354"/>
                  </a:lnTo>
                  <a:lnTo>
                    <a:pt x="17" y="333"/>
                  </a:lnTo>
                  <a:lnTo>
                    <a:pt x="9" y="311"/>
                  </a:lnTo>
                  <a:lnTo>
                    <a:pt x="4" y="289"/>
                  </a:lnTo>
                  <a:lnTo>
                    <a:pt x="1" y="266"/>
                  </a:lnTo>
                  <a:lnTo>
                    <a:pt x="0" y="242"/>
                  </a:lnTo>
                  <a:lnTo>
                    <a:pt x="0" y="216"/>
                  </a:lnTo>
                  <a:lnTo>
                    <a:pt x="0" y="190"/>
                  </a:lnTo>
                  <a:lnTo>
                    <a:pt x="9" y="159"/>
                  </a:lnTo>
                  <a:lnTo>
                    <a:pt x="18" y="129"/>
                  </a:lnTo>
                  <a:lnTo>
                    <a:pt x="29" y="102"/>
                  </a:lnTo>
                  <a:lnTo>
                    <a:pt x="41" y="77"/>
                  </a:lnTo>
                  <a:lnTo>
                    <a:pt x="57" y="55"/>
                  </a:lnTo>
                  <a:lnTo>
                    <a:pt x="77" y="34"/>
                  </a:lnTo>
                  <a:lnTo>
                    <a:pt x="101" y="1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7" name="Freeform 45"/>
            <p:cNvSpPr>
              <a:spLocks/>
            </p:cNvSpPr>
            <p:nvPr/>
          </p:nvSpPr>
          <p:spPr bwMode="auto">
            <a:xfrm>
              <a:off x="5386" y="3644"/>
              <a:ext cx="68" cy="121"/>
            </a:xfrm>
            <a:custGeom>
              <a:avLst/>
              <a:gdLst/>
              <a:ahLst/>
              <a:cxnLst>
                <a:cxn ang="0">
                  <a:pos x="59" y="31"/>
                </a:cxn>
                <a:cxn ang="0">
                  <a:pos x="72" y="38"/>
                </a:cxn>
                <a:cxn ang="0">
                  <a:pos x="82" y="46"/>
                </a:cxn>
                <a:cxn ang="0">
                  <a:pos x="88" y="54"/>
                </a:cxn>
                <a:cxn ang="0">
                  <a:pos x="92" y="65"/>
                </a:cxn>
                <a:cxn ang="0">
                  <a:pos x="96" y="76"/>
                </a:cxn>
                <a:cxn ang="0">
                  <a:pos x="97" y="89"/>
                </a:cxn>
                <a:cxn ang="0">
                  <a:pos x="97" y="102"/>
                </a:cxn>
                <a:cxn ang="0">
                  <a:pos x="97" y="117"/>
                </a:cxn>
                <a:cxn ang="0">
                  <a:pos x="90" y="136"/>
                </a:cxn>
                <a:cxn ang="0">
                  <a:pos x="84" y="153"/>
                </a:cxn>
                <a:cxn ang="0">
                  <a:pos x="79" y="167"/>
                </a:cxn>
                <a:cxn ang="0">
                  <a:pos x="73" y="179"/>
                </a:cxn>
                <a:cxn ang="0">
                  <a:pos x="65" y="188"/>
                </a:cxn>
                <a:cxn ang="0">
                  <a:pos x="53" y="194"/>
                </a:cxn>
                <a:cxn ang="0">
                  <a:pos x="37" y="196"/>
                </a:cxn>
                <a:cxn ang="0">
                  <a:pos x="16" y="195"/>
                </a:cxn>
                <a:cxn ang="0">
                  <a:pos x="3" y="180"/>
                </a:cxn>
                <a:cxn ang="0">
                  <a:pos x="0" y="204"/>
                </a:cxn>
                <a:cxn ang="0">
                  <a:pos x="12" y="221"/>
                </a:cxn>
                <a:cxn ang="0">
                  <a:pos x="36" y="242"/>
                </a:cxn>
                <a:cxn ang="0">
                  <a:pos x="56" y="238"/>
                </a:cxn>
                <a:cxn ang="0">
                  <a:pos x="72" y="232"/>
                </a:cxn>
                <a:cxn ang="0">
                  <a:pos x="84" y="225"/>
                </a:cxn>
                <a:cxn ang="0">
                  <a:pos x="96" y="214"/>
                </a:cxn>
                <a:cxn ang="0">
                  <a:pos x="104" y="203"/>
                </a:cxn>
                <a:cxn ang="0">
                  <a:pos x="112" y="188"/>
                </a:cxn>
                <a:cxn ang="0">
                  <a:pos x="120" y="171"/>
                </a:cxn>
                <a:cxn ang="0">
                  <a:pos x="128" y="151"/>
                </a:cxn>
                <a:cxn ang="0">
                  <a:pos x="136" y="99"/>
                </a:cxn>
                <a:cxn ang="0">
                  <a:pos x="136" y="72"/>
                </a:cxn>
                <a:cxn ang="0">
                  <a:pos x="130" y="48"/>
                </a:cxn>
                <a:cxn ang="0">
                  <a:pos x="122" y="27"/>
                </a:cxn>
                <a:cxn ang="0">
                  <a:pos x="111" y="12"/>
                </a:cxn>
                <a:cxn ang="0">
                  <a:pos x="96" y="3"/>
                </a:cxn>
                <a:cxn ang="0">
                  <a:pos x="79" y="0"/>
                </a:cxn>
                <a:cxn ang="0">
                  <a:pos x="60" y="7"/>
                </a:cxn>
                <a:cxn ang="0">
                  <a:pos x="39" y="23"/>
                </a:cxn>
                <a:cxn ang="0">
                  <a:pos x="29" y="36"/>
                </a:cxn>
                <a:cxn ang="0">
                  <a:pos x="59" y="31"/>
                </a:cxn>
              </a:cxnLst>
              <a:rect l="0" t="0" r="r" b="b"/>
              <a:pathLst>
                <a:path w="136" h="242">
                  <a:moveTo>
                    <a:pt x="59" y="31"/>
                  </a:moveTo>
                  <a:lnTo>
                    <a:pt x="72" y="38"/>
                  </a:lnTo>
                  <a:lnTo>
                    <a:pt x="82" y="46"/>
                  </a:lnTo>
                  <a:lnTo>
                    <a:pt x="88" y="54"/>
                  </a:lnTo>
                  <a:lnTo>
                    <a:pt x="92" y="65"/>
                  </a:lnTo>
                  <a:lnTo>
                    <a:pt x="96" y="76"/>
                  </a:lnTo>
                  <a:lnTo>
                    <a:pt x="97" y="89"/>
                  </a:lnTo>
                  <a:lnTo>
                    <a:pt x="97" y="102"/>
                  </a:lnTo>
                  <a:lnTo>
                    <a:pt x="97" y="117"/>
                  </a:lnTo>
                  <a:lnTo>
                    <a:pt x="90" y="136"/>
                  </a:lnTo>
                  <a:lnTo>
                    <a:pt x="84" y="153"/>
                  </a:lnTo>
                  <a:lnTo>
                    <a:pt x="79" y="167"/>
                  </a:lnTo>
                  <a:lnTo>
                    <a:pt x="73" y="179"/>
                  </a:lnTo>
                  <a:lnTo>
                    <a:pt x="65" y="188"/>
                  </a:lnTo>
                  <a:lnTo>
                    <a:pt x="53" y="194"/>
                  </a:lnTo>
                  <a:lnTo>
                    <a:pt x="37" y="196"/>
                  </a:lnTo>
                  <a:lnTo>
                    <a:pt x="16" y="195"/>
                  </a:lnTo>
                  <a:lnTo>
                    <a:pt x="3" y="180"/>
                  </a:lnTo>
                  <a:lnTo>
                    <a:pt x="0" y="204"/>
                  </a:lnTo>
                  <a:lnTo>
                    <a:pt x="12" y="221"/>
                  </a:lnTo>
                  <a:lnTo>
                    <a:pt x="36" y="242"/>
                  </a:lnTo>
                  <a:lnTo>
                    <a:pt x="56" y="238"/>
                  </a:lnTo>
                  <a:lnTo>
                    <a:pt x="72" y="232"/>
                  </a:lnTo>
                  <a:lnTo>
                    <a:pt x="84" y="225"/>
                  </a:lnTo>
                  <a:lnTo>
                    <a:pt x="96" y="214"/>
                  </a:lnTo>
                  <a:lnTo>
                    <a:pt x="104" y="203"/>
                  </a:lnTo>
                  <a:lnTo>
                    <a:pt x="112" y="188"/>
                  </a:lnTo>
                  <a:lnTo>
                    <a:pt x="120" y="171"/>
                  </a:lnTo>
                  <a:lnTo>
                    <a:pt x="128" y="151"/>
                  </a:lnTo>
                  <a:lnTo>
                    <a:pt x="136" y="99"/>
                  </a:lnTo>
                  <a:lnTo>
                    <a:pt x="136" y="72"/>
                  </a:lnTo>
                  <a:lnTo>
                    <a:pt x="130" y="48"/>
                  </a:lnTo>
                  <a:lnTo>
                    <a:pt x="122" y="27"/>
                  </a:lnTo>
                  <a:lnTo>
                    <a:pt x="111" y="12"/>
                  </a:lnTo>
                  <a:lnTo>
                    <a:pt x="96" y="3"/>
                  </a:lnTo>
                  <a:lnTo>
                    <a:pt x="79" y="0"/>
                  </a:lnTo>
                  <a:lnTo>
                    <a:pt x="60" y="7"/>
                  </a:lnTo>
                  <a:lnTo>
                    <a:pt x="39" y="23"/>
                  </a:lnTo>
                  <a:lnTo>
                    <a:pt x="29" y="36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8" name="Freeform 46"/>
            <p:cNvSpPr>
              <a:spLocks/>
            </p:cNvSpPr>
            <p:nvPr/>
          </p:nvSpPr>
          <p:spPr bwMode="auto">
            <a:xfrm>
              <a:off x="5431" y="3686"/>
              <a:ext cx="23" cy="64"/>
            </a:xfrm>
            <a:custGeom>
              <a:avLst/>
              <a:gdLst/>
              <a:ahLst/>
              <a:cxnLst>
                <a:cxn ang="0">
                  <a:pos x="13" y="70"/>
                </a:cxn>
                <a:cxn ang="0">
                  <a:pos x="0" y="96"/>
                </a:cxn>
                <a:cxn ang="0">
                  <a:pos x="3" y="110"/>
                </a:cxn>
                <a:cxn ang="0">
                  <a:pos x="1" y="127"/>
                </a:cxn>
                <a:cxn ang="0">
                  <a:pos x="25" y="105"/>
                </a:cxn>
                <a:cxn ang="0">
                  <a:pos x="42" y="73"/>
                </a:cxn>
                <a:cxn ang="0">
                  <a:pos x="45" y="41"/>
                </a:cxn>
                <a:cxn ang="0">
                  <a:pos x="45" y="0"/>
                </a:cxn>
                <a:cxn ang="0">
                  <a:pos x="33" y="9"/>
                </a:cxn>
                <a:cxn ang="0">
                  <a:pos x="35" y="35"/>
                </a:cxn>
                <a:cxn ang="0">
                  <a:pos x="35" y="61"/>
                </a:cxn>
                <a:cxn ang="0">
                  <a:pos x="16" y="96"/>
                </a:cxn>
                <a:cxn ang="0">
                  <a:pos x="13" y="70"/>
                </a:cxn>
              </a:cxnLst>
              <a:rect l="0" t="0" r="r" b="b"/>
              <a:pathLst>
                <a:path w="45" h="127">
                  <a:moveTo>
                    <a:pt x="13" y="70"/>
                  </a:moveTo>
                  <a:lnTo>
                    <a:pt x="0" y="96"/>
                  </a:lnTo>
                  <a:lnTo>
                    <a:pt x="3" y="110"/>
                  </a:lnTo>
                  <a:lnTo>
                    <a:pt x="1" y="127"/>
                  </a:lnTo>
                  <a:lnTo>
                    <a:pt x="25" y="105"/>
                  </a:lnTo>
                  <a:lnTo>
                    <a:pt x="42" y="73"/>
                  </a:lnTo>
                  <a:lnTo>
                    <a:pt x="45" y="41"/>
                  </a:lnTo>
                  <a:lnTo>
                    <a:pt x="45" y="0"/>
                  </a:lnTo>
                  <a:lnTo>
                    <a:pt x="33" y="9"/>
                  </a:lnTo>
                  <a:lnTo>
                    <a:pt x="35" y="35"/>
                  </a:lnTo>
                  <a:lnTo>
                    <a:pt x="35" y="61"/>
                  </a:lnTo>
                  <a:lnTo>
                    <a:pt x="16" y="96"/>
                  </a:lnTo>
                  <a:lnTo>
                    <a:pt x="13" y="70"/>
                  </a:lnTo>
                  <a:close/>
                </a:path>
              </a:pathLst>
            </a:custGeom>
            <a:solidFill>
              <a:srgbClr val="A0B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59" name="Freeform 47"/>
            <p:cNvSpPr>
              <a:spLocks/>
            </p:cNvSpPr>
            <p:nvPr/>
          </p:nvSpPr>
          <p:spPr bwMode="auto">
            <a:xfrm>
              <a:off x="5374" y="3638"/>
              <a:ext cx="43" cy="10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60" y="12"/>
                </a:cxn>
                <a:cxn ang="0">
                  <a:pos x="42" y="26"/>
                </a:cxn>
                <a:cxn ang="0">
                  <a:pos x="28" y="44"/>
                </a:cxn>
                <a:cxn ang="0">
                  <a:pos x="18" y="62"/>
                </a:cxn>
                <a:cxn ang="0">
                  <a:pos x="9" y="83"/>
                </a:cxn>
                <a:cxn ang="0">
                  <a:pos x="5" y="106"/>
                </a:cxn>
                <a:cxn ang="0">
                  <a:pos x="1" y="131"/>
                </a:cxn>
                <a:cxn ang="0">
                  <a:pos x="0" y="158"/>
                </a:cxn>
                <a:cxn ang="0">
                  <a:pos x="6" y="187"/>
                </a:cxn>
                <a:cxn ang="0">
                  <a:pos x="18" y="217"/>
                </a:cxn>
                <a:cxn ang="0">
                  <a:pos x="21" y="193"/>
                </a:cxn>
                <a:cxn ang="0">
                  <a:pos x="14" y="148"/>
                </a:cxn>
                <a:cxn ang="0">
                  <a:pos x="36" y="153"/>
                </a:cxn>
                <a:cxn ang="0">
                  <a:pos x="65" y="152"/>
                </a:cxn>
                <a:cxn ang="0">
                  <a:pos x="73" y="135"/>
                </a:cxn>
                <a:cxn ang="0">
                  <a:pos x="86" y="124"/>
                </a:cxn>
                <a:cxn ang="0">
                  <a:pos x="86" y="102"/>
                </a:cxn>
                <a:cxn ang="0">
                  <a:pos x="71" y="94"/>
                </a:cxn>
                <a:cxn ang="0">
                  <a:pos x="72" y="70"/>
                </a:cxn>
                <a:cxn ang="0">
                  <a:pos x="58" y="54"/>
                </a:cxn>
                <a:cxn ang="0">
                  <a:pos x="45" y="49"/>
                </a:cxn>
                <a:cxn ang="0">
                  <a:pos x="50" y="42"/>
                </a:cxn>
                <a:cxn ang="0">
                  <a:pos x="54" y="36"/>
                </a:cxn>
                <a:cxn ang="0">
                  <a:pos x="59" y="30"/>
                </a:cxn>
                <a:cxn ang="0">
                  <a:pos x="62" y="24"/>
                </a:cxn>
                <a:cxn ang="0">
                  <a:pos x="67" y="18"/>
                </a:cxn>
                <a:cxn ang="0">
                  <a:pos x="72" y="12"/>
                </a:cxn>
                <a:cxn ang="0">
                  <a:pos x="76" y="6"/>
                </a:cxn>
                <a:cxn ang="0">
                  <a:pos x="82" y="0"/>
                </a:cxn>
              </a:cxnLst>
              <a:rect l="0" t="0" r="r" b="b"/>
              <a:pathLst>
                <a:path w="86" h="217">
                  <a:moveTo>
                    <a:pt x="82" y="0"/>
                  </a:moveTo>
                  <a:lnTo>
                    <a:pt x="60" y="12"/>
                  </a:lnTo>
                  <a:lnTo>
                    <a:pt x="42" y="26"/>
                  </a:lnTo>
                  <a:lnTo>
                    <a:pt x="28" y="44"/>
                  </a:lnTo>
                  <a:lnTo>
                    <a:pt x="18" y="62"/>
                  </a:lnTo>
                  <a:lnTo>
                    <a:pt x="9" y="83"/>
                  </a:lnTo>
                  <a:lnTo>
                    <a:pt x="5" y="106"/>
                  </a:lnTo>
                  <a:lnTo>
                    <a:pt x="1" y="131"/>
                  </a:lnTo>
                  <a:lnTo>
                    <a:pt x="0" y="158"/>
                  </a:lnTo>
                  <a:lnTo>
                    <a:pt x="6" y="187"/>
                  </a:lnTo>
                  <a:lnTo>
                    <a:pt x="18" y="217"/>
                  </a:lnTo>
                  <a:lnTo>
                    <a:pt x="21" y="193"/>
                  </a:lnTo>
                  <a:lnTo>
                    <a:pt x="14" y="148"/>
                  </a:lnTo>
                  <a:lnTo>
                    <a:pt x="36" y="153"/>
                  </a:lnTo>
                  <a:lnTo>
                    <a:pt x="65" y="152"/>
                  </a:lnTo>
                  <a:lnTo>
                    <a:pt x="73" y="135"/>
                  </a:lnTo>
                  <a:lnTo>
                    <a:pt x="86" y="124"/>
                  </a:lnTo>
                  <a:lnTo>
                    <a:pt x="86" y="102"/>
                  </a:lnTo>
                  <a:lnTo>
                    <a:pt x="71" y="94"/>
                  </a:lnTo>
                  <a:lnTo>
                    <a:pt x="72" y="70"/>
                  </a:lnTo>
                  <a:lnTo>
                    <a:pt x="58" y="54"/>
                  </a:lnTo>
                  <a:lnTo>
                    <a:pt x="45" y="49"/>
                  </a:lnTo>
                  <a:lnTo>
                    <a:pt x="50" y="42"/>
                  </a:lnTo>
                  <a:lnTo>
                    <a:pt x="54" y="36"/>
                  </a:lnTo>
                  <a:lnTo>
                    <a:pt x="59" y="30"/>
                  </a:lnTo>
                  <a:lnTo>
                    <a:pt x="62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6" y="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0" name="Freeform 48"/>
            <p:cNvSpPr>
              <a:spLocks/>
            </p:cNvSpPr>
            <p:nvPr/>
          </p:nvSpPr>
          <p:spPr bwMode="auto">
            <a:xfrm>
              <a:off x="5280" y="3589"/>
              <a:ext cx="142" cy="198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284" y="11"/>
                </a:cxn>
                <a:cxn ang="0">
                  <a:pos x="262" y="15"/>
                </a:cxn>
                <a:cxn ang="0">
                  <a:pos x="240" y="23"/>
                </a:cxn>
                <a:cxn ang="0">
                  <a:pos x="219" y="36"/>
                </a:cxn>
                <a:cxn ang="0">
                  <a:pos x="200" y="52"/>
                </a:cxn>
                <a:cxn ang="0">
                  <a:pos x="181" y="70"/>
                </a:cxn>
                <a:cxn ang="0">
                  <a:pos x="165" y="93"/>
                </a:cxn>
                <a:cxn ang="0">
                  <a:pos x="151" y="117"/>
                </a:cxn>
                <a:cxn ang="0">
                  <a:pos x="140" y="145"/>
                </a:cxn>
                <a:cxn ang="0">
                  <a:pos x="132" y="174"/>
                </a:cxn>
                <a:cxn ang="0">
                  <a:pos x="127" y="204"/>
                </a:cxn>
                <a:cxn ang="0">
                  <a:pos x="126" y="235"/>
                </a:cxn>
                <a:cxn ang="0">
                  <a:pos x="128" y="267"/>
                </a:cxn>
                <a:cxn ang="0">
                  <a:pos x="135" y="300"/>
                </a:cxn>
                <a:cxn ang="0">
                  <a:pos x="147" y="333"/>
                </a:cxn>
                <a:cxn ang="0">
                  <a:pos x="164" y="365"/>
                </a:cxn>
                <a:cxn ang="0">
                  <a:pos x="186" y="396"/>
                </a:cxn>
                <a:cxn ang="0">
                  <a:pos x="127" y="389"/>
                </a:cxn>
                <a:cxn ang="0">
                  <a:pos x="64" y="375"/>
                </a:cxn>
                <a:cxn ang="0">
                  <a:pos x="22" y="335"/>
                </a:cxn>
                <a:cxn ang="0">
                  <a:pos x="9" y="294"/>
                </a:cxn>
                <a:cxn ang="0">
                  <a:pos x="0" y="247"/>
                </a:cxn>
                <a:cxn ang="0">
                  <a:pos x="0" y="198"/>
                </a:cxn>
                <a:cxn ang="0">
                  <a:pos x="9" y="150"/>
                </a:cxn>
                <a:cxn ang="0">
                  <a:pos x="23" y="102"/>
                </a:cxn>
                <a:cxn ang="0">
                  <a:pos x="48" y="60"/>
                </a:cxn>
                <a:cxn ang="0">
                  <a:pos x="81" y="25"/>
                </a:cxn>
                <a:cxn ang="0">
                  <a:pos x="125" y="0"/>
                </a:cxn>
              </a:cxnLst>
              <a:rect l="0" t="0" r="r" b="b"/>
              <a:pathLst>
                <a:path w="284" h="396">
                  <a:moveTo>
                    <a:pt x="125" y="0"/>
                  </a:moveTo>
                  <a:lnTo>
                    <a:pt x="284" y="11"/>
                  </a:lnTo>
                  <a:lnTo>
                    <a:pt x="262" y="15"/>
                  </a:lnTo>
                  <a:lnTo>
                    <a:pt x="240" y="23"/>
                  </a:lnTo>
                  <a:lnTo>
                    <a:pt x="219" y="36"/>
                  </a:lnTo>
                  <a:lnTo>
                    <a:pt x="200" y="52"/>
                  </a:lnTo>
                  <a:lnTo>
                    <a:pt x="181" y="70"/>
                  </a:lnTo>
                  <a:lnTo>
                    <a:pt x="165" y="93"/>
                  </a:lnTo>
                  <a:lnTo>
                    <a:pt x="151" y="117"/>
                  </a:lnTo>
                  <a:lnTo>
                    <a:pt x="140" y="145"/>
                  </a:lnTo>
                  <a:lnTo>
                    <a:pt x="132" y="174"/>
                  </a:lnTo>
                  <a:lnTo>
                    <a:pt x="127" y="204"/>
                  </a:lnTo>
                  <a:lnTo>
                    <a:pt x="126" y="235"/>
                  </a:lnTo>
                  <a:lnTo>
                    <a:pt x="128" y="267"/>
                  </a:lnTo>
                  <a:lnTo>
                    <a:pt x="135" y="300"/>
                  </a:lnTo>
                  <a:lnTo>
                    <a:pt x="147" y="333"/>
                  </a:lnTo>
                  <a:lnTo>
                    <a:pt x="164" y="365"/>
                  </a:lnTo>
                  <a:lnTo>
                    <a:pt x="186" y="396"/>
                  </a:lnTo>
                  <a:lnTo>
                    <a:pt x="127" y="389"/>
                  </a:lnTo>
                  <a:lnTo>
                    <a:pt x="64" y="375"/>
                  </a:lnTo>
                  <a:lnTo>
                    <a:pt x="22" y="335"/>
                  </a:lnTo>
                  <a:lnTo>
                    <a:pt x="9" y="294"/>
                  </a:lnTo>
                  <a:lnTo>
                    <a:pt x="0" y="247"/>
                  </a:lnTo>
                  <a:lnTo>
                    <a:pt x="0" y="198"/>
                  </a:lnTo>
                  <a:lnTo>
                    <a:pt x="9" y="150"/>
                  </a:lnTo>
                  <a:lnTo>
                    <a:pt x="23" y="102"/>
                  </a:lnTo>
                  <a:lnTo>
                    <a:pt x="48" y="60"/>
                  </a:lnTo>
                  <a:lnTo>
                    <a:pt x="81" y="2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1" name="Freeform 49"/>
            <p:cNvSpPr>
              <a:spLocks/>
            </p:cNvSpPr>
            <p:nvPr/>
          </p:nvSpPr>
          <p:spPr bwMode="auto">
            <a:xfrm>
              <a:off x="4458" y="3636"/>
              <a:ext cx="856" cy="248"/>
            </a:xfrm>
            <a:custGeom>
              <a:avLst/>
              <a:gdLst/>
              <a:ahLst/>
              <a:cxnLst>
                <a:cxn ang="0">
                  <a:pos x="212" y="199"/>
                </a:cxn>
                <a:cxn ang="0">
                  <a:pos x="181" y="252"/>
                </a:cxn>
                <a:cxn ang="0">
                  <a:pos x="145" y="272"/>
                </a:cxn>
                <a:cxn ang="0">
                  <a:pos x="114" y="289"/>
                </a:cxn>
                <a:cxn ang="0">
                  <a:pos x="87" y="309"/>
                </a:cxn>
                <a:cxn ang="0">
                  <a:pos x="64" y="329"/>
                </a:cxn>
                <a:cxn ang="0">
                  <a:pos x="44" y="355"/>
                </a:cxn>
                <a:cxn ang="0">
                  <a:pos x="26" y="386"/>
                </a:cxn>
                <a:cxn ang="0">
                  <a:pos x="11" y="424"/>
                </a:cxn>
                <a:cxn ang="0">
                  <a:pos x="0" y="460"/>
                </a:cxn>
                <a:cxn ang="0">
                  <a:pos x="25" y="427"/>
                </a:cxn>
                <a:cxn ang="0">
                  <a:pos x="131" y="493"/>
                </a:cxn>
                <a:cxn ang="0">
                  <a:pos x="201" y="498"/>
                </a:cxn>
                <a:cxn ang="0">
                  <a:pos x="193" y="446"/>
                </a:cxn>
                <a:cxn ang="0">
                  <a:pos x="268" y="392"/>
                </a:cxn>
                <a:cxn ang="0">
                  <a:pos x="304" y="367"/>
                </a:cxn>
                <a:cxn ang="0">
                  <a:pos x="339" y="349"/>
                </a:cxn>
                <a:cxn ang="0">
                  <a:pos x="372" y="336"/>
                </a:cxn>
                <a:cxn ang="0">
                  <a:pos x="406" y="326"/>
                </a:cxn>
                <a:cxn ang="0">
                  <a:pos x="439" y="319"/>
                </a:cxn>
                <a:cxn ang="0">
                  <a:pos x="476" y="315"/>
                </a:cxn>
                <a:cxn ang="0">
                  <a:pos x="515" y="310"/>
                </a:cxn>
                <a:cxn ang="0">
                  <a:pos x="560" y="305"/>
                </a:cxn>
                <a:cxn ang="0">
                  <a:pos x="960" y="228"/>
                </a:cxn>
                <a:cxn ang="0">
                  <a:pos x="1033" y="219"/>
                </a:cxn>
                <a:cxn ang="0">
                  <a:pos x="1105" y="209"/>
                </a:cxn>
                <a:cxn ang="0">
                  <a:pos x="1178" y="198"/>
                </a:cxn>
                <a:cxn ang="0">
                  <a:pos x="1250" y="186"/>
                </a:cxn>
                <a:cxn ang="0">
                  <a:pos x="1323" y="173"/>
                </a:cxn>
                <a:cxn ang="0">
                  <a:pos x="1396" y="159"/>
                </a:cxn>
                <a:cxn ang="0">
                  <a:pos x="1467" y="143"/>
                </a:cxn>
                <a:cxn ang="0">
                  <a:pos x="1537" y="126"/>
                </a:cxn>
                <a:cxn ang="0">
                  <a:pos x="1591" y="104"/>
                </a:cxn>
                <a:cxn ang="0">
                  <a:pos x="1640" y="80"/>
                </a:cxn>
                <a:cxn ang="0">
                  <a:pos x="1681" y="47"/>
                </a:cxn>
                <a:cxn ang="0">
                  <a:pos x="1711" y="0"/>
                </a:cxn>
                <a:cxn ang="0">
                  <a:pos x="1614" y="16"/>
                </a:cxn>
                <a:cxn ang="0">
                  <a:pos x="1602" y="38"/>
                </a:cxn>
                <a:cxn ang="0">
                  <a:pos x="1583" y="54"/>
                </a:cxn>
                <a:cxn ang="0">
                  <a:pos x="1560" y="68"/>
                </a:cxn>
                <a:cxn ang="0">
                  <a:pos x="1491" y="60"/>
                </a:cxn>
                <a:cxn ang="0">
                  <a:pos x="503" y="255"/>
                </a:cxn>
                <a:cxn ang="0">
                  <a:pos x="436" y="242"/>
                </a:cxn>
                <a:cxn ang="0">
                  <a:pos x="393" y="239"/>
                </a:cxn>
                <a:cxn ang="0">
                  <a:pos x="360" y="228"/>
                </a:cxn>
                <a:cxn ang="0">
                  <a:pos x="352" y="204"/>
                </a:cxn>
              </a:cxnLst>
              <a:rect l="0" t="0" r="r" b="b"/>
              <a:pathLst>
                <a:path w="1711" h="498">
                  <a:moveTo>
                    <a:pt x="363" y="186"/>
                  </a:moveTo>
                  <a:lnTo>
                    <a:pt x="212" y="199"/>
                  </a:lnTo>
                  <a:lnTo>
                    <a:pt x="202" y="242"/>
                  </a:lnTo>
                  <a:lnTo>
                    <a:pt x="181" y="252"/>
                  </a:lnTo>
                  <a:lnTo>
                    <a:pt x="163" y="263"/>
                  </a:lnTo>
                  <a:lnTo>
                    <a:pt x="145" y="272"/>
                  </a:lnTo>
                  <a:lnTo>
                    <a:pt x="129" y="281"/>
                  </a:lnTo>
                  <a:lnTo>
                    <a:pt x="114" y="289"/>
                  </a:lnTo>
                  <a:lnTo>
                    <a:pt x="99" y="298"/>
                  </a:lnTo>
                  <a:lnTo>
                    <a:pt x="87" y="309"/>
                  </a:lnTo>
                  <a:lnTo>
                    <a:pt x="75" y="319"/>
                  </a:lnTo>
                  <a:lnTo>
                    <a:pt x="64" y="329"/>
                  </a:lnTo>
                  <a:lnTo>
                    <a:pt x="53" y="342"/>
                  </a:lnTo>
                  <a:lnTo>
                    <a:pt x="44" y="355"/>
                  </a:lnTo>
                  <a:lnTo>
                    <a:pt x="35" y="370"/>
                  </a:lnTo>
                  <a:lnTo>
                    <a:pt x="26" y="386"/>
                  </a:lnTo>
                  <a:lnTo>
                    <a:pt x="19" y="403"/>
                  </a:lnTo>
                  <a:lnTo>
                    <a:pt x="11" y="424"/>
                  </a:lnTo>
                  <a:lnTo>
                    <a:pt x="4" y="446"/>
                  </a:lnTo>
                  <a:lnTo>
                    <a:pt x="0" y="460"/>
                  </a:lnTo>
                  <a:lnTo>
                    <a:pt x="16" y="463"/>
                  </a:lnTo>
                  <a:lnTo>
                    <a:pt x="25" y="427"/>
                  </a:lnTo>
                  <a:lnTo>
                    <a:pt x="142" y="452"/>
                  </a:lnTo>
                  <a:lnTo>
                    <a:pt x="131" y="493"/>
                  </a:lnTo>
                  <a:lnTo>
                    <a:pt x="147" y="498"/>
                  </a:lnTo>
                  <a:lnTo>
                    <a:pt x="201" y="498"/>
                  </a:lnTo>
                  <a:lnTo>
                    <a:pt x="237" y="490"/>
                  </a:lnTo>
                  <a:lnTo>
                    <a:pt x="193" y="446"/>
                  </a:lnTo>
                  <a:lnTo>
                    <a:pt x="196" y="430"/>
                  </a:lnTo>
                  <a:lnTo>
                    <a:pt x="268" y="392"/>
                  </a:lnTo>
                  <a:lnTo>
                    <a:pt x="286" y="379"/>
                  </a:lnTo>
                  <a:lnTo>
                    <a:pt x="304" y="367"/>
                  </a:lnTo>
                  <a:lnTo>
                    <a:pt x="322" y="358"/>
                  </a:lnTo>
                  <a:lnTo>
                    <a:pt x="339" y="349"/>
                  </a:lnTo>
                  <a:lnTo>
                    <a:pt x="355" y="342"/>
                  </a:lnTo>
                  <a:lnTo>
                    <a:pt x="372" y="336"/>
                  </a:lnTo>
                  <a:lnTo>
                    <a:pt x="389" y="331"/>
                  </a:lnTo>
                  <a:lnTo>
                    <a:pt x="406" y="326"/>
                  </a:lnTo>
                  <a:lnTo>
                    <a:pt x="422" y="323"/>
                  </a:lnTo>
                  <a:lnTo>
                    <a:pt x="439" y="319"/>
                  </a:lnTo>
                  <a:lnTo>
                    <a:pt x="458" y="317"/>
                  </a:lnTo>
                  <a:lnTo>
                    <a:pt x="476" y="315"/>
                  </a:lnTo>
                  <a:lnTo>
                    <a:pt x="496" y="312"/>
                  </a:lnTo>
                  <a:lnTo>
                    <a:pt x="515" y="310"/>
                  </a:lnTo>
                  <a:lnTo>
                    <a:pt x="537" y="308"/>
                  </a:lnTo>
                  <a:lnTo>
                    <a:pt x="560" y="305"/>
                  </a:lnTo>
                  <a:lnTo>
                    <a:pt x="627" y="293"/>
                  </a:lnTo>
                  <a:lnTo>
                    <a:pt x="960" y="228"/>
                  </a:lnTo>
                  <a:lnTo>
                    <a:pt x="996" y="224"/>
                  </a:lnTo>
                  <a:lnTo>
                    <a:pt x="1033" y="219"/>
                  </a:lnTo>
                  <a:lnTo>
                    <a:pt x="1068" y="213"/>
                  </a:lnTo>
                  <a:lnTo>
                    <a:pt x="1105" y="209"/>
                  </a:lnTo>
                  <a:lnTo>
                    <a:pt x="1142" y="203"/>
                  </a:lnTo>
                  <a:lnTo>
                    <a:pt x="1178" y="198"/>
                  </a:lnTo>
                  <a:lnTo>
                    <a:pt x="1215" y="192"/>
                  </a:lnTo>
                  <a:lnTo>
                    <a:pt x="1250" y="186"/>
                  </a:lnTo>
                  <a:lnTo>
                    <a:pt x="1287" y="180"/>
                  </a:lnTo>
                  <a:lnTo>
                    <a:pt x="1323" y="173"/>
                  </a:lnTo>
                  <a:lnTo>
                    <a:pt x="1360" y="166"/>
                  </a:lnTo>
                  <a:lnTo>
                    <a:pt x="1396" y="159"/>
                  </a:lnTo>
                  <a:lnTo>
                    <a:pt x="1431" y="151"/>
                  </a:lnTo>
                  <a:lnTo>
                    <a:pt x="1467" y="143"/>
                  </a:lnTo>
                  <a:lnTo>
                    <a:pt x="1503" y="135"/>
                  </a:lnTo>
                  <a:lnTo>
                    <a:pt x="1537" y="126"/>
                  </a:lnTo>
                  <a:lnTo>
                    <a:pt x="1565" y="114"/>
                  </a:lnTo>
                  <a:lnTo>
                    <a:pt x="1591" y="104"/>
                  </a:lnTo>
                  <a:lnTo>
                    <a:pt x="1617" y="92"/>
                  </a:lnTo>
                  <a:lnTo>
                    <a:pt x="1640" y="80"/>
                  </a:lnTo>
                  <a:lnTo>
                    <a:pt x="1662" y="66"/>
                  </a:lnTo>
                  <a:lnTo>
                    <a:pt x="1681" y="47"/>
                  </a:lnTo>
                  <a:lnTo>
                    <a:pt x="1697" y="27"/>
                  </a:lnTo>
                  <a:lnTo>
                    <a:pt x="1711" y="0"/>
                  </a:lnTo>
                  <a:lnTo>
                    <a:pt x="1620" y="1"/>
                  </a:lnTo>
                  <a:lnTo>
                    <a:pt x="1614" y="16"/>
                  </a:lnTo>
                  <a:lnTo>
                    <a:pt x="1609" y="29"/>
                  </a:lnTo>
                  <a:lnTo>
                    <a:pt x="1602" y="38"/>
                  </a:lnTo>
                  <a:lnTo>
                    <a:pt x="1594" y="47"/>
                  </a:lnTo>
                  <a:lnTo>
                    <a:pt x="1583" y="54"/>
                  </a:lnTo>
                  <a:lnTo>
                    <a:pt x="1573" y="61"/>
                  </a:lnTo>
                  <a:lnTo>
                    <a:pt x="1560" y="68"/>
                  </a:lnTo>
                  <a:lnTo>
                    <a:pt x="1547" y="76"/>
                  </a:lnTo>
                  <a:lnTo>
                    <a:pt x="1491" y="60"/>
                  </a:lnTo>
                  <a:lnTo>
                    <a:pt x="535" y="245"/>
                  </a:lnTo>
                  <a:lnTo>
                    <a:pt x="503" y="255"/>
                  </a:lnTo>
                  <a:lnTo>
                    <a:pt x="454" y="242"/>
                  </a:lnTo>
                  <a:lnTo>
                    <a:pt x="436" y="242"/>
                  </a:lnTo>
                  <a:lnTo>
                    <a:pt x="414" y="241"/>
                  </a:lnTo>
                  <a:lnTo>
                    <a:pt x="393" y="239"/>
                  </a:lnTo>
                  <a:lnTo>
                    <a:pt x="375" y="235"/>
                  </a:lnTo>
                  <a:lnTo>
                    <a:pt x="360" y="228"/>
                  </a:lnTo>
                  <a:lnTo>
                    <a:pt x="352" y="218"/>
                  </a:lnTo>
                  <a:lnTo>
                    <a:pt x="352" y="204"/>
                  </a:lnTo>
                  <a:lnTo>
                    <a:pt x="363" y="186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2" name="Freeform 50"/>
            <p:cNvSpPr>
              <a:spLocks/>
            </p:cNvSpPr>
            <p:nvPr/>
          </p:nvSpPr>
          <p:spPr bwMode="auto">
            <a:xfrm>
              <a:off x="4976" y="3636"/>
              <a:ext cx="338" cy="203"/>
            </a:xfrm>
            <a:custGeom>
              <a:avLst/>
              <a:gdLst/>
              <a:ahLst/>
              <a:cxnLst>
                <a:cxn ang="0">
                  <a:pos x="76" y="196"/>
                </a:cxn>
                <a:cxn ang="0">
                  <a:pos x="425" y="142"/>
                </a:cxn>
                <a:cxn ang="0">
                  <a:pos x="440" y="138"/>
                </a:cxn>
                <a:cxn ang="0">
                  <a:pos x="455" y="134"/>
                </a:cxn>
                <a:cxn ang="0">
                  <a:pos x="470" y="130"/>
                </a:cxn>
                <a:cxn ang="0">
                  <a:pos x="484" y="126"/>
                </a:cxn>
                <a:cxn ang="0">
                  <a:pos x="498" y="121"/>
                </a:cxn>
                <a:cxn ang="0">
                  <a:pos x="512" y="117"/>
                </a:cxn>
                <a:cxn ang="0">
                  <a:pos x="525" y="112"/>
                </a:cxn>
                <a:cxn ang="0">
                  <a:pos x="538" y="106"/>
                </a:cxn>
                <a:cxn ang="0">
                  <a:pos x="551" y="100"/>
                </a:cxn>
                <a:cxn ang="0">
                  <a:pos x="564" y="95"/>
                </a:cxn>
                <a:cxn ang="0">
                  <a:pos x="576" y="88"/>
                </a:cxn>
                <a:cxn ang="0">
                  <a:pos x="589" y="81"/>
                </a:cxn>
                <a:cxn ang="0">
                  <a:pos x="602" y="73"/>
                </a:cxn>
                <a:cxn ang="0">
                  <a:pos x="614" y="65"/>
                </a:cxn>
                <a:cxn ang="0">
                  <a:pos x="627" y="55"/>
                </a:cxn>
                <a:cxn ang="0">
                  <a:pos x="640" y="46"/>
                </a:cxn>
                <a:cxn ang="0">
                  <a:pos x="676" y="0"/>
                </a:cxn>
                <a:cxn ang="0">
                  <a:pos x="660" y="49"/>
                </a:cxn>
                <a:cxn ang="0">
                  <a:pos x="660" y="80"/>
                </a:cxn>
                <a:cxn ang="0">
                  <a:pos x="660" y="266"/>
                </a:cxn>
                <a:cxn ang="0">
                  <a:pos x="610" y="281"/>
                </a:cxn>
                <a:cxn ang="0">
                  <a:pos x="561" y="295"/>
                </a:cxn>
                <a:cxn ang="0">
                  <a:pos x="514" y="308"/>
                </a:cxn>
                <a:cxn ang="0">
                  <a:pos x="468" y="319"/>
                </a:cxn>
                <a:cxn ang="0">
                  <a:pos x="424" y="328"/>
                </a:cxn>
                <a:cxn ang="0">
                  <a:pos x="381" y="338"/>
                </a:cxn>
                <a:cxn ang="0">
                  <a:pos x="340" y="346"/>
                </a:cxn>
                <a:cxn ang="0">
                  <a:pos x="300" y="353"/>
                </a:cxn>
                <a:cxn ang="0">
                  <a:pos x="260" y="359"/>
                </a:cxn>
                <a:cxn ang="0">
                  <a:pos x="221" y="366"/>
                </a:cxn>
                <a:cxn ang="0">
                  <a:pos x="183" y="372"/>
                </a:cxn>
                <a:cxn ang="0">
                  <a:pos x="146" y="379"/>
                </a:cxn>
                <a:cxn ang="0">
                  <a:pos x="110" y="385"/>
                </a:cxn>
                <a:cxn ang="0">
                  <a:pos x="73" y="392"/>
                </a:cxn>
                <a:cxn ang="0">
                  <a:pos x="36" y="400"/>
                </a:cxn>
                <a:cxn ang="0">
                  <a:pos x="0" y="408"/>
                </a:cxn>
                <a:cxn ang="0">
                  <a:pos x="10" y="379"/>
                </a:cxn>
                <a:cxn ang="0">
                  <a:pos x="90" y="369"/>
                </a:cxn>
                <a:cxn ang="0">
                  <a:pos x="115" y="364"/>
                </a:cxn>
                <a:cxn ang="0">
                  <a:pos x="141" y="358"/>
                </a:cxn>
                <a:cxn ang="0">
                  <a:pos x="165" y="354"/>
                </a:cxn>
                <a:cxn ang="0">
                  <a:pos x="190" y="348"/>
                </a:cxn>
                <a:cxn ang="0">
                  <a:pos x="216" y="343"/>
                </a:cxn>
                <a:cxn ang="0">
                  <a:pos x="241" y="338"/>
                </a:cxn>
                <a:cxn ang="0">
                  <a:pos x="265" y="333"/>
                </a:cxn>
                <a:cxn ang="0">
                  <a:pos x="290" y="327"/>
                </a:cxn>
                <a:cxn ang="0">
                  <a:pos x="316" y="323"/>
                </a:cxn>
                <a:cxn ang="0">
                  <a:pos x="341" y="317"/>
                </a:cxn>
                <a:cxn ang="0">
                  <a:pos x="365" y="312"/>
                </a:cxn>
                <a:cxn ang="0">
                  <a:pos x="391" y="306"/>
                </a:cxn>
                <a:cxn ang="0">
                  <a:pos x="416" y="302"/>
                </a:cxn>
                <a:cxn ang="0">
                  <a:pos x="441" y="296"/>
                </a:cxn>
                <a:cxn ang="0">
                  <a:pos x="466" y="292"/>
                </a:cxn>
                <a:cxn ang="0">
                  <a:pos x="491" y="287"/>
                </a:cxn>
                <a:cxn ang="0">
                  <a:pos x="605" y="257"/>
                </a:cxn>
                <a:cxn ang="0">
                  <a:pos x="626" y="237"/>
                </a:cxn>
                <a:cxn ang="0">
                  <a:pos x="626" y="130"/>
                </a:cxn>
                <a:cxn ang="0">
                  <a:pos x="2" y="236"/>
                </a:cxn>
                <a:cxn ang="0">
                  <a:pos x="2" y="209"/>
                </a:cxn>
                <a:cxn ang="0">
                  <a:pos x="76" y="196"/>
                </a:cxn>
              </a:cxnLst>
              <a:rect l="0" t="0" r="r" b="b"/>
              <a:pathLst>
                <a:path w="676" h="408">
                  <a:moveTo>
                    <a:pt x="76" y="196"/>
                  </a:moveTo>
                  <a:lnTo>
                    <a:pt x="425" y="142"/>
                  </a:lnTo>
                  <a:lnTo>
                    <a:pt x="440" y="138"/>
                  </a:lnTo>
                  <a:lnTo>
                    <a:pt x="455" y="134"/>
                  </a:lnTo>
                  <a:lnTo>
                    <a:pt x="470" y="130"/>
                  </a:lnTo>
                  <a:lnTo>
                    <a:pt x="484" y="126"/>
                  </a:lnTo>
                  <a:lnTo>
                    <a:pt x="498" y="121"/>
                  </a:lnTo>
                  <a:lnTo>
                    <a:pt x="512" y="117"/>
                  </a:lnTo>
                  <a:lnTo>
                    <a:pt x="525" y="112"/>
                  </a:lnTo>
                  <a:lnTo>
                    <a:pt x="538" y="106"/>
                  </a:lnTo>
                  <a:lnTo>
                    <a:pt x="551" y="100"/>
                  </a:lnTo>
                  <a:lnTo>
                    <a:pt x="564" y="95"/>
                  </a:lnTo>
                  <a:lnTo>
                    <a:pt x="576" y="88"/>
                  </a:lnTo>
                  <a:lnTo>
                    <a:pt x="589" y="81"/>
                  </a:lnTo>
                  <a:lnTo>
                    <a:pt x="602" y="73"/>
                  </a:lnTo>
                  <a:lnTo>
                    <a:pt x="614" y="65"/>
                  </a:lnTo>
                  <a:lnTo>
                    <a:pt x="627" y="55"/>
                  </a:lnTo>
                  <a:lnTo>
                    <a:pt x="640" y="46"/>
                  </a:lnTo>
                  <a:lnTo>
                    <a:pt x="676" y="0"/>
                  </a:lnTo>
                  <a:lnTo>
                    <a:pt x="660" y="49"/>
                  </a:lnTo>
                  <a:lnTo>
                    <a:pt x="660" y="80"/>
                  </a:lnTo>
                  <a:lnTo>
                    <a:pt x="660" y="266"/>
                  </a:lnTo>
                  <a:lnTo>
                    <a:pt x="610" y="281"/>
                  </a:lnTo>
                  <a:lnTo>
                    <a:pt x="561" y="295"/>
                  </a:lnTo>
                  <a:lnTo>
                    <a:pt x="514" y="308"/>
                  </a:lnTo>
                  <a:lnTo>
                    <a:pt x="468" y="319"/>
                  </a:lnTo>
                  <a:lnTo>
                    <a:pt x="424" y="328"/>
                  </a:lnTo>
                  <a:lnTo>
                    <a:pt x="381" y="338"/>
                  </a:lnTo>
                  <a:lnTo>
                    <a:pt x="340" y="346"/>
                  </a:lnTo>
                  <a:lnTo>
                    <a:pt x="300" y="353"/>
                  </a:lnTo>
                  <a:lnTo>
                    <a:pt x="260" y="359"/>
                  </a:lnTo>
                  <a:lnTo>
                    <a:pt x="221" y="366"/>
                  </a:lnTo>
                  <a:lnTo>
                    <a:pt x="183" y="372"/>
                  </a:lnTo>
                  <a:lnTo>
                    <a:pt x="146" y="379"/>
                  </a:lnTo>
                  <a:lnTo>
                    <a:pt x="110" y="385"/>
                  </a:lnTo>
                  <a:lnTo>
                    <a:pt x="73" y="392"/>
                  </a:lnTo>
                  <a:lnTo>
                    <a:pt x="36" y="400"/>
                  </a:lnTo>
                  <a:lnTo>
                    <a:pt x="0" y="408"/>
                  </a:lnTo>
                  <a:lnTo>
                    <a:pt x="10" y="379"/>
                  </a:lnTo>
                  <a:lnTo>
                    <a:pt x="90" y="369"/>
                  </a:lnTo>
                  <a:lnTo>
                    <a:pt x="115" y="364"/>
                  </a:lnTo>
                  <a:lnTo>
                    <a:pt x="141" y="358"/>
                  </a:lnTo>
                  <a:lnTo>
                    <a:pt x="165" y="354"/>
                  </a:lnTo>
                  <a:lnTo>
                    <a:pt x="190" y="348"/>
                  </a:lnTo>
                  <a:lnTo>
                    <a:pt x="216" y="343"/>
                  </a:lnTo>
                  <a:lnTo>
                    <a:pt x="241" y="338"/>
                  </a:lnTo>
                  <a:lnTo>
                    <a:pt x="265" y="333"/>
                  </a:lnTo>
                  <a:lnTo>
                    <a:pt x="290" y="327"/>
                  </a:lnTo>
                  <a:lnTo>
                    <a:pt x="316" y="323"/>
                  </a:lnTo>
                  <a:lnTo>
                    <a:pt x="341" y="317"/>
                  </a:lnTo>
                  <a:lnTo>
                    <a:pt x="365" y="312"/>
                  </a:lnTo>
                  <a:lnTo>
                    <a:pt x="391" y="306"/>
                  </a:lnTo>
                  <a:lnTo>
                    <a:pt x="416" y="302"/>
                  </a:lnTo>
                  <a:lnTo>
                    <a:pt x="441" y="296"/>
                  </a:lnTo>
                  <a:lnTo>
                    <a:pt x="466" y="292"/>
                  </a:lnTo>
                  <a:lnTo>
                    <a:pt x="491" y="287"/>
                  </a:lnTo>
                  <a:lnTo>
                    <a:pt x="605" y="257"/>
                  </a:lnTo>
                  <a:lnTo>
                    <a:pt x="626" y="237"/>
                  </a:lnTo>
                  <a:lnTo>
                    <a:pt x="626" y="130"/>
                  </a:lnTo>
                  <a:lnTo>
                    <a:pt x="2" y="236"/>
                  </a:lnTo>
                  <a:lnTo>
                    <a:pt x="2" y="209"/>
                  </a:lnTo>
                  <a:lnTo>
                    <a:pt x="76" y="196"/>
                  </a:lnTo>
                  <a:close/>
                </a:path>
              </a:pathLst>
            </a:custGeom>
            <a:solidFill>
              <a:srgbClr val="B766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3" name="Freeform 51"/>
            <p:cNvSpPr>
              <a:spLocks/>
            </p:cNvSpPr>
            <p:nvPr/>
          </p:nvSpPr>
          <p:spPr bwMode="auto">
            <a:xfrm>
              <a:off x="4909" y="3729"/>
              <a:ext cx="95" cy="14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6" y="3"/>
                </a:cxn>
                <a:cxn ang="0">
                  <a:pos x="134" y="11"/>
                </a:cxn>
                <a:cxn ang="0">
                  <a:pos x="150" y="24"/>
                </a:cxn>
                <a:cxn ang="0">
                  <a:pos x="164" y="42"/>
                </a:cxn>
                <a:cxn ang="0">
                  <a:pos x="175" y="63"/>
                </a:cxn>
                <a:cxn ang="0">
                  <a:pos x="185" y="87"/>
                </a:cxn>
                <a:cxn ang="0">
                  <a:pos x="189" y="115"/>
                </a:cxn>
                <a:cxn ang="0">
                  <a:pos x="192" y="144"/>
                </a:cxn>
                <a:cxn ang="0">
                  <a:pos x="189" y="173"/>
                </a:cxn>
                <a:cxn ang="0">
                  <a:pos x="183" y="199"/>
                </a:cxn>
                <a:cxn ang="0">
                  <a:pos x="174" y="223"/>
                </a:cxn>
                <a:cxn ang="0">
                  <a:pos x="162" y="244"/>
                </a:cxn>
                <a:cxn ang="0">
                  <a:pos x="148" y="262"/>
                </a:cxn>
                <a:cxn ang="0">
                  <a:pos x="132" y="275"/>
                </a:cxn>
                <a:cxn ang="0">
                  <a:pos x="113" y="283"/>
                </a:cxn>
                <a:cxn ang="0">
                  <a:pos x="94" y="287"/>
                </a:cxn>
                <a:cxn ang="0">
                  <a:pos x="75" y="283"/>
                </a:cxn>
                <a:cxn ang="0">
                  <a:pos x="57" y="275"/>
                </a:cxn>
                <a:cxn ang="0">
                  <a:pos x="41" y="261"/>
                </a:cxn>
                <a:cxn ang="0">
                  <a:pos x="27" y="243"/>
                </a:cxn>
                <a:cxn ang="0">
                  <a:pos x="15" y="222"/>
                </a:cxn>
                <a:cxn ang="0">
                  <a:pos x="7" y="198"/>
                </a:cxn>
                <a:cxn ang="0">
                  <a:pos x="1" y="170"/>
                </a:cxn>
                <a:cxn ang="0">
                  <a:pos x="0" y="141"/>
                </a:cxn>
                <a:cxn ang="0">
                  <a:pos x="3" y="113"/>
                </a:cxn>
                <a:cxn ang="0">
                  <a:pos x="8" y="86"/>
                </a:cxn>
                <a:cxn ang="0">
                  <a:pos x="16" y="62"/>
                </a:cxn>
                <a:cxn ang="0">
                  <a:pos x="29" y="41"/>
                </a:cxn>
                <a:cxn ang="0">
                  <a:pos x="43" y="24"/>
                </a:cxn>
                <a:cxn ang="0">
                  <a:pos x="59" y="10"/>
                </a:cxn>
                <a:cxn ang="0">
                  <a:pos x="77" y="2"/>
                </a:cxn>
                <a:cxn ang="0">
                  <a:pos x="97" y="0"/>
                </a:cxn>
              </a:cxnLst>
              <a:rect l="0" t="0" r="r" b="b"/>
              <a:pathLst>
                <a:path w="192" h="287">
                  <a:moveTo>
                    <a:pt x="97" y="0"/>
                  </a:moveTo>
                  <a:lnTo>
                    <a:pt x="116" y="3"/>
                  </a:lnTo>
                  <a:lnTo>
                    <a:pt x="134" y="11"/>
                  </a:lnTo>
                  <a:lnTo>
                    <a:pt x="150" y="24"/>
                  </a:lnTo>
                  <a:lnTo>
                    <a:pt x="164" y="42"/>
                  </a:lnTo>
                  <a:lnTo>
                    <a:pt x="175" y="63"/>
                  </a:lnTo>
                  <a:lnTo>
                    <a:pt x="185" y="87"/>
                  </a:lnTo>
                  <a:lnTo>
                    <a:pt x="189" y="115"/>
                  </a:lnTo>
                  <a:lnTo>
                    <a:pt x="192" y="144"/>
                  </a:lnTo>
                  <a:lnTo>
                    <a:pt x="189" y="173"/>
                  </a:lnTo>
                  <a:lnTo>
                    <a:pt x="183" y="199"/>
                  </a:lnTo>
                  <a:lnTo>
                    <a:pt x="174" y="223"/>
                  </a:lnTo>
                  <a:lnTo>
                    <a:pt x="162" y="244"/>
                  </a:lnTo>
                  <a:lnTo>
                    <a:pt x="148" y="262"/>
                  </a:lnTo>
                  <a:lnTo>
                    <a:pt x="132" y="275"/>
                  </a:lnTo>
                  <a:lnTo>
                    <a:pt x="113" y="283"/>
                  </a:lnTo>
                  <a:lnTo>
                    <a:pt x="94" y="287"/>
                  </a:lnTo>
                  <a:lnTo>
                    <a:pt x="75" y="283"/>
                  </a:lnTo>
                  <a:lnTo>
                    <a:pt x="57" y="275"/>
                  </a:lnTo>
                  <a:lnTo>
                    <a:pt x="41" y="261"/>
                  </a:lnTo>
                  <a:lnTo>
                    <a:pt x="27" y="243"/>
                  </a:lnTo>
                  <a:lnTo>
                    <a:pt x="15" y="222"/>
                  </a:lnTo>
                  <a:lnTo>
                    <a:pt x="7" y="198"/>
                  </a:lnTo>
                  <a:lnTo>
                    <a:pt x="1" y="170"/>
                  </a:lnTo>
                  <a:lnTo>
                    <a:pt x="0" y="141"/>
                  </a:lnTo>
                  <a:lnTo>
                    <a:pt x="3" y="113"/>
                  </a:lnTo>
                  <a:lnTo>
                    <a:pt x="8" y="86"/>
                  </a:lnTo>
                  <a:lnTo>
                    <a:pt x="16" y="62"/>
                  </a:lnTo>
                  <a:lnTo>
                    <a:pt x="29" y="41"/>
                  </a:lnTo>
                  <a:lnTo>
                    <a:pt x="43" y="24"/>
                  </a:lnTo>
                  <a:lnTo>
                    <a:pt x="59" y="10"/>
                  </a:lnTo>
                  <a:lnTo>
                    <a:pt x="77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4" name="Freeform 52"/>
            <p:cNvSpPr>
              <a:spLocks/>
            </p:cNvSpPr>
            <p:nvPr/>
          </p:nvSpPr>
          <p:spPr bwMode="auto">
            <a:xfrm>
              <a:off x="4816" y="3679"/>
              <a:ext cx="207" cy="223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303" y="13"/>
                </a:cxn>
                <a:cxn ang="0">
                  <a:pos x="326" y="26"/>
                </a:cxn>
                <a:cxn ang="0">
                  <a:pos x="345" y="41"/>
                </a:cxn>
                <a:cxn ang="0">
                  <a:pos x="363" y="58"/>
                </a:cxn>
                <a:cxn ang="0">
                  <a:pos x="378" y="77"/>
                </a:cxn>
                <a:cxn ang="0">
                  <a:pos x="389" y="97"/>
                </a:cxn>
                <a:cxn ang="0">
                  <a:pos x="398" y="119"/>
                </a:cxn>
                <a:cxn ang="0">
                  <a:pos x="407" y="143"/>
                </a:cxn>
                <a:cxn ang="0">
                  <a:pos x="411" y="169"/>
                </a:cxn>
                <a:cxn ang="0">
                  <a:pos x="413" y="199"/>
                </a:cxn>
                <a:cxn ang="0">
                  <a:pos x="413" y="226"/>
                </a:cxn>
                <a:cxn ang="0">
                  <a:pos x="412" y="254"/>
                </a:cxn>
                <a:cxn ang="0">
                  <a:pos x="409" y="279"/>
                </a:cxn>
                <a:cxn ang="0">
                  <a:pos x="403" y="304"/>
                </a:cxn>
                <a:cxn ang="0">
                  <a:pos x="396" y="327"/>
                </a:cxn>
                <a:cxn ang="0">
                  <a:pos x="388" y="347"/>
                </a:cxn>
                <a:cxn ang="0">
                  <a:pos x="377" y="367"/>
                </a:cxn>
                <a:cxn ang="0">
                  <a:pos x="364" y="384"/>
                </a:cxn>
                <a:cxn ang="0">
                  <a:pos x="350" y="399"/>
                </a:cxn>
                <a:cxn ang="0">
                  <a:pos x="333" y="413"/>
                </a:cxn>
                <a:cxn ang="0">
                  <a:pos x="314" y="423"/>
                </a:cxn>
                <a:cxn ang="0">
                  <a:pos x="294" y="432"/>
                </a:cxn>
                <a:cxn ang="0">
                  <a:pos x="272" y="439"/>
                </a:cxn>
                <a:cxn ang="0">
                  <a:pos x="246" y="444"/>
                </a:cxn>
                <a:cxn ang="0">
                  <a:pos x="220" y="445"/>
                </a:cxn>
                <a:cxn ang="0">
                  <a:pos x="51" y="414"/>
                </a:cxn>
                <a:cxn ang="0">
                  <a:pos x="33" y="390"/>
                </a:cxn>
                <a:cxn ang="0">
                  <a:pos x="21" y="367"/>
                </a:cxn>
                <a:cxn ang="0">
                  <a:pos x="11" y="343"/>
                </a:cxn>
                <a:cxn ang="0">
                  <a:pos x="6" y="317"/>
                </a:cxn>
                <a:cxn ang="0">
                  <a:pos x="2" y="292"/>
                </a:cxn>
                <a:cxn ang="0">
                  <a:pos x="0" y="266"/>
                </a:cxn>
                <a:cxn ang="0">
                  <a:pos x="0" y="238"/>
                </a:cxn>
                <a:cxn ang="0">
                  <a:pos x="0" y="209"/>
                </a:cxn>
                <a:cxn ang="0">
                  <a:pos x="9" y="175"/>
                </a:cxn>
                <a:cxn ang="0">
                  <a:pos x="19" y="143"/>
                </a:cxn>
                <a:cxn ang="0">
                  <a:pos x="31" y="114"/>
                </a:cxn>
                <a:cxn ang="0">
                  <a:pos x="45" y="86"/>
                </a:cxn>
                <a:cxn ang="0">
                  <a:pos x="62" y="62"/>
                </a:cxn>
                <a:cxn ang="0">
                  <a:pos x="84" y="39"/>
                </a:cxn>
                <a:cxn ang="0">
                  <a:pos x="109" y="18"/>
                </a:cxn>
                <a:cxn ang="0">
                  <a:pos x="142" y="0"/>
                </a:cxn>
              </a:cxnLst>
              <a:rect l="0" t="0" r="r" b="b"/>
              <a:pathLst>
                <a:path w="413" h="445">
                  <a:moveTo>
                    <a:pt x="142" y="0"/>
                  </a:moveTo>
                  <a:lnTo>
                    <a:pt x="303" y="13"/>
                  </a:lnTo>
                  <a:lnTo>
                    <a:pt x="326" y="26"/>
                  </a:lnTo>
                  <a:lnTo>
                    <a:pt x="345" y="41"/>
                  </a:lnTo>
                  <a:lnTo>
                    <a:pt x="363" y="58"/>
                  </a:lnTo>
                  <a:lnTo>
                    <a:pt x="378" y="77"/>
                  </a:lnTo>
                  <a:lnTo>
                    <a:pt x="389" y="97"/>
                  </a:lnTo>
                  <a:lnTo>
                    <a:pt x="398" y="119"/>
                  </a:lnTo>
                  <a:lnTo>
                    <a:pt x="407" y="143"/>
                  </a:lnTo>
                  <a:lnTo>
                    <a:pt x="411" y="169"/>
                  </a:lnTo>
                  <a:lnTo>
                    <a:pt x="413" y="199"/>
                  </a:lnTo>
                  <a:lnTo>
                    <a:pt x="413" y="226"/>
                  </a:lnTo>
                  <a:lnTo>
                    <a:pt x="412" y="254"/>
                  </a:lnTo>
                  <a:lnTo>
                    <a:pt x="409" y="279"/>
                  </a:lnTo>
                  <a:lnTo>
                    <a:pt x="403" y="304"/>
                  </a:lnTo>
                  <a:lnTo>
                    <a:pt x="396" y="327"/>
                  </a:lnTo>
                  <a:lnTo>
                    <a:pt x="388" y="347"/>
                  </a:lnTo>
                  <a:lnTo>
                    <a:pt x="377" y="367"/>
                  </a:lnTo>
                  <a:lnTo>
                    <a:pt x="364" y="384"/>
                  </a:lnTo>
                  <a:lnTo>
                    <a:pt x="350" y="399"/>
                  </a:lnTo>
                  <a:lnTo>
                    <a:pt x="333" y="413"/>
                  </a:lnTo>
                  <a:lnTo>
                    <a:pt x="314" y="423"/>
                  </a:lnTo>
                  <a:lnTo>
                    <a:pt x="294" y="432"/>
                  </a:lnTo>
                  <a:lnTo>
                    <a:pt x="272" y="439"/>
                  </a:lnTo>
                  <a:lnTo>
                    <a:pt x="246" y="444"/>
                  </a:lnTo>
                  <a:lnTo>
                    <a:pt x="220" y="445"/>
                  </a:lnTo>
                  <a:lnTo>
                    <a:pt x="51" y="414"/>
                  </a:lnTo>
                  <a:lnTo>
                    <a:pt x="33" y="390"/>
                  </a:lnTo>
                  <a:lnTo>
                    <a:pt x="21" y="367"/>
                  </a:lnTo>
                  <a:lnTo>
                    <a:pt x="11" y="343"/>
                  </a:lnTo>
                  <a:lnTo>
                    <a:pt x="6" y="317"/>
                  </a:lnTo>
                  <a:lnTo>
                    <a:pt x="2" y="292"/>
                  </a:lnTo>
                  <a:lnTo>
                    <a:pt x="0" y="266"/>
                  </a:lnTo>
                  <a:lnTo>
                    <a:pt x="0" y="238"/>
                  </a:lnTo>
                  <a:lnTo>
                    <a:pt x="0" y="209"/>
                  </a:lnTo>
                  <a:lnTo>
                    <a:pt x="9" y="175"/>
                  </a:lnTo>
                  <a:lnTo>
                    <a:pt x="19" y="143"/>
                  </a:lnTo>
                  <a:lnTo>
                    <a:pt x="31" y="114"/>
                  </a:lnTo>
                  <a:lnTo>
                    <a:pt x="45" y="86"/>
                  </a:lnTo>
                  <a:lnTo>
                    <a:pt x="62" y="62"/>
                  </a:lnTo>
                  <a:lnTo>
                    <a:pt x="84" y="39"/>
                  </a:lnTo>
                  <a:lnTo>
                    <a:pt x="109" y="1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40F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5" name="Freeform 53"/>
            <p:cNvSpPr>
              <a:spLocks/>
            </p:cNvSpPr>
            <p:nvPr/>
          </p:nvSpPr>
          <p:spPr bwMode="auto">
            <a:xfrm>
              <a:off x="4926" y="3740"/>
              <a:ext cx="74" cy="132"/>
            </a:xfrm>
            <a:custGeom>
              <a:avLst/>
              <a:gdLst/>
              <a:ahLst/>
              <a:cxnLst>
                <a:cxn ang="0">
                  <a:pos x="63" y="33"/>
                </a:cxn>
                <a:cxn ang="0">
                  <a:pos x="77" y="40"/>
                </a:cxn>
                <a:cxn ang="0">
                  <a:pos x="87" y="49"/>
                </a:cxn>
                <a:cxn ang="0">
                  <a:pos x="95" y="58"/>
                </a:cxn>
                <a:cxn ang="0">
                  <a:pos x="100" y="70"/>
                </a:cxn>
                <a:cxn ang="0">
                  <a:pos x="104" y="81"/>
                </a:cxn>
                <a:cxn ang="0">
                  <a:pos x="105" y="95"/>
                </a:cxn>
                <a:cxn ang="0">
                  <a:pos x="106" y="110"/>
                </a:cxn>
                <a:cxn ang="0">
                  <a:pos x="106" y="126"/>
                </a:cxn>
                <a:cxn ang="0">
                  <a:pos x="98" y="148"/>
                </a:cxn>
                <a:cxn ang="0">
                  <a:pos x="92" y="167"/>
                </a:cxn>
                <a:cxn ang="0">
                  <a:pos x="86" y="183"/>
                </a:cxn>
                <a:cxn ang="0">
                  <a:pos x="79" y="195"/>
                </a:cxn>
                <a:cxn ang="0">
                  <a:pos x="71" y="205"/>
                </a:cxn>
                <a:cxn ang="0">
                  <a:pos x="59" y="210"/>
                </a:cxn>
                <a:cxn ang="0">
                  <a:pos x="41" y="214"/>
                </a:cxn>
                <a:cxn ang="0">
                  <a:pos x="18" y="213"/>
                </a:cxn>
                <a:cxn ang="0">
                  <a:pos x="2" y="195"/>
                </a:cxn>
                <a:cxn ang="0">
                  <a:pos x="0" y="223"/>
                </a:cxn>
                <a:cxn ang="0">
                  <a:pos x="13" y="243"/>
                </a:cxn>
                <a:cxn ang="0">
                  <a:pos x="39" y="264"/>
                </a:cxn>
                <a:cxn ang="0">
                  <a:pos x="61" y="260"/>
                </a:cxn>
                <a:cxn ang="0">
                  <a:pos x="78" y="254"/>
                </a:cxn>
                <a:cxn ang="0">
                  <a:pos x="93" y="245"/>
                </a:cxn>
                <a:cxn ang="0">
                  <a:pos x="105" y="234"/>
                </a:cxn>
                <a:cxn ang="0">
                  <a:pos x="114" y="222"/>
                </a:cxn>
                <a:cxn ang="0">
                  <a:pos x="123" y="206"/>
                </a:cxn>
                <a:cxn ang="0">
                  <a:pos x="131" y="186"/>
                </a:cxn>
                <a:cxn ang="0">
                  <a:pos x="140" y="164"/>
                </a:cxn>
                <a:cxn ang="0">
                  <a:pos x="148" y="108"/>
                </a:cxn>
                <a:cxn ang="0">
                  <a:pos x="147" y="78"/>
                </a:cxn>
                <a:cxn ang="0">
                  <a:pos x="143" y="51"/>
                </a:cxn>
                <a:cxn ang="0">
                  <a:pos x="132" y="28"/>
                </a:cxn>
                <a:cxn ang="0">
                  <a:pos x="120" y="11"/>
                </a:cxn>
                <a:cxn ang="0">
                  <a:pos x="104" y="2"/>
                </a:cxn>
                <a:cxn ang="0">
                  <a:pos x="84" y="0"/>
                </a:cxn>
                <a:cxn ang="0">
                  <a:pos x="63" y="7"/>
                </a:cxn>
                <a:cxn ang="0">
                  <a:pos x="41" y="25"/>
                </a:cxn>
                <a:cxn ang="0">
                  <a:pos x="31" y="39"/>
                </a:cxn>
                <a:cxn ang="0">
                  <a:pos x="63" y="33"/>
                </a:cxn>
              </a:cxnLst>
              <a:rect l="0" t="0" r="r" b="b"/>
              <a:pathLst>
                <a:path w="148" h="264">
                  <a:moveTo>
                    <a:pt x="63" y="33"/>
                  </a:moveTo>
                  <a:lnTo>
                    <a:pt x="77" y="40"/>
                  </a:lnTo>
                  <a:lnTo>
                    <a:pt x="87" y="49"/>
                  </a:lnTo>
                  <a:lnTo>
                    <a:pt x="95" y="58"/>
                  </a:lnTo>
                  <a:lnTo>
                    <a:pt x="100" y="70"/>
                  </a:lnTo>
                  <a:lnTo>
                    <a:pt x="104" y="81"/>
                  </a:lnTo>
                  <a:lnTo>
                    <a:pt x="105" y="95"/>
                  </a:lnTo>
                  <a:lnTo>
                    <a:pt x="106" y="110"/>
                  </a:lnTo>
                  <a:lnTo>
                    <a:pt x="106" y="126"/>
                  </a:lnTo>
                  <a:lnTo>
                    <a:pt x="98" y="148"/>
                  </a:lnTo>
                  <a:lnTo>
                    <a:pt x="92" y="167"/>
                  </a:lnTo>
                  <a:lnTo>
                    <a:pt x="86" y="183"/>
                  </a:lnTo>
                  <a:lnTo>
                    <a:pt x="79" y="195"/>
                  </a:lnTo>
                  <a:lnTo>
                    <a:pt x="71" y="205"/>
                  </a:lnTo>
                  <a:lnTo>
                    <a:pt x="59" y="210"/>
                  </a:lnTo>
                  <a:lnTo>
                    <a:pt x="41" y="214"/>
                  </a:lnTo>
                  <a:lnTo>
                    <a:pt x="18" y="213"/>
                  </a:lnTo>
                  <a:lnTo>
                    <a:pt x="2" y="195"/>
                  </a:lnTo>
                  <a:lnTo>
                    <a:pt x="0" y="223"/>
                  </a:lnTo>
                  <a:lnTo>
                    <a:pt x="13" y="243"/>
                  </a:lnTo>
                  <a:lnTo>
                    <a:pt x="39" y="264"/>
                  </a:lnTo>
                  <a:lnTo>
                    <a:pt x="61" y="260"/>
                  </a:lnTo>
                  <a:lnTo>
                    <a:pt x="78" y="254"/>
                  </a:lnTo>
                  <a:lnTo>
                    <a:pt x="93" y="245"/>
                  </a:lnTo>
                  <a:lnTo>
                    <a:pt x="105" y="234"/>
                  </a:lnTo>
                  <a:lnTo>
                    <a:pt x="114" y="222"/>
                  </a:lnTo>
                  <a:lnTo>
                    <a:pt x="123" y="206"/>
                  </a:lnTo>
                  <a:lnTo>
                    <a:pt x="131" y="186"/>
                  </a:lnTo>
                  <a:lnTo>
                    <a:pt x="140" y="164"/>
                  </a:lnTo>
                  <a:lnTo>
                    <a:pt x="148" y="108"/>
                  </a:lnTo>
                  <a:lnTo>
                    <a:pt x="147" y="78"/>
                  </a:lnTo>
                  <a:lnTo>
                    <a:pt x="143" y="51"/>
                  </a:lnTo>
                  <a:lnTo>
                    <a:pt x="132" y="28"/>
                  </a:lnTo>
                  <a:lnTo>
                    <a:pt x="120" y="11"/>
                  </a:lnTo>
                  <a:lnTo>
                    <a:pt x="104" y="2"/>
                  </a:lnTo>
                  <a:lnTo>
                    <a:pt x="84" y="0"/>
                  </a:lnTo>
                  <a:lnTo>
                    <a:pt x="63" y="7"/>
                  </a:lnTo>
                  <a:lnTo>
                    <a:pt x="41" y="25"/>
                  </a:lnTo>
                  <a:lnTo>
                    <a:pt x="31" y="39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877F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6" name="Freeform 54"/>
            <p:cNvSpPr>
              <a:spLocks/>
            </p:cNvSpPr>
            <p:nvPr/>
          </p:nvSpPr>
          <p:spPr bwMode="auto">
            <a:xfrm>
              <a:off x="4975" y="3787"/>
              <a:ext cx="25" cy="69"/>
            </a:xfrm>
            <a:custGeom>
              <a:avLst/>
              <a:gdLst/>
              <a:ahLst/>
              <a:cxnLst>
                <a:cxn ang="0">
                  <a:pos x="14" y="76"/>
                </a:cxn>
                <a:cxn ang="0">
                  <a:pos x="0" y="106"/>
                </a:cxn>
                <a:cxn ang="0">
                  <a:pos x="2" y="119"/>
                </a:cxn>
                <a:cxn ang="0">
                  <a:pos x="2" y="138"/>
                </a:cxn>
                <a:cxn ang="0">
                  <a:pos x="28" y="114"/>
                </a:cxn>
                <a:cxn ang="0">
                  <a:pos x="46" y="78"/>
                </a:cxn>
                <a:cxn ang="0">
                  <a:pos x="49" y="44"/>
                </a:cxn>
                <a:cxn ang="0">
                  <a:pos x="49" y="0"/>
                </a:cxn>
                <a:cxn ang="0">
                  <a:pos x="36" y="8"/>
                </a:cxn>
                <a:cxn ang="0">
                  <a:pos x="39" y="37"/>
                </a:cxn>
                <a:cxn ang="0">
                  <a:pos x="38" y="64"/>
                </a:cxn>
                <a:cxn ang="0">
                  <a:pos x="20" y="106"/>
                </a:cxn>
                <a:cxn ang="0">
                  <a:pos x="14" y="76"/>
                </a:cxn>
              </a:cxnLst>
              <a:rect l="0" t="0" r="r" b="b"/>
              <a:pathLst>
                <a:path w="49" h="138">
                  <a:moveTo>
                    <a:pt x="14" y="76"/>
                  </a:moveTo>
                  <a:lnTo>
                    <a:pt x="0" y="106"/>
                  </a:lnTo>
                  <a:lnTo>
                    <a:pt x="2" y="119"/>
                  </a:lnTo>
                  <a:lnTo>
                    <a:pt x="2" y="138"/>
                  </a:lnTo>
                  <a:lnTo>
                    <a:pt x="28" y="114"/>
                  </a:lnTo>
                  <a:lnTo>
                    <a:pt x="46" y="78"/>
                  </a:lnTo>
                  <a:lnTo>
                    <a:pt x="49" y="44"/>
                  </a:lnTo>
                  <a:lnTo>
                    <a:pt x="49" y="0"/>
                  </a:lnTo>
                  <a:lnTo>
                    <a:pt x="36" y="8"/>
                  </a:lnTo>
                  <a:lnTo>
                    <a:pt x="39" y="37"/>
                  </a:lnTo>
                  <a:lnTo>
                    <a:pt x="38" y="64"/>
                  </a:lnTo>
                  <a:lnTo>
                    <a:pt x="20" y="106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A0B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7" name="Freeform 55"/>
            <p:cNvSpPr>
              <a:spLocks/>
            </p:cNvSpPr>
            <p:nvPr/>
          </p:nvSpPr>
          <p:spPr bwMode="auto">
            <a:xfrm>
              <a:off x="4913" y="3733"/>
              <a:ext cx="47" cy="1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64" y="14"/>
                </a:cxn>
                <a:cxn ang="0">
                  <a:pos x="44" y="30"/>
                </a:cxn>
                <a:cxn ang="0">
                  <a:pos x="28" y="47"/>
                </a:cxn>
                <a:cxn ang="0">
                  <a:pos x="17" y="68"/>
                </a:cxn>
                <a:cxn ang="0">
                  <a:pos x="9" y="91"/>
                </a:cxn>
                <a:cxn ang="0">
                  <a:pos x="4" y="116"/>
                </a:cxn>
                <a:cxn ang="0">
                  <a:pos x="1" y="143"/>
                </a:cxn>
                <a:cxn ang="0">
                  <a:pos x="0" y="173"/>
                </a:cxn>
                <a:cxn ang="0">
                  <a:pos x="5" y="206"/>
                </a:cxn>
                <a:cxn ang="0">
                  <a:pos x="19" y="238"/>
                </a:cxn>
                <a:cxn ang="0">
                  <a:pos x="21" y="212"/>
                </a:cxn>
                <a:cxn ang="0">
                  <a:pos x="14" y="162"/>
                </a:cxn>
                <a:cxn ang="0">
                  <a:pos x="39" y="168"/>
                </a:cxn>
                <a:cxn ang="0">
                  <a:pos x="71" y="166"/>
                </a:cxn>
                <a:cxn ang="0">
                  <a:pos x="79" y="146"/>
                </a:cxn>
                <a:cxn ang="0">
                  <a:pos x="93" y="136"/>
                </a:cxn>
                <a:cxn ang="0">
                  <a:pos x="93" y="112"/>
                </a:cxn>
                <a:cxn ang="0">
                  <a:pos x="77" y="104"/>
                </a:cxn>
                <a:cxn ang="0">
                  <a:pos x="77" y="76"/>
                </a:cxn>
                <a:cxn ang="0">
                  <a:pos x="61" y="60"/>
                </a:cxn>
                <a:cxn ang="0">
                  <a:pos x="48" y="53"/>
                </a:cxn>
                <a:cxn ang="0">
                  <a:pos x="53" y="46"/>
                </a:cxn>
                <a:cxn ang="0">
                  <a:pos x="57" y="39"/>
                </a:cxn>
                <a:cxn ang="0">
                  <a:pos x="62" y="32"/>
                </a:cxn>
                <a:cxn ang="0">
                  <a:pos x="66" y="26"/>
                </a:cxn>
                <a:cxn ang="0">
                  <a:pos x="72" y="20"/>
                </a:cxn>
                <a:cxn ang="0">
                  <a:pos x="77" y="14"/>
                </a:cxn>
                <a:cxn ang="0">
                  <a:pos x="82" y="7"/>
                </a:cxn>
                <a:cxn ang="0">
                  <a:pos x="88" y="0"/>
                </a:cxn>
              </a:cxnLst>
              <a:rect l="0" t="0" r="r" b="b"/>
              <a:pathLst>
                <a:path w="93" h="238">
                  <a:moveTo>
                    <a:pt x="88" y="0"/>
                  </a:moveTo>
                  <a:lnTo>
                    <a:pt x="64" y="14"/>
                  </a:lnTo>
                  <a:lnTo>
                    <a:pt x="44" y="30"/>
                  </a:lnTo>
                  <a:lnTo>
                    <a:pt x="28" y="47"/>
                  </a:lnTo>
                  <a:lnTo>
                    <a:pt x="17" y="68"/>
                  </a:lnTo>
                  <a:lnTo>
                    <a:pt x="9" y="91"/>
                  </a:lnTo>
                  <a:lnTo>
                    <a:pt x="4" y="116"/>
                  </a:lnTo>
                  <a:lnTo>
                    <a:pt x="1" y="143"/>
                  </a:lnTo>
                  <a:lnTo>
                    <a:pt x="0" y="173"/>
                  </a:lnTo>
                  <a:lnTo>
                    <a:pt x="5" y="206"/>
                  </a:lnTo>
                  <a:lnTo>
                    <a:pt x="19" y="238"/>
                  </a:lnTo>
                  <a:lnTo>
                    <a:pt x="21" y="212"/>
                  </a:lnTo>
                  <a:lnTo>
                    <a:pt x="14" y="162"/>
                  </a:lnTo>
                  <a:lnTo>
                    <a:pt x="39" y="168"/>
                  </a:lnTo>
                  <a:lnTo>
                    <a:pt x="71" y="166"/>
                  </a:lnTo>
                  <a:lnTo>
                    <a:pt x="79" y="146"/>
                  </a:lnTo>
                  <a:lnTo>
                    <a:pt x="93" y="136"/>
                  </a:lnTo>
                  <a:lnTo>
                    <a:pt x="93" y="112"/>
                  </a:lnTo>
                  <a:lnTo>
                    <a:pt x="77" y="104"/>
                  </a:lnTo>
                  <a:lnTo>
                    <a:pt x="77" y="76"/>
                  </a:lnTo>
                  <a:lnTo>
                    <a:pt x="61" y="60"/>
                  </a:lnTo>
                  <a:lnTo>
                    <a:pt x="48" y="53"/>
                  </a:lnTo>
                  <a:lnTo>
                    <a:pt x="53" y="46"/>
                  </a:lnTo>
                  <a:lnTo>
                    <a:pt x="57" y="39"/>
                  </a:lnTo>
                  <a:lnTo>
                    <a:pt x="62" y="32"/>
                  </a:lnTo>
                  <a:lnTo>
                    <a:pt x="66" y="26"/>
                  </a:lnTo>
                  <a:lnTo>
                    <a:pt x="72" y="20"/>
                  </a:lnTo>
                  <a:lnTo>
                    <a:pt x="77" y="14"/>
                  </a:lnTo>
                  <a:lnTo>
                    <a:pt x="82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02B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8" name="Freeform 56"/>
            <p:cNvSpPr>
              <a:spLocks/>
            </p:cNvSpPr>
            <p:nvPr/>
          </p:nvSpPr>
          <p:spPr bwMode="auto">
            <a:xfrm>
              <a:off x="4810" y="3680"/>
              <a:ext cx="155" cy="21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310" y="11"/>
                </a:cxn>
                <a:cxn ang="0">
                  <a:pos x="286" y="16"/>
                </a:cxn>
                <a:cxn ang="0">
                  <a:pos x="262" y="24"/>
                </a:cxn>
                <a:cxn ang="0">
                  <a:pos x="240" y="38"/>
                </a:cxn>
                <a:cxn ang="0">
                  <a:pos x="218" y="55"/>
                </a:cxn>
                <a:cxn ang="0">
                  <a:pos x="198" y="77"/>
                </a:cxn>
                <a:cxn ang="0">
                  <a:pos x="181" y="101"/>
                </a:cxn>
                <a:cxn ang="0">
                  <a:pos x="166" y="128"/>
                </a:cxn>
                <a:cxn ang="0">
                  <a:pos x="154" y="158"/>
                </a:cxn>
                <a:cxn ang="0">
                  <a:pos x="145" y="190"/>
                </a:cxn>
                <a:cxn ang="0">
                  <a:pos x="140" y="223"/>
                </a:cxn>
                <a:cxn ang="0">
                  <a:pos x="139" y="258"/>
                </a:cxn>
                <a:cxn ang="0">
                  <a:pos x="141" y="292"/>
                </a:cxn>
                <a:cxn ang="0">
                  <a:pos x="149" y="328"/>
                </a:cxn>
                <a:cxn ang="0">
                  <a:pos x="162" y="364"/>
                </a:cxn>
                <a:cxn ang="0">
                  <a:pos x="180" y="399"/>
                </a:cxn>
                <a:cxn ang="0">
                  <a:pos x="204" y="434"/>
                </a:cxn>
                <a:cxn ang="0">
                  <a:pos x="141" y="426"/>
                </a:cxn>
                <a:cxn ang="0">
                  <a:pos x="71" y="411"/>
                </a:cxn>
                <a:cxn ang="0">
                  <a:pos x="26" y="368"/>
                </a:cxn>
                <a:cxn ang="0">
                  <a:pos x="10" y="322"/>
                </a:cxn>
                <a:cxn ang="0">
                  <a:pos x="1" y="272"/>
                </a:cxn>
                <a:cxn ang="0">
                  <a:pos x="0" y="217"/>
                </a:cxn>
                <a:cxn ang="0">
                  <a:pos x="8" y="163"/>
                </a:cxn>
                <a:cxn ang="0">
                  <a:pos x="24" y="113"/>
                </a:cxn>
                <a:cxn ang="0">
                  <a:pos x="51" y="65"/>
                </a:cxn>
                <a:cxn ang="0">
                  <a:pos x="87" y="28"/>
                </a:cxn>
                <a:cxn ang="0">
                  <a:pos x="134" y="0"/>
                </a:cxn>
              </a:cxnLst>
              <a:rect l="0" t="0" r="r" b="b"/>
              <a:pathLst>
                <a:path w="310" h="434">
                  <a:moveTo>
                    <a:pt x="134" y="0"/>
                  </a:moveTo>
                  <a:lnTo>
                    <a:pt x="310" y="11"/>
                  </a:lnTo>
                  <a:lnTo>
                    <a:pt x="286" y="16"/>
                  </a:lnTo>
                  <a:lnTo>
                    <a:pt x="262" y="24"/>
                  </a:lnTo>
                  <a:lnTo>
                    <a:pt x="240" y="38"/>
                  </a:lnTo>
                  <a:lnTo>
                    <a:pt x="218" y="55"/>
                  </a:lnTo>
                  <a:lnTo>
                    <a:pt x="198" y="77"/>
                  </a:lnTo>
                  <a:lnTo>
                    <a:pt x="181" y="101"/>
                  </a:lnTo>
                  <a:lnTo>
                    <a:pt x="166" y="128"/>
                  </a:lnTo>
                  <a:lnTo>
                    <a:pt x="154" y="158"/>
                  </a:lnTo>
                  <a:lnTo>
                    <a:pt x="145" y="190"/>
                  </a:lnTo>
                  <a:lnTo>
                    <a:pt x="140" y="223"/>
                  </a:lnTo>
                  <a:lnTo>
                    <a:pt x="139" y="258"/>
                  </a:lnTo>
                  <a:lnTo>
                    <a:pt x="141" y="292"/>
                  </a:lnTo>
                  <a:lnTo>
                    <a:pt x="149" y="328"/>
                  </a:lnTo>
                  <a:lnTo>
                    <a:pt x="162" y="364"/>
                  </a:lnTo>
                  <a:lnTo>
                    <a:pt x="180" y="399"/>
                  </a:lnTo>
                  <a:lnTo>
                    <a:pt x="204" y="434"/>
                  </a:lnTo>
                  <a:lnTo>
                    <a:pt x="141" y="426"/>
                  </a:lnTo>
                  <a:lnTo>
                    <a:pt x="71" y="411"/>
                  </a:lnTo>
                  <a:lnTo>
                    <a:pt x="26" y="368"/>
                  </a:lnTo>
                  <a:lnTo>
                    <a:pt x="10" y="322"/>
                  </a:lnTo>
                  <a:lnTo>
                    <a:pt x="1" y="272"/>
                  </a:lnTo>
                  <a:lnTo>
                    <a:pt x="0" y="217"/>
                  </a:lnTo>
                  <a:lnTo>
                    <a:pt x="8" y="163"/>
                  </a:lnTo>
                  <a:lnTo>
                    <a:pt x="24" y="113"/>
                  </a:lnTo>
                  <a:lnTo>
                    <a:pt x="51" y="65"/>
                  </a:lnTo>
                  <a:lnTo>
                    <a:pt x="87" y="2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3326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69" name="Freeform 57"/>
            <p:cNvSpPr>
              <a:spLocks/>
            </p:cNvSpPr>
            <p:nvPr/>
          </p:nvSpPr>
          <p:spPr bwMode="auto">
            <a:xfrm>
              <a:off x="4564" y="3785"/>
              <a:ext cx="282" cy="129"/>
            </a:xfrm>
            <a:custGeom>
              <a:avLst/>
              <a:gdLst/>
              <a:ahLst/>
              <a:cxnLst>
                <a:cxn ang="0">
                  <a:pos x="4" y="126"/>
                </a:cxn>
                <a:cxn ang="0">
                  <a:pos x="95" y="95"/>
                </a:cxn>
                <a:cxn ang="0">
                  <a:pos x="226" y="59"/>
                </a:cxn>
                <a:cxn ang="0">
                  <a:pos x="364" y="86"/>
                </a:cxn>
                <a:cxn ang="0">
                  <a:pos x="444" y="0"/>
                </a:cxn>
                <a:cxn ang="0">
                  <a:pos x="506" y="12"/>
                </a:cxn>
                <a:cxn ang="0">
                  <a:pos x="524" y="112"/>
                </a:cxn>
                <a:cxn ang="0">
                  <a:pos x="535" y="166"/>
                </a:cxn>
                <a:cxn ang="0">
                  <a:pos x="566" y="196"/>
                </a:cxn>
                <a:cxn ang="0">
                  <a:pos x="287" y="250"/>
                </a:cxn>
                <a:cxn ang="0">
                  <a:pos x="255" y="258"/>
                </a:cxn>
                <a:cxn ang="0">
                  <a:pos x="262" y="215"/>
                </a:cxn>
                <a:cxn ang="0">
                  <a:pos x="218" y="206"/>
                </a:cxn>
                <a:cxn ang="0">
                  <a:pos x="0" y="148"/>
                </a:cxn>
                <a:cxn ang="0">
                  <a:pos x="4" y="126"/>
                </a:cxn>
              </a:cxnLst>
              <a:rect l="0" t="0" r="r" b="b"/>
              <a:pathLst>
                <a:path w="566" h="258">
                  <a:moveTo>
                    <a:pt x="4" y="126"/>
                  </a:moveTo>
                  <a:lnTo>
                    <a:pt x="95" y="95"/>
                  </a:lnTo>
                  <a:lnTo>
                    <a:pt x="226" y="59"/>
                  </a:lnTo>
                  <a:lnTo>
                    <a:pt x="364" y="86"/>
                  </a:lnTo>
                  <a:lnTo>
                    <a:pt x="444" y="0"/>
                  </a:lnTo>
                  <a:lnTo>
                    <a:pt x="506" y="12"/>
                  </a:lnTo>
                  <a:lnTo>
                    <a:pt x="524" y="112"/>
                  </a:lnTo>
                  <a:lnTo>
                    <a:pt x="535" y="166"/>
                  </a:lnTo>
                  <a:lnTo>
                    <a:pt x="566" y="196"/>
                  </a:lnTo>
                  <a:lnTo>
                    <a:pt x="287" y="250"/>
                  </a:lnTo>
                  <a:lnTo>
                    <a:pt x="255" y="258"/>
                  </a:lnTo>
                  <a:lnTo>
                    <a:pt x="262" y="215"/>
                  </a:lnTo>
                  <a:lnTo>
                    <a:pt x="218" y="206"/>
                  </a:lnTo>
                  <a:lnTo>
                    <a:pt x="0" y="148"/>
                  </a:lnTo>
                  <a:lnTo>
                    <a:pt x="4" y="126"/>
                  </a:lnTo>
                  <a:close/>
                </a:path>
              </a:pathLst>
            </a:custGeom>
            <a:solidFill>
              <a:srgbClr val="8E21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0" name="Freeform 58"/>
            <p:cNvSpPr>
              <a:spLocks/>
            </p:cNvSpPr>
            <p:nvPr/>
          </p:nvSpPr>
          <p:spPr bwMode="auto">
            <a:xfrm>
              <a:off x="4562" y="3841"/>
              <a:ext cx="142" cy="47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46" y="0"/>
                </a:cxn>
                <a:cxn ang="0">
                  <a:pos x="283" y="50"/>
                </a:cxn>
                <a:cxn ang="0">
                  <a:pos x="261" y="60"/>
                </a:cxn>
                <a:cxn ang="0">
                  <a:pos x="246" y="95"/>
                </a:cxn>
                <a:cxn ang="0">
                  <a:pos x="10" y="35"/>
                </a:cxn>
                <a:cxn ang="0">
                  <a:pos x="1" y="28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3" y="15"/>
                </a:cxn>
              </a:cxnLst>
              <a:rect l="0" t="0" r="r" b="b"/>
              <a:pathLst>
                <a:path w="283" h="95">
                  <a:moveTo>
                    <a:pt x="3" y="15"/>
                  </a:moveTo>
                  <a:lnTo>
                    <a:pt x="46" y="0"/>
                  </a:lnTo>
                  <a:lnTo>
                    <a:pt x="283" y="50"/>
                  </a:lnTo>
                  <a:lnTo>
                    <a:pt x="261" y="60"/>
                  </a:lnTo>
                  <a:lnTo>
                    <a:pt x="246" y="95"/>
                  </a:lnTo>
                  <a:lnTo>
                    <a:pt x="10" y="35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1" name="Freeform 59"/>
            <p:cNvSpPr>
              <a:spLocks/>
            </p:cNvSpPr>
            <p:nvPr/>
          </p:nvSpPr>
          <p:spPr bwMode="auto">
            <a:xfrm>
              <a:off x="4681" y="3785"/>
              <a:ext cx="134" cy="125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74" y="136"/>
                </a:cxn>
                <a:cxn ang="0">
                  <a:pos x="13" y="200"/>
                </a:cxn>
                <a:cxn ang="0">
                  <a:pos x="7" y="212"/>
                </a:cxn>
                <a:cxn ang="0">
                  <a:pos x="4" y="221"/>
                </a:cxn>
                <a:cxn ang="0">
                  <a:pos x="0" y="228"/>
                </a:cxn>
                <a:cxn ang="0">
                  <a:pos x="0" y="233"/>
                </a:cxn>
                <a:cxn ang="0">
                  <a:pos x="3" y="238"/>
                </a:cxn>
                <a:cxn ang="0">
                  <a:pos x="8" y="241"/>
                </a:cxn>
                <a:cxn ang="0">
                  <a:pos x="17" y="244"/>
                </a:cxn>
                <a:cxn ang="0">
                  <a:pos x="30" y="250"/>
                </a:cxn>
                <a:cxn ang="0">
                  <a:pos x="27" y="228"/>
                </a:cxn>
                <a:cxn ang="0">
                  <a:pos x="29" y="217"/>
                </a:cxn>
                <a:cxn ang="0">
                  <a:pos x="38" y="206"/>
                </a:cxn>
                <a:cxn ang="0">
                  <a:pos x="52" y="188"/>
                </a:cxn>
                <a:cxn ang="0">
                  <a:pos x="268" y="15"/>
                </a:cxn>
                <a:cxn ang="0">
                  <a:pos x="217" y="0"/>
                </a:cxn>
              </a:cxnLst>
              <a:rect l="0" t="0" r="r" b="b"/>
              <a:pathLst>
                <a:path w="268" h="250">
                  <a:moveTo>
                    <a:pt x="217" y="0"/>
                  </a:moveTo>
                  <a:lnTo>
                    <a:pt x="74" y="136"/>
                  </a:lnTo>
                  <a:lnTo>
                    <a:pt x="13" y="200"/>
                  </a:lnTo>
                  <a:lnTo>
                    <a:pt x="7" y="212"/>
                  </a:lnTo>
                  <a:lnTo>
                    <a:pt x="4" y="221"/>
                  </a:lnTo>
                  <a:lnTo>
                    <a:pt x="0" y="228"/>
                  </a:lnTo>
                  <a:lnTo>
                    <a:pt x="0" y="233"/>
                  </a:lnTo>
                  <a:lnTo>
                    <a:pt x="3" y="238"/>
                  </a:lnTo>
                  <a:lnTo>
                    <a:pt x="8" y="241"/>
                  </a:lnTo>
                  <a:lnTo>
                    <a:pt x="17" y="244"/>
                  </a:lnTo>
                  <a:lnTo>
                    <a:pt x="30" y="250"/>
                  </a:lnTo>
                  <a:lnTo>
                    <a:pt x="27" y="228"/>
                  </a:lnTo>
                  <a:lnTo>
                    <a:pt x="29" y="217"/>
                  </a:lnTo>
                  <a:lnTo>
                    <a:pt x="38" y="206"/>
                  </a:lnTo>
                  <a:lnTo>
                    <a:pt x="52" y="188"/>
                  </a:lnTo>
                  <a:lnTo>
                    <a:pt x="268" y="1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2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2" name="Freeform 60"/>
            <p:cNvSpPr>
              <a:spLocks/>
            </p:cNvSpPr>
            <p:nvPr/>
          </p:nvSpPr>
          <p:spPr bwMode="auto">
            <a:xfrm>
              <a:off x="5039" y="3533"/>
              <a:ext cx="29" cy="2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7" y="11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0" y="43"/>
                </a:cxn>
                <a:cxn ang="0">
                  <a:pos x="57" y="49"/>
                </a:cxn>
                <a:cxn ang="0">
                  <a:pos x="54" y="22"/>
                </a:cxn>
                <a:cxn ang="0">
                  <a:pos x="29" y="0"/>
                </a:cxn>
              </a:cxnLst>
              <a:rect l="0" t="0" r="r" b="b"/>
              <a:pathLst>
                <a:path w="57" h="49">
                  <a:moveTo>
                    <a:pt x="29" y="0"/>
                  </a:moveTo>
                  <a:lnTo>
                    <a:pt x="7" y="11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57" y="49"/>
                  </a:lnTo>
                  <a:lnTo>
                    <a:pt x="54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DA8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3" name="Freeform 61"/>
            <p:cNvSpPr>
              <a:spLocks/>
            </p:cNvSpPr>
            <p:nvPr/>
          </p:nvSpPr>
          <p:spPr bwMode="auto">
            <a:xfrm>
              <a:off x="5049" y="3530"/>
              <a:ext cx="133" cy="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0" y="0"/>
                </a:cxn>
                <a:cxn ang="0">
                  <a:pos x="192" y="27"/>
                </a:cxn>
                <a:cxn ang="0">
                  <a:pos x="255" y="66"/>
                </a:cxn>
                <a:cxn ang="0">
                  <a:pos x="265" y="86"/>
                </a:cxn>
                <a:cxn ang="0">
                  <a:pos x="195" y="54"/>
                </a:cxn>
                <a:cxn ang="0">
                  <a:pos x="150" y="27"/>
                </a:cxn>
                <a:cxn ang="0">
                  <a:pos x="100" y="27"/>
                </a:cxn>
                <a:cxn ang="0">
                  <a:pos x="33" y="34"/>
                </a:cxn>
                <a:cxn ang="0">
                  <a:pos x="22" y="16"/>
                </a:cxn>
                <a:cxn ang="0">
                  <a:pos x="0" y="5"/>
                </a:cxn>
              </a:cxnLst>
              <a:rect l="0" t="0" r="r" b="b"/>
              <a:pathLst>
                <a:path w="265" h="86">
                  <a:moveTo>
                    <a:pt x="0" y="5"/>
                  </a:moveTo>
                  <a:lnTo>
                    <a:pt x="150" y="0"/>
                  </a:lnTo>
                  <a:lnTo>
                    <a:pt x="192" y="27"/>
                  </a:lnTo>
                  <a:lnTo>
                    <a:pt x="255" y="66"/>
                  </a:lnTo>
                  <a:lnTo>
                    <a:pt x="265" y="86"/>
                  </a:lnTo>
                  <a:lnTo>
                    <a:pt x="195" y="54"/>
                  </a:lnTo>
                  <a:lnTo>
                    <a:pt x="150" y="27"/>
                  </a:lnTo>
                  <a:lnTo>
                    <a:pt x="100" y="27"/>
                  </a:lnTo>
                  <a:lnTo>
                    <a:pt x="33" y="34"/>
                  </a:lnTo>
                  <a:lnTo>
                    <a:pt x="22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4" name="Freeform 62"/>
            <p:cNvSpPr>
              <a:spLocks/>
            </p:cNvSpPr>
            <p:nvPr/>
          </p:nvSpPr>
          <p:spPr bwMode="auto">
            <a:xfrm>
              <a:off x="5110" y="3620"/>
              <a:ext cx="156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" y="32"/>
                </a:cxn>
                <a:cxn ang="0">
                  <a:pos x="303" y="3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14" h="39">
                  <a:moveTo>
                    <a:pt x="0" y="0"/>
                  </a:moveTo>
                  <a:lnTo>
                    <a:pt x="314" y="32"/>
                  </a:lnTo>
                  <a:lnTo>
                    <a:pt x="303" y="3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5" name="Freeform 63"/>
            <p:cNvSpPr>
              <a:spLocks/>
            </p:cNvSpPr>
            <p:nvPr/>
          </p:nvSpPr>
          <p:spPr bwMode="auto">
            <a:xfrm>
              <a:off x="5113" y="3633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32"/>
                </a:cxn>
                <a:cxn ang="0">
                  <a:pos x="284" y="3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93" h="38">
                  <a:moveTo>
                    <a:pt x="0" y="0"/>
                  </a:moveTo>
                  <a:lnTo>
                    <a:pt x="293" y="32"/>
                  </a:lnTo>
                  <a:lnTo>
                    <a:pt x="284" y="3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7C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6" name="Freeform 64"/>
            <p:cNvSpPr>
              <a:spLocks/>
            </p:cNvSpPr>
            <p:nvPr/>
          </p:nvSpPr>
          <p:spPr bwMode="auto">
            <a:xfrm>
              <a:off x="5107" y="3588"/>
              <a:ext cx="84" cy="26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152" y="0"/>
                </a:cxn>
                <a:cxn ang="0">
                  <a:pos x="168" y="5"/>
                </a:cxn>
                <a:cxn ang="0">
                  <a:pos x="168" y="30"/>
                </a:cxn>
                <a:cxn ang="0">
                  <a:pos x="41" y="48"/>
                </a:cxn>
                <a:cxn ang="0">
                  <a:pos x="5" y="51"/>
                </a:cxn>
                <a:cxn ang="0">
                  <a:pos x="0" y="19"/>
                </a:cxn>
                <a:cxn ang="0">
                  <a:pos x="25" y="16"/>
                </a:cxn>
              </a:cxnLst>
              <a:rect l="0" t="0" r="r" b="b"/>
              <a:pathLst>
                <a:path w="168" h="51">
                  <a:moveTo>
                    <a:pt x="25" y="16"/>
                  </a:moveTo>
                  <a:lnTo>
                    <a:pt x="152" y="0"/>
                  </a:lnTo>
                  <a:lnTo>
                    <a:pt x="168" y="5"/>
                  </a:lnTo>
                  <a:lnTo>
                    <a:pt x="168" y="30"/>
                  </a:lnTo>
                  <a:lnTo>
                    <a:pt x="41" y="48"/>
                  </a:lnTo>
                  <a:lnTo>
                    <a:pt x="5" y="51"/>
                  </a:lnTo>
                  <a:lnTo>
                    <a:pt x="0" y="19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7" name="Freeform 65"/>
            <p:cNvSpPr>
              <a:spLocks/>
            </p:cNvSpPr>
            <p:nvPr/>
          </p:nvSpPr>
          <p:spPr bwMode="auto">
            <a:xfrm>
              <a:off x="5162" y="3593"/>
              <a:ext cx="101" cy="3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38"/>
                </a:cxn>
                <a:cxn ang="0">
                  <a:pos x="173" y="0"/>
                </a:cxn>
                <a:cxn ang="0">
                  <a:pos x="202" y="6"/>
                </a:cxn>
                <a:cxn ang="0">
                  <a:pos x="39" y="61"/>
                </a:cxn>
                <a:cxn ang="0">
                  <a:pos x="0" y="54"/>
                </a:cxn>
              </a:cxnLst>
              <a:rect l="0" t="0" r="r" b="b"/>
              <a:pathLst>
                <a:path w="202" h="61">
                  <a:moveTo>
                    <a:pt x="0" y="54"/>
                  </a:moveTo>
                  <a:lnTo>
                    <a:pt x="42" y="38"/>
                  </a:lnTo>
                  <a:lnTo>
                    <a:pt x="173" y="0"/>
                  </a:lnTo>
                  <a:lnTo>
                    <a:pt x="202" y="6"/>
                  </a:lnTo>
                  <a:lnTo>
                    <a:pt x="39" y="6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8" name="Freeform 66"/>
            <p:cNvSpPr>
              <a:spLocks/>
            </p:cNvSpPr>
            <p:nvPr/>
          </p:nvSpPr>
          <p:spPr bwMode="auto">
            <a:xfrm>
              <a:off x="5212" y="3590"/>
              <a:ext cx="96" cy="35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137" y="0"/>
                </a:cxn>
                <a:cxn ang="0">
                  <a:pos x="173" y="2"/>
                </a:cxn>
                <a:cxn ang="0">
                  <a:pos x="193" y="20"/>
                </a:cxn>
                <a:cxn ang="0">
                  <a:pos x="65" y="71"/>
                </a:cxn>
                <a:cxn ang="0">
                  <a:pos x="0" y="65"/>
                </a:cxn>
              </a:cxnLst>
              <a:rect l="0" t="0" r="r" b="b"/>
              <a:pathLst>
                <a:path w="193" h="71">
                  <a:moveTo>
                    <a:pt x="0" y="65"/>
                  </a:moveTo>
                  <a:lnTo>
                    <a:pt x="137" y="0"/>
                  </a:lnTo>
                  <a:lnTo>
                    <a:pt x="173" y="2"/>
                  </a:lnTo>
                  <a:lnTo>
                    <a:pt x="193" y="20"/>
                  </a:lnTo>
                  <a:lnTo>
                    <a:pt x="65" y="7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5B3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79" name="Freeform 67"/>
            <p:cNvSpPr>
              <a:spLocks/>
            </p:cNvSpPr>
            <p:nvPr/>
          </p:nvSpPr>
          <p:spPr bwMode="auto">
            <a:xfrm>
              <a:off x="4813" y="3575"/>
              <a:ext cx="129" cy="38"/>
            </a:xfrm>
            <a:custGeom>
              <a:avLst/>
              <a:gdLst/>
              <a:ahLst/>
              <a:cxnLst>
                <a:cxn ang="0">
                  <a:pos x="21" y="51"/>
                </a:cxn>
                <a:cxn ang="0">
                  <a:pos x="229" y="5"/>
                </a:cxn>
                <a:cxn ang="0">
                  <a:pos x="258" y="0"/>
                </a:cxn>
                <a:cxn ang="0">
                  <a:pos x="225" y="32"/>
                </a:cxn>
                <a:cxn ang="0">
                  <a:pos x="209" y="55"/>
                </a:cxn>
                <a:cxn ang="0">
                  <a:pos x="159" y="76"/>
                </a:cxn>
                <a:cxn ang="0">
                  <a:pos x="92" y="76"/>
                </a:cxn>
                <a:cxn ang="0">
                  <a:pos x="21" y="76"/>
                </a:cxn>
                <a:cxn ang="0">
                  <a:pos x="0" y="64"/>
                </a:cxn>
                <a:cxn ang="0">
                  <a:pos x="21" y="51"/>
                </a:cxn>
              </a:cxnLst>
              <a:rect l="0" t="0" r="r" b="b"/>
              <a:pathLst>
                <a:path w="258" h="76">
                  <a:moveTo>
                    <a:pt x="21" y="51"/>
                  </a:moveTo>
                  <a:lnTo>
                    <a:pt x="229" y="5"/>
                  </a:lnTo>
                  <a:lnTo>
                    <a:pt x="258" y="0"/>
                  </a:lnTo>
                  <a:lnTo>
                    <a:pt x="225" y="32"/>
                  </a:lnTo>
                  <a:lnTo>
                    <a:pt x="209" y="55"/>
                  </a:lnTo>
                  <a:lnTo>
                    <a:pt x="159" y="76"/>
                  </a:lnTo>
                  <a:lnTo>
                    <a:pt x="92" y="76"/>
                  </a:lnTo>
                  <a:lnTo>
                    <a:pt x="21" y="76"/>
                  </a:lnTo>
                  <a:lnTo>
                    <a:pt x="0" y="64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6633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0" name="Freeform 68"/>
            <p:cNvSpPr>
              <a:spLocks/>
            </p:cNvSpPr>
            <p:nvPr/>
          </p:nvSpPr>
          <p:spPr bwMode="auto">
            <a:xfrm>
              <a:off x="4772" y="3575"/>
              <a:ext cx="46" cy="34"/>
            </a:xfrm>
            <a:custGeom>
              <a:avLst/>
              <a:gdLst/>
              <a:ahLst/>
              <a:cxnLst>
                <a:cxn ang="0">
                  <a:pos x="34" y="64"/>
                </a:cxn>
                <a:cxn ang="0">
                  <a:pos x="0" y="55"/>
                </a:cxn>
                <a:cxn ang="0">
                  <a:pos x="0" y="22"/>
                </a:cxn>
                <a:cxn ang="0">
                  <a:pos x="50" y="0"/>
                </a:cxn>
                <a:cxn ang="0">
                  <a:pos x="92" y="0"/>
                </a:cxn>
                <a:cxn ang="0">
                  <a:pos x="88" y="64"/>
                </a:cxn>
                <a:cxn ang="0">
                  <a:pos x="62" y="68"/>
                </a:cxn>
                <a:cxn ang="0">
                  <a:pos x="34" y="64"/>
                </a:cxn>
              </a:cxnLst>
              <a:rect l="0" t="0" r="r" b="b"/>
              <a:pathLst>
                <a:path w="92" h="68">
                  <a:moveTo>
                    <a:pt x="34" y="64"/>
                  </a:moveTo>
                  <a:lnTo>
                    <a:pt x="0" y="55"/>
                  </a:lnTo>
                  <a:lnTo>
                    <a:pt x="0" y="22"/>
                  </a:lnTo>
                  <a:lnTo>
                    <a:pt x="50" y="0"/>
                  </a:lnTo>
                  <a:lnTo>
                    <a:pt x="92" y="0"/>
                  </a:lnTo>
                  <a:lnTo>
                    <a:pt x="88" y="64"/>
                  </a:lnTo>
                  <a:lnTo>
                    <a:pt x="62" y="68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1" name="Freeform 69"/>
            <p:cNvSpPr>
              <a:spLocks/>
            </p:cNvSpPr>
            <p:nvPr/>
          </p:nvSpPr>
          <p:spPr bwMode="auto">
            <a:xfrm>
              <a:off x="4905" y="3625"/>
              <a:ext cx="42" cy="3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59"/>
                </a:cxn>
                <a:cxn ang="0">
                  <a:pos x="46" y="51"/>
                </a:cxn>
                <a:cxn ang="0">
                  <a:pos x="84" y="29"/>
                </a:cxn>
                <a:cxn ang="0">
                  <a:pos x="67" y="5"/>
                </a:cxn>
                <a:cxn ang="0">
                  <a:pos x="38" y="0"/>
                </a:cxn>
                <a:cxn ang="0">
                  <a:pos x="0" y="9"/>
                </a:cxn>
              </a:cxnLst>
              <a:rect l="0" t="0" r="r" b="b"/>
              <a:pathLst>
                <a:path w="84" h="59">
                  <a:moveTo>
                    <a:pt x="0" y="9"/>
                  </a:moveTo>
                  <a:lnTo>
                    <a:pt x="0" y="59"/>
                  </a:lnTo>
                  <a:lnTo>
                    <a:pt x="46" y="51"/>
                  </a:lnTo>
                  <a:lnTo>
                    <a:pt x="84" y="29"/>
                  </a:lnTo>
                  <a:lnTo>
                    <a:pt x="67" y="5"/>
                  </a:lnTo>
                  <a:lnTo>
                    <a:pt x="3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363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2" name="Freeform 70"/>
            <p:cNvSpPr>
              <a:spLocks/>
            </p:cNvSpPr>
            <p:nvPr/>
          </p:nvSpPr>
          <p:spPr bwMode="auto">
            <a:xfrm>
              <a:off x="4913" y="3594"/>
              <a:ext cx="38" cy="42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2" y="26"/>
                </a:cxn>
                <a:cxn ang="0">
                  <a:pos x="57" y="0"/>
                </a:cxn>
                <a:cxn ang="0">
                  <a:pos x="74" y="30"/>
                </a:cxn>
                <a:cxn ang="0">
                  <a:pos x="74" y="63"/>
                </a:cxn>
                <a:cxn ang="0">
                  <a:pos x="24" y="84"/>
                </a:cxn>
                <a:cxn ang="0">
                  <a:pos x="0" y="59"/>
                </a:cxn>
              </a:cxnLst>
              <a:rect l="0" t="0" r="r" b="b"/>
              <a:pathLst>
                <a:path w="74" h="84">
                  <a:moveTo>
                    <a:pt x="0" y="59"/>
                  </a:moveTo>
                  <a:lnTo>
                    <a:pt x="12" y="26"/>
                  </a:lnTo>
                  <a:lnTo>
                    <a:pt x="57" y="0"/>
                  </a:lnTo>
                  <a:lnTo>
                    <a:pt x="74" y="30"/>
                  </a:lnTo>
                  <a:lnTo>
                    <a:pt x="74" y="63"/>
                  </a:lnTo>
                  <a:lnTo>
                    <a:pt x="24" y="8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D3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3" name="Freeform 71"/>
            <p:cNvSpPr>
              <a:spLocks/>
            </p:cNvSpPr>
            <p:nvPr/>
          </p:nvSpPr>
          <p:spPr bwMode="auto">
            <a:xfrm>
              <a:off x="5110" y="3727"/>
              <a:ext cx="43" cy="5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8" y="0"/>
                </a:cxn>
                <a:cxn ang="0">
                  <a:pos x="88" y="96"/>
                </a:cxn>
                <a:cxn ang="0">
                  <a:pos x="21" y="112"/>
                </a:cxn>
                <a:cxn ang="0">
                  <a:pos x="0" y="115"/>
                </a:cxn>
                <a:cxn ang="0">
                  <a:pos x="0" y="14"/>
                </a:cxn>
              </a:cxnLst>
              <a:rect l="0" t="0" r="r" b="b"/>
              <a:pathLst>
                <a:path w="88" h="115">
                  <a:moveTo>
                    <a:pt x="0" y="14"/>
                  </a:moveTo>
                  <a:lnTo>
                    <a:pt x="88" y="0"/>
                  </a:lnTo>
                  <a:lnTo>
                    <a:pt x="88" y="96"/>
                  </a:lnTo>
                  <a:lnTo>
                    <a:pt x="21" y="112"/>
                  </a:lnTo>
                  <a:lnTo>
                    <a:pt x="0" y="11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766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4" name="Freeform 72"/>
            <p:cNvSpPr>
              <a:spLocks/>
            </p:cNvSpPr>
            <p:nvPr/>
          </p:nvSpPr>
          <p:spPr bwMode="auto">
            <a:xfrm>
              <a:off x="5134" y="3725"/>
              <a:ext cx="26" cy="5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7"/>
                </a:cxn>
                <a:cxn ang="0">
                  <a:pos x="52" y="98"/>
                </a:cxn>
                <a:cxn ang="0">
                  <a:pos x="52" y="0"/>
                </a:cxn>
                <a:cxn ang="0">
                  <a:pos x="0" y="10"/>
                </a:cxn>
              </a:cxnLst>
              <a:rect l="0" t="0" r="r" b="b"/>
              <a:pathLst>
                <a:path w="52" h="107">
                  <a:moveTo>
                    <a:pt x="0" y="10"/>
                  </a:moveTo>
                  <a:lnTo>
                    <a:pt x="0" y="107"/>
                  </a:lnTo>
                  <a:lnTo>
                    <a:pt x="52" y="98"/>
                  </a:lnTo>
                  <a:lnTo>
                    <a:pt x="5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5" name="Freeform 73"/>
            <p:cNvSpPr>
              <a:spLocks/>
            </p:cNvSpPr>
            <p:nvPr/>
          </p:nvSpPr>
          <p:spPr bwMode="auto">
            <a:xfrm>
              <a:off x="5150" y="3724"/>
              <a:ext cx="23" cy="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06"/>
                </a:cxn>
                <a:cxn ang="0">
                  <a:pos x="46" y="96"/>
                </a:cxn>
                <a:cxn ang="0">
                  <a:pos x="46" y="0"/>
                </a:cxn>
                <a:cxn ang="0">
                  <a:pos x="0" y="6"/>
                </a:cxn>
              </a:cxnLst>
              <a:rect l="0" t="0" r="r" b="b"/>
              <a:pathLst>
                <a:path w="46" h="106">
                  <a:moveTo>
                    <a:pt x="0" y="6"/>
                  </a:moveTo>
                  <a:lnTo>
                    <a:pt x="0" y="106"/>
                  </a:lnTo>
                  <a:lnTo>
                    <a:pt x="46" y="96"/>
                  </a:lnTo>
                  <a:lnTo>
                    <a:pt x="4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6" name="Freeform 74"/>
            <p:cNvSpPr>
              <a:spLocks/>
            </p:cNvSpPr>
            <p:nvPr/>
          </p:nvSpPr>
          <p:spPr bwMode="auto">
            <a:xfrm>
              <a:off x="5178" y="3715"/>
              <a:ext cx="24" cy="6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8" y="128"/>
                </a:cxn>
                <a:cxn ang="0">
                  <a:pos x="48" y="123"/>
                </a:cxn>
                <a:cxn ang="0">
                  <a:pos x="10" y="0"/>
                </a:cxn>
                <a:cxn ang="0">
                  <a:pos x="0" y="4"/>
                </a:cxn>
              </a:cxnLst>
              <a:rect l="0" t="0" r="r" b="b"/>
              <a:pathLst>
                <a:path w="48" h="128">
                  <a:moveTo>
                    <a:pt x="0" y="4"/>
                  </a:moveTo>
                  <a:lnTo>
                    <a:pt x="38" y="128"/>
                  </a:lnTo>
                  <a:lnTo>
                    <a:pt x="48" y="123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7" name="Freeform 75"/>
            <p:cNvSpPr>
              <a:spLocks/>
            </p:cNvSpPr>
            <p:nvPr/>
          </p:nvSpPr>
          <p:spPr bwMode="auto">
            <a:xfrm>
              <a:off x="4780" y="3622"/>
              <a:ext cx="9" cy="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26"/>
                </a:cxn>
                <a:cxn ang="0">
                  <a:pos x="19" y="26"/>
                </a:cxn>
                <a:cxn ang="0">
                  <a:pos x="19" y="0"/>
                </a:cxn>
              </a:cxnLst>
              <a:rect l="0" t="0" r="r" b="b"/>
              <a:pathLst>
                <a:path w="19" h="26">
                  <a:moveTo>
                    <a:pt x="19" y="0"/>
                  </a:moveTo>
                  <a:lnTo>
                    <a:pt x="0" y="26"/>
                  </a:lnTo>
                  <a:lnTo>
                    <a:pt x="19" y="2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8" name="Freeform 76"/>
            <p:cNvSpPr>
              <a:spLocks/>
            </p:cNvSpPr>
            <p:nvPr/>
          </p:nvSpPr>
          <p:spPr bwMode="auto">
            <a:xfrm>
              <a:off x="4799" y="3625"/>
              <a:ext cx="9" cy="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27"/>
                </a:cxn>
                <a:cxn ang="0">
                  <a:pos x="19" y="27"/>
                </a:cxn>
                <a:cxn ang="0">
                  <a:pos x="19" y="0"/>
                </a:cxn>
              </a:cxnLst>
              <a:rect l="0" t="0" r="r" b="b"/>
              <a:pathLst>
                <a:path w="19" h="27">
                  <a:moveTo>
                    <a:pt x="19" y="0"/>
                  </a:moveTo>
                  <a:lnTo>
                    <a:pt x="0" y="27"/>
                  </a:lnTo>
                  <a:lnTo>
                    <a:pt x="19" y="2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89" name="Freeform 77"/>
            <p:cNvSpPr>
              <a:spLocks/>
            </p:cNvSpPr>
            <p:nvPr/>
          </p:nvSpPr>
          <p:spPr bwMode="auto">
            <a:xfrm>
              <a:off x="4823" y="3633"/>
              <a:ext cx="10" cy="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7"/>
                </a:cxn>
                <a:cxn ang="0">
                  <a:pos x="18" y="27"/>
                </a:cxn>
                <a:cxn ang="0">
                  <a:pos x="18" y="0"/>
                </a:cxn>
              </a:cxnLst>
              <a:rect l="0" t="0" r="r" b="b"/>
              <a:pathLst>
                <a:path w="18" h="27">
                  <a:moveTo>
                    <a:pt x="18" y="0"/>
                  </a:moveTo>
                  <a:lnTo>
                    <a:pt x="0" y="27"/>
                  </a:lnTo>
                  <a:lnTo>
                    <a:pt x="18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90" name="Freeform 78"/>
            <p:cNvSpPr>
              <a:spLocks/>
            </p:cNvSpPr>
            <p:nvPr/>
          </p:nvSpPr>
          <p:spPr bwMode="auto">
            <a:xfrm>
              <a:off x="5069" y="3742"/>
              <a:ext cx="18" cy="4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10" y="35"/>
                </a:cxn>
                <a:cxn ang="0">
                  <a:pos x="10" y="93"/>
                </a:cxn>
                <a:cxn ang="0">
                  <a:pos x="36" y="89"/>
                </a:cxn>
                <a:cxn ang="0">
                  <a:pos x="36" y="0"/>
                </a:cxn>
                <a:cxn ang="0">
                  <a:pos x="11" y="4"/>
                </a:cxn>
              </a:cxnLst>
              <a:rect l="0" t="0" r="r" b="b"/>
              <a:pathLst>
                <a:path w="36" h="93">
                  <a:moveTo>
                    <a:pt x="11" y="4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0" y="35"/>
                  </a:lnTo>
                  <a:lnTo>
                    <a:pt x="10" y="93"/>
                  </a:lnTo>
                  <a:lnTo>
                    <a:pt x="36" y="89"/>
                  </a:lnTo>
                  <a:lnTo>
                    <a:pt x="36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42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91" name="Freeform 79"/>
            <p:cNvSpPr>
              <a:spLocks/>
            </p:cNvSpPr>
            <p:nvPr/>
          </p:nvSpPr>
          <p:spPr bwMode="auto">
            <a:xfrm>
              <a:off x="4522" y="3775"/>
              <a:ext cx="62" cy="45"/>
            </a:xfrm>
            <a:custGeom>
              <a:avLst/>
              <a:gdLst/>
              <a:ahLst/>
              <a:cxnLst>
                <a:cxn ang="0">
                  <a:pos x="95" y="2"/>
                </a:cxn>
                <a:cxn ang="0">
                  <a:pos x="78" y="0"/>
                </a:cxn>
                <a:cxn ang="0">
                  <a:pos x="54" y="16"/>
                </a:cxn>
                <a:cxn ang="0">
                  <a:pos x="67" y="21"/>
                </a:cxn>
                <a:cxn ang="0">
                  <a:pos x="58" y="26"/>
                </a:cxn>
                <a:cxn ang="0">
                  <a:pos x="48" y="31"/>
                </a:cxn>
                <a:cxn ang="0">
                  <a:pos x="40" y="37"/>
                </a:cxn>
                <a:cxn ang="0">
                  <a:pos x="32" y="44"/>
                </a:cxn>
                <a:cxn ang="0">
                  <a:pos x="25" y="52"/>
                </a:cxn>
                <a:cxn ang="0">
                  <a:pos x="17" y="60"/>
                </a:cxn>
                <a:cxn ang="0">
                  <a:pos x="9" y="70"/>
                </a:cxn>
                <a:cxn ang="0">
                  <a:pos x="0" y="82"/>
                </a:cxn>
                <a:cxn ang="0">
                  <a:pos x="32" y="89"/>
                </a:cxn>
                <a:cxn ang="0">
                  <a:pos x="43" y="77"/>
                </a:cxn>
                <a:cxn ang="0">
                  <a:pos x="53" y="66"/>
                </a:cxn>
                <a:cxn ang="0">
                  <a:pos x="63" y="55"/>
                </a:cxn>
                <a:cxn ang="0">
                  <a:pos x="75" y="46"/>
                </a:cxn>
                <a:cxn ang="0">
                  <a:pos x="86" y="38"/>
                </a:cxn>
                <a:cxn ang="0">
                  <a:pos x="98" y="29"/>
                </a:cxn>
                <a:cxn ang="0">
                  <a:pos x="111" y="21"/>
                </a:cxn>
                <a:cxn ang="0">
                  <a:pos x="124" y="13"/>
                </a:cxn>
                <a:cxn ang="0">
                  <a:pos x="95" y="2"/>
                </a:cxn>
              </a:cxnLst>
              <a:rect l="0" t="0" r="r" b="b"/>
              <a:pathLst>
                <a:path w="124" h="89">
                  <a:moveTo>
                    <a:pt x="95" y="2"/>
                  </a:moveTo>
                  <a:lnTo>
                    <a:pt x="78" y="0"/>
                  </a:lnTo>
                  <a:lnTo>
                    <a:pt x="54" y="16"/>
                  </a:lnTo>
                  <a:lnTo>
                    <a:pt x="67" y="21"/>
                  </a:lnTo>
                  <a:lnTo>
                    <a:pt x="58" y="26"/>
                  </a:lnTo>
                  <a:lnTo>
                    <a:pt x="48" y="31"/>
                  </a:lnTo>
                  <a:lnTo>
                    <a:pt x="40" y="37"/>
                  </a:lnTo>
                  <a:lnTo>
                    <a:pt x="32" y="44"/>
                  </a:lnTo>
                  <a:lnTo>
                    <a:pt x="25" y="52"/>
                  </a:lnTo>
                  <a:lnTo>
                    <a:pt x="17" y="60"/>
                  </a:lnTo>
                  <a:lnTo>
                    <a:pt x="9" y="70"/>
                  </a:lnTo>
                  <a:lnTo>
                    <a:pt x="0" y="82"/>
                  </a:lnTo>
                  <a:lnTo>
                    <a:pt x="32" y="89"/>
                  </a:lnTo>
                  <a:lnTo>
                    <a:pt x="43" y="77"/>
                  </a:lnTo>
                  <a:lnTo>
                    <a:pt x="53" y="66"/>
                  </a:lnTo>
                  <a:lnTo>
                    <a:pt x="63" y="55"/>
                  </a:lnTo>
                  <a:lnTo>
                    <a:pt x="75" y="46"/>
                  </a:lnTo>
                  <a:lnTo>
                    <a:pt x="86" y="38"/>
                  </a:lnTo>
                  <a:lnTo>
                    <a:pt x="98" y="29"/>
                  </a:lnTo>
                  <a:lnTo>
                    <a:pt x="111" y="21"/>
                  </a:lnTo>
                  <a:lnTo>
                    <a:pt x="124" y="13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42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6992" name="Picture 80" descr="j0216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0825" y="2420938"/>
            <a:ext cx="1771650" cy="833437"/>
          </a:xfrm>
          <a:prstGeom prst="rect">
            <a:avLst/>
          </a:prstGeom>
          <a:noFill/>
        </p:spPr>
      </p:pic>
      <p:sp>
        <p:nvSpPr>
          <p:cNvPr id="166993" name="Line 81"/>
          <p:cNvSpPr>
            <a:spLocks noChangeShapeType="1"/>
          </p:cNvSpPr>
          <p:nvPr/>
        </p:nvSpPr>
        <p:spPr bwMode="auto">
          <a:xfrm>
            <a:off x="2555875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94" name="Line 82"/>
          <p:cNvSpPr>
            <a:spLocks noChangeShapeType="1"/>
          </p:cNvSpPr>
          <p:nvPr/>
        </p:nvSpPr>
        <p:spPr bwMode="auto">
          <a:xfrm>
            <a:off x="2411413" y="2997200"/>
            <a:ext cx="4032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95" name="Line 83"/>
          <p:cNvSpPr>
            <a:spLocks noChangeShapeType="1"/>
          </p:cNvSpPr>
          <p:nvPr/>
        </p:nvSpPr>
        <p:spPr bwMode="auto">
          <a:xfrm>
            <a:off x="2411413" y="299720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96" name="Line 84"/>
          <p:cNvSpPr>
            <a:spLocks noChangeShapeType="1"/>
          </p:cNvSpPr>
          <p:nvPr/>
        </p:nvSpPr>
        <p:spPr bwMode="auto">
          <a:xfrm>
            <a:off x="6440488" y="299720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97" name="Line 85"/>
          <p:cNvSpPr>
            <a:spLocks noChangeShapeType="1"/>
          </p:cNvSpPr>
          <p:nvPr/>
        </p:nvSpPr>
        <p:spPr bwMode="auto">
          <a:xfrm>
            <a:off x="2411413" y="3357563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98" name="Line 86"/>
          <p:cNvSpPr>
            <a:spLocks noChangeShapeType="1"/>
          </p:cNvSpPr>
          <p:nvPr/>
        </p:nvSpPr>
        <p:spPr bwMode="auto">
          <a:xfrm flipH="1">
            <a:off x="5795963" y="3357563"/>
            <a:ext cx="644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999" name="Line 87"/>
          <p:cNvSpPr>
            <a:spLocks noChangeShapeType="1"/>
          </p:cNvSpPr>
          <p:nvPr/>
        </p:nvSpPr>
        <p:spPr bwMode="auto">
          <a:xfrm>
            <a:off x="4500563" y="2636838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7000" name="Rectangle 88"/>
          <p:cNvSpPr>
            <a:spLocks noChangeArrowheads="1"/>
          </p:cNvSpPr>
          <p:nvPr/>
        </p:nvSpPr>
        <p:spPr bwMode="auto">
          <a:xfrm>
            <a:off x="4500563" y="2565400"/>
            <a:ext cx="288925" cy="14446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001" name="Text Box 89"/>
          <p:cNvSpPr txBox="1">
            <a:spLocks noChangeArrowheads="1"/>
          </p:cNvSpPr>
          <p:nvPr/>
        </p:nvSpPr>
        <p:spPr bwMode="auto">
          <a:xfrm>
            <a:off x="2051050" y="35004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100км/ч</a:t>
            </a:r>
          </a:p>
        </p:txBody>
      </p:sp>
      <p:sp>
        <p:nvSpPr>
          <p:cNvPr id="167002" name="Text Box 90"/>
          <p:cNvSpPr txBox="1">
            <a:spLocks noChangeArrowheads="1"/>
          </p:cNvSpPr>
          <p:nvPr/>
        </p:nvSpPr>
        <p:spPr bwMode="auto">
          <a:xfrm>
            <a:off x="5795963" y="350043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120км/ч</a:t>
            </a:r>
          </a:p>
        </p:txBody>
      </p:sp>
      <p:sp>
        <p:nvSpPr>
          <p:cNvPr id="167003" name="Text Box 91"/>
          <p:cNvSpPr txBox="1">
            <a:spLocks noChangeArrowheads="1"/>
          </p:cNvSpPr>
          <p:nvPr/>
        </p:nvSpPr>
        <p:spPr bwMode="auto">
          <a:xfrm>
            <a:off x="1403350" y="4581525"/>
            <a:ext cx="7129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Verdana" pitchFamily="34" charset="0"/>
              </a:rPr>
              <a:t>1)100+120=220(км/ч)- </a:t>
            </a:r>
            <a:r>
              <a:rPr lang="ru-RU" sz="2000" b="1" i="1" u="sng">
                <a:latin typeface="Verdana" pitchFamily="34" charset="0"/>
              </a:rPr>
              <a:t>скорость сближения</a:t>
            </a:r>
            <a:r>
              <a:rPr lang="ru-RU" sz="2000" b="1" i="1">
                <a:latin typeface="Verdana" pitchFamily="34" charset="0"/>
              </a:rPr>
              <a:t> машин 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latin typeface="Verdana" pitchFamily="34" charset="0"/>
              </a:rPr>
              <a:t>2</a:t>
            </a:r>
            <a:r>
              <a:rPr lang="en-US" sz="2000" b="1" i="1">
                <a:latin typeface="Verdana" pitchFamily="34" charset="0"/>
              </a:rPr>
              <a:t>)660</a:t>
            </a:r>
            <a:r>
              <a:rPr lang="ru-RU" sz="2000" b="1" i="1">
                <a:latin typeface="Verdana" pitchFamily="34" charset="0"/>
              </a:rPr>
              <a:t>:220=3(ч)-через такое время встретятся гоночные машины.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latin typeface="Verdana" pitchFamily="34" charset="0"/>
              </a:rPr>
              <a:t>Ответ: через 3 часа.</a:t>
            </a:r>
          </a:p>
        </p:txBody>
      </p:sp>
      <p:sp>
        <p:nvSpPr>
          <p:cNvPr id="167004" name="WordArt 92"/>
          <p:cNvSpPr>
            <a:spLocks noChangeArrowheads="1" noChangeShapeType="1" noTextEdit="1"/>
          </p:cNvSpPr>
          <p:nvPr/>
        </p:nvSpPr>
        <p:spPr bwMode="auto">
          <a:xfrm>
            <a:off x="3635375" y="3933825"/>
            <a:ext cx="1905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Решение:</a:t>
            </a:r>
          </a:p>
        </p:txBody>
      </p:sp>
      <p:sp>
        <p:nvSpPr>
          <p:cNvPr id="167005" name="Text Box 93"/>
          <p:cNvSpPr txBox="1">
            <a:spLocks noChangeArrowheads="1"/>
          </p:cNvSpPr>
          <p:nvPr/>
        </p:nvSpPr>
        <p:spPr bwMode="auto">
          <a:xfrm>
            <a:off x="4067175" y="29972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660км</a:t>
            </a:r>
          </a:p>
        </p:txBody>
      </p:sp>
      <p:sp>
        <p:nvSpPr>
          <p:cNvPr id="167006" name="Text Box 94"/>
          <p:cNvSpPr txBox="1">
            <a:spLocks noChangeArrowheads="1"/>
          </p:cNvSpPr>
          <p:nvPr/>
        </p:nvSpPr>
        <p:spPr bwMode="auto">
          <a:xfrm>
            <a:off x="1079500" y="981075"/>
            <a:ext cx="8064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Tahoma" pitchFamily="34" charset="0"/>
              </a:rPr>
              <a:t>Две гоночные машины выехали навстречу друг другу. Расстояние между ними было 660 км. . Одна ехала со скоростью 100 км/ч, а другая 120 км/ч..  Через какое время они встретятся?</a:t>
            </a:r>
          </a:p>
        </p:txBody>
      </p:sp>
      <p:sp>
        <p:nvSpPr>
          <p:cNvPr id="167007" name="Line 95"/>
          <p:cNvSpPr>
            <a:spLocks noChangeShapeType="1"/>
          </p:cNvSpPr>
          <p:nvPr/>
        </p:nvSpPr>
        <p:spPr bwMode="auto">
          <a:xfrm>
            <a:off x="4859338" y="3213100"/>
            <a:ext cx="1584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7008" name="Line 96"/>
          <p:cNvSpPr>
            <a:spLocks noChangeShapeType="1"/>
          </p:cNvSpPr>
          <p:nvPr/>
        </p:nvSpPr>
        <p:spPr bwMode="auto">
          <a:xfrm flipH="1">
            <a:off x="2411413" y="3213100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7009" name="Text Box 97"/>
          <p:cNvSpPr txBox="1">
            <a:spLocks noChangeArrowheads="1"/>
          </p:cNvSpPr>
          <p:nvPr/>
        </p:nvSpPr>
        <p:spPr bwMode="auto">
          <a:xfrm>
            <a:off x="3492500" y="322263"/>
            <a:ext cx="52562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>
                <a:solidFill>
                  <a:srgbClr val="FFFF00"/>
                </a:solidFill>
                <a:latin typeface="Tahoma" pitchFamily="34" charset="0"/>
              </a:rPr>
              <a:t>Задачи на встречное движение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7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7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94" grpId="0" animBg="1"/>
      <p:bldP spid="166995" grpId="0" animBg="1"/>
      <p:bldP spid="166996" grpId="0" animBg="1"/>
      <p:bldP spid="166997" grpId="0" animBg="1"/>
      <p:bldP spid="166998" grpId="0" animBg="1"/>
      <p:bldP spid="166999" grpId="0" animBg="1"/>
      <p:bldP spid="167000" grpId="0" animBg="1"/>
      <p:bldP spid="167001" grpId="0"/>
      <p:bldP spid="167002" grpId="0"/>
      <p:bldP spid="167003" grpId="0"/>
      <p:bldP spid="1670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766F-77EA-4EB8-9BE9-2C5C11371B73}" type="slidenum">
              <a:rPr lang="ru-RU"/>
              <a:pPr/>
              <a:t>2</a:t>
            </a:fld>
            <a:endParaRPr 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6477000" cy="865188"/>
          </a:xfrm>
        </p:spPr>
        <p:txBody>
          <a:bodyPr/>
          <a:lstStyle/>
          <a:p>
            <a:r>
              <a:rPr lang="ru-RU"/>
              <a:t>Задачи на движение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292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В задачах на движение  рассматриваются    </a:t>
            </a:r>
            <a:r>
              <a:rPr lang="ru-RU" sz="2800" u="sng"/>
              <a:t>три взаимосвязанные величины: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 </a:t>
            </a:r>
            <a:r>
              <a:rPr lang="en-US" sz="2800">
                <a:solidFill>
                  <a:srgbClr val="FFFF66"/>
                </a:solidFill>
              </a:rPr>
              <a:t>S </a:t>
            </a:r>
            <a:r>
              <a:rPr lang="en-US" sz="2800"/>
              <a:t>- </a:t>
            </a:r>
            <a:r>
              <a:rPr lang="ru-RU" sz="2800">
                <a:solidFill>
                  <a:schemeClr val="hlink"/>
                </a:solidFill>
              </a:rPr>
              <a:t>расстояние</a:t>
            </a:r>
            <a:r>
              <a:rPr lang="ru-RU" sz="2800"/>
              <a:t> (пройденный путь)</a:t>
            </a:r>
            <a:r>
              <a:rPr lang="en-US" sz="2800"/>
              <a:t>,</a:t>
            </a:r>
            <a:r>
              <a:rPr lang="ru-RU" sz="28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66"/>
                </a:solidFill>
              </a:rPr>
              <a:t>          </a:t>
            </a:r>
            <a:r>
              <a:rPr lang="en-US" sz="2800">
                <a:solidFill>
                  <a:srgbClr val="FFFF66"/>
                </a:solidFill>
              </a:rPr>
              <a:t>t</a:t>
            </a:r>
            <a:r>
              <a:rPr lang="en-US" sz="2800"/>
              <a:t> - </a:t>
            </a:r>
            <a:r>
              <a:rPr lang="ru-RU" sz="2800">
                <a:solidFill>
                  <a:schemeClr val="hlink"/>
                </a:solidFill>
              </a:rPr>
              <a:t>время движения </a:t>
            </a:r>
            <a:r>
              <a:rPr lang="ru-RU" sz="2800"/>
              <a:t>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 </a:t>
            </a:r>
            <a:r>
              <a:rPr lang="en-US" sz="2800">
                <a:solidFill>
                  <a:srgbClr val="FFFF66"/>
                </a:solidFill>
              </a:rPr>
              <a:t>V</a:t>
            </a:r>
            <a:r>
              <a:rPr lang="en-US" sz="2800"/>
              <a:t> - </a:t>
            </a:r>
            <a:r>
              <a:rPr lang="ru-RU" sz="2800">
                <a:solidFill>
                  <a:schemeClr val="hlink"/>
                </a:solidFill>
              </a:rPr>
              <a:t>скорость</a:t>
            </a:r>
            <a:r>
              <a:rPr lang="ru-RU" sz="2800"/>
              <a:t> – расстояние</a:t>
            </a:r>
            <a:r>
              <a:rPr lang="en-US" sz="2800"/>
              <a:t>,</a:t>
            </a:r>
            <a:r>
              <a:rPr lang="ru-RU" sz="2800"/>
              <a:t> пройденное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                       за единицу времени.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               </a:t>
            </a:r>
          </a:p>
        </p:txBody>
      </p:sp>
      <p:pic>
        <p:nvPicPr>
          <p:cNvPr id="109572" name="Picture 4" descr="j0211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781050"/>
            <a:ext cx="2514600" cy="134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6155-6A0B-4187-ADF3-1B552F4E4491}" type="slidenum">
              <a:rPr lang="ru-RU"/>
              <a:pPr/>
              <a:t>20</a:t>
            </a:fld>
            <a:endParaRPr lang="ru-RU"/>
          </a:p>
        </p:txBody>
      </p:sp>
      <p:pic>
        <p:nvPicPr>
          <p:cNvPr id="167939" name="Picture 3" descr="j0183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1806575" cy="1814512"/>
          </a:xfrm>
          <a:prstGeom prst="rect">
            <a:avLst/>
          </a:prstGeom>
          <a:noFill/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84213" y="2051050"/>
            <a:ext cx="215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pic>
        <p:nvPicPr>
          <p:cNvPr id="167941" name="Picture 5" descr="j0183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77000" y="1143000"/>
            <a:ext cx="1800225" cy="1814513"/>
          </a:xfrm>
          <a:prstGeom prst="rect">
            <a:avLst/>
          </a:prstGeom>
          <a:noFill/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179388" y="3109913"/>
            <a:ext cx="8569325" cy="3748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 автобуса выехали на встречу друг другу</a:t>
            </a:r>
            <a:r>
              <a:rPr lang="ru-RU" sz="3200" i="1">
                <a:solidFill>
                  <a:srgbClr val="FFFF00"/>
                </a:solidFill>
              </a:rPr>
              <a:t> </a:t>
            </a:r>
            <a:r>
              <a:rPr lang="ru-RU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двух городов расстояние между которыми 6</a:t>
            </a:r>
            <a:r>
              <a:rPr lang="en-US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ru-RU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км.  Скорость одного автобуса 70км/ч , а второго 80км/ч.</a:t>
            </a:r>
            <a:r>
              <a:rPr lang="ru-RU" sz="32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какое время они встретятся</a:t>
            </a:r>
            <a:r>
              <a:rPr lang="en-US" sz="32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ru-RU" sz="28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ru-RU" sz="3200" b="1" i="1" u="sng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2771775" y="2420938"/>
            <a:ext cx="3384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2771775" y="19891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V="1">
            <a:off x="6156325" y="19891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2771775" y="1989138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 flipH="1">
            <a:off x="5364163" y="1989138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7948" name="Text Box 12"/>
          <p:cNvSpPr txBox="1">
            <a:spLocks noChangeArrowheads="1"/>
          </p:cNvSpPr>
          <p:nvPr/>
        </p:nvSpPr>
        <p:spPr bwMode="auto">
          <a:xfrm>
            <a:off x="2700338" y="1557338"/>
            <a:ext cx="1008062" cy="37623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solidFill>
                  <a:srgbClr val="00FF00"/>
                </a:solidFill>
              </a:rPr>
              <a:t>70км/ч</a:t>
            </a:r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5219700" y="1557338"/>
            <a:ext cx="1079500" cy="376237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solidFill>
                  <a:srgbClr val="00FF00"/>
                </a:solidFill>
              </a:rPr>
              <a:t>80км/ч</a:t>
            </a:r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 flipV="1">
            <a:off x="4427538" y="1844675"/>
            <a:ext cx="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>
            <a:off x="4427538" y="1844675"/>
            <a:ext cx="21590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H="1">
            <a:off x="4427538" y="2132013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7953" name="Text Box 17"/>
          <p:cNvSpPr txBox="1">
            <a:spLocks noChangeArrowheads="1"/>
          </p:cNvSpPr>
          <p:nvPr/>
        </p:nvSpPr>
        <p:spPr bwMode="auto">
          <a:xfrm>
            <a:off x="3708400" y="2492375"/>
            <a:ext cx="1778000" cy="37623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solidFill>
                  <a:srgbClr val="00FF00"/>
                </a:solidFill>
              </a:rPr>
              <a:t>600км за ? 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44F9-B23F-4154-A1D2-5EE6A73B713B}" type="slidenum">
              <a:rPr lang="ru-RU"/>
              <a:pPr/>
              <a:t>21</a:t>
            </a:fld>
            <a:endParaRPr lang="ru-RU"/>
          </a:p>
        </p:txBody>
      </p:sp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042988" y="2636838"/>
            <a:ext cx="7315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i="1">
                <a:solidFill>
                  <a:srgbClr val="FFFF00"/>
                </a:solidFill>
              </a:rPr>
              <a:t>1).70 + 80 = 150 (км) – скорость сближения автобусов.</a:t>
            </a:r>
          </a:p>
          <a:p>
            <a:pPr algn="ctr" eaLnBrk="0" hangingPunct="0">
              <a:spcBef>
                <a:spcPct val="50000"/>
              </a:spcBef>
            </a:pPr>
            <a:endParaRPr lang="ru-RU" sz="2800" b="1" i="1" u="sng">
              <a:solidFill>
                <a:srgbClr val="FF00FF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ru-RU" sz="2800" b="1" i="1" u="sng">
              <a:solidFill>
                <a:srgbClr val="FF00FF"/>
              </a:solidFill>
            </a:endParaRPr>
          </a:p>
        </p:txBody>
      </p:sp>
      <p:sp>
        <p:nvSpPr>
          <p:cNvPr id="168963" name="WordArt 3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5419725" cy="1484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Проверь свое решение.</a:t>
            </a:r>
          </a:p>
        </p:txBody>
      </p:sp>
      <p:pic>
        <p:nvPicPr>
          <p:cNvPr id="168964" name="Picture 4" descr="j0183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7200"/>
            <a:ext cx="1806575" cy="1814513"/>
          </a:xfrm>
          <a:prstGeom prst="rect">
            <a:avLst/>
          </a:prstGeom>
          <a:noFill/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1619250" y="3789363"/>
            <a:ext cx="511175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i="1">
                <a:solidFill>
                  <a:srgbClr val="FFFF00"/>
                </a:solidFill>
              </a:rPr>
              <a:t>2). 600 : 150 = 4 (ч.) – через такое время они встретятся.</a:t>
            </a:r>
          </a:p>
          <a:p>
            <a:pPr algn="ctr" eaLnBrk="0" hangingPunct="0"/>
            <a:r>
              <a:rPr lang="ru-RU" sz="2800" b="1" i="1" u="sng">
                <a:solidFill>
                  <a:srgbClr val="FF00FF"/>
                </a:solidFill>
              </a:rPr>
              <a:t>Ответ: через 4 часа.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700-470E-423F-AF95-B39676734AF1}" type="slidenum">
              <a:rPr lang="ru-RU"/>
              <a:pPr/>
              <a:t>22</a:t>
            </a:fld>
            <a:endParaRPr lang="ru-RU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152400"/>
            <a:ext cx="3124200" cy="484188"/>
          </a:xfrm>
        </p:spPr>
        <p:txBody>
          <a:bodyPr/>
          <a:lstStyle/>
          <a:p>
            <a:pPr algn="r"/>
            <a:r>
              <a:rPr lang="ru-RU" sz="2400" b="1" i="1">
                <a:solidFill>
                  <a:srgbClr val="FFFF66"/>
                </a:solidFill>
              </a:rPr>
              <a:t>Ситуация вторая</a:t>
            </a:r>
          </a:p>
        </p:txBody>
      </p:sp>
      <p:sp>
        <p:nvSpPr>
          <p:cNvPr id="144387" name="WordArt 3"/>
          <p:cNvSpPr>
            <a:spLocks noChangeArrowheads="1" noChangeShapeType="1" noTextEdit="1"/>
          </p:cNvSpPr>
          <p:nvPr/>
        </p:nvSpPr>
        <p:spPr bwMode="auto">
          <a:xfrm rot="-439460">
            <a:off x="457200" y="1219200"/>
            <a:ext cx="7883525" cy="212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5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Задачи на движение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в противоположных направлениях</a:t>
            </a:r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3429000" y="5638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3429000" y="44958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 flipV="1">
            <a:off x="57912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5867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 flipH="1">
            <a:off x="4572000" y="4191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51816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65532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6553200" y="5410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>
            <a:off x="4191000" y="533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2971800" y="4267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1.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2971800" y="5410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4495800" y="3810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72 км/ч.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6019800" y="3810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58 км/ч.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4191000" y="502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45 км/ч.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6629400" y="5029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52 км/ч.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1D7A-CDB5-4000-9703-4560B6766313}" type="slidenum">
              <a:rPr lang="ru-RU"/>
              <a:pPr/>
              <a:t>23</a:t>
            </a:fld>
            <a:endParaRPr lang="ru-RU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l"/>
            <a:r>
              <a:rPr lang="ru-RU" sz="2000">
                <a:solidFill>
                  <a:srgbClr val="FFFF66"/>
                </a:solidFill>
              </a:rPr>
              <a:t>                             Ситуация вторая.</a:t>
            </a:r>
            <a:r>
              <a:rPr lang="ru-RU"/>
              <a:t>                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                 </a:t>
            </a:r>
            <a:br>
              <a:rPr lang="ru-RU" sz="1800"/>
            </a:br>
            <a:r>
              <a:rPr lang="ru-RU" sz="2000"/>
              <a:t>            </a:t>
            </a:r>
            <a:br>
              <a:rPr lang="ru-RU" sz="2000"/>
            </a:br>
            <a:r>
              <a:rPr lang="ru-RU" sz="2000"/>
              <a:t>                        </a:t>
            </a:r>
            <a:br>
              <a:rPr lang="ru-RU" sz="2000"/>
            </a:br>
            <a:r>
              <a:rPr lang="ru-RU" sz="2000"/>
              <a:t>               Сколько километров  будет между тиграми через 3 часа?</a:t>
            </a:r>
          </a:p>
        </p:txBody>
      </p:sp>
      <p:pic>
        <p:nvPicPr>
          <p:cNvPr id="128004" name="Picture 4" descr="j0332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" y="152400"/>
            <a:ext cx="1295400" cy="962025"/>
          </a:xfrm>
          <a:prstGeom prst="rect">
            <a:avLst/>
          </a:prstGeom>
          <a:noFill/>
        </p:spPr>
      </p:pic>
      <p:pic>
        <p:nvPicPr>
          <p:cNvPr id="128005" name="Picture 5" descr="j033236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0" y="152400"/>
            <a:ext cx="1295400" cy="982663"/>
          </a:xfrm>
          <a:noFill/>
          <a:ln/>
        </p:spPr>
      </p:pic>
      <p:sp>
        <p:nvSpPr>
          <p:cNvPr id="128006" name="Line 6"/>
          <p:cNvSpPr>
            <a:spLocks noChangeShapeType="1"/>
          </p:cNvSpPr>
          <p:nvPr/>
        </p:nvSpPr>
        <p:spPr bwMode="auto">
          <a:xfrm>
            <a:off x="1447800" y="1143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V="1">
            <a:off x="3886200" y="91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3200400" y="91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H="1">
            <a:off x="3200400" y="91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32004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25908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19" name="Line 19"/>
          <p:cNvSpPr>
            <a:spLocks noChangeShapeType="1"/>
          </p:cNvSpPr>
          <p:nvPr/>
        </p:nvSpPr>
        <p:spPr bwMode="auto">
          <a:xfrm>
            <a:off x="25146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22" name="Line 22"/>
          <p:cNvSpPr>
            <a:spLocks noChangeShapeType="1"/>
          </p:cNvSpPr>
          <p:nvPr/>
        </p:nvSpPr>
        <p:spPr bwMode="auto">
          <a:xfrm>
            <a:off x="19050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48768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27" name="Line 27"/>
          <p:cNvSpPr>
            <a:spLocks noChangeShapeType="1"/>
          </p:cNvSpPr>
          <p:nvPr/>
        </p:nvSpPr>
        <p:spPr bwMode="auto">
          <a:xfrm>
            <a:off x="58674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29" name="Line 29"/>
          <p:cNvSpPr>
            <a:spLocks noChangeShapeType="1"/>
          </p:cNvSpPr>
          <p:nvPr/>
        </p:nvSpPr>
        <p:spPr bwMode="auto">
          <a:xfrm>
            <a:off x="67818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30" name="Line 30"/>
          <p:cNvSpPr>
            <a:spLocks noChangeShapeType="1"/>
          </p:cNvSpPr>
          <p:nvPr/>
        </p:nvSpPr>
        <p:spPr bwMode="auto">
          <a:xfrm>
            <a:off x="1828800" y="106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31" name="Text Box 31"/>
          <p:cNvSpPr txBox="1">
            <a:spLocks noChangeArrowheads="1"/>
          </p:cNvSpPr>
          <p:nvPr/>
        </p:nvSpPr>
        <p:spPr bwMode="auto">
          <a:xfrm>
            <a:off x="2590800" y="533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48 КМ </a:t>
            </a:r>
            <a:r>
              <a:rPr lang="en-US"/>
              <a:t>/</a:t>
            </a:r>
            <a:r>
              <a:rPr lang="ru-RU"/>
              <a:t>Ч.</a:t>
            </a:r>
          </a:p>
        </p:txBody>
      </p:sp>
      <p:sp>
        <p:nvSpPr>
          <p:cNvPr id="128032" name="Text Box 32"/>
          <p:cNvSpPr txBox="1">
            <a:spLocks noChangeArrowheads="1"/>
          </p:cNvSpPr>
          <p:nvPr/>
        </p:nvSpPr>
        <p:spPr bwMode="auto">
          <a:xfrm>
            <a:off x="3962400" y="533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54 КМ</a:t>
            </a:r>
            <a:r>
              <a:rPr lang="en-US"/>
              <a:t>/</a:t>
            </a:r>
            <a:r>
              <a:rPr lang="ru-RU"/>
              <a:t> Ч.</a:t>
            </a:r>
          </a:p>
        </p:txBody>
      </p:sp>
      <p:sp>
        <p:nvSpPr>
          <p:cNvPr id="128033" name="Text Box 33"/>
          <p:cNvSpPr txBox="1">
            <a:spLocks noChangeArrowheads="1"/>
          </p:cNvSpPr>
          <p:nvPr/>
        </p:nvSpPr>
        <p:spPr bwMode="auto">
          <a:xfrm>
            <a:off x="457200" y="19050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solidFill>
                  <a:srgbClr val="FFFF66"/>
                </a:solidFill>
              </a:rPr>
              <a:t>Задача.</a:t>
            </a:r>
            <a:r>
              <a:rPr lang="ru-RU" sz="2000">
                <a:solidFill>
                  <a:srgbClr val="FFFF66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 sz="2000">
                <a:solidFill>
                  <a:srgbClr val="FFFF66"/>
                </a:solidFill>
              </a:rPr>
              <a:t>  </a:t>
            </a:r>
            <a:r>
              <a:rPr lang="ru-RU" sz="2000"/>
              <a:t>Из одного логова одновременно в противоположных направлениях выбежало два тигра. Скорость одного тигра 48 км </a:t>
            </a:r>
            <a:r>
              <a:rPr lang="en-US" sz="2000"/>
              <a:t>/ </a:t>
            </a:r>
            <a:r>
              <a:rPr lang="ru-RU" sz="2000"/>
              <a:t>ч.</a:t>
            </a:r>
            <a:r>
              <a:rPr lang="en-US" sz="2000"/>
              <a:t>, </a:t>
            </a:r>
            <a:r>
              <a:rPr lang="ru-RU" sz="2000"/>
              <a:t> а </a:t>
            </a:r>
            <a:r>
              <a:rPr lang="en-US" sz="2000"/>
              <a:t> </a:t>
            </a:r>
            <a:r>
              <a:rPr lang="ru-RU" sz="2000"/>
              <a:t>другого </a:t>
            </a:r>
            <a:r>
              <a:rPr lang="en-US" sz="2000"/>
              <a:t> </a:t>
            </a:r>
            <a:r>
              <a:rPr lang="ru-RU" sz="2000"/>
              <a:t>– 54 км ч.. Какое расстояние будет между тиграми через 3 часа?</a:t>
            </a:r>
          </a:p>
        </p:txBody>
      </p:sp>
      <p:sp>
        <p:nvSpPr>
          <p:cNvPr id="128034" name="Text Box 34"/>
          <p:cNvSpPr txBox="1">
            <a:spLocks noChangeArrowheads="1"/>
          </p:cNvSpPr>
          <p:nvPr/>
        </p:nvSpPr>
        <p:spPr bwMode="auto">
          <a:xfrm>
            <a:off x="609600" y="3649663"/>
            <a:ext cx="37338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rgbClr val="FFFF66"/>
                </a:solidFill>
              </a:rPr>
              <a:t>ПЕРВЫЙ СПОСОБ РЕШЕНИЯ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FF66"/>
                </a:solidFill>
              </a:rPr>
              <a:t>1).48 * 2 = 96 (км) – пробежит один тигр за 2 часа.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FF66"/>
                </a:solidFill>
              </a:rPr>
              <a:t>2).54 * 2 = 108 (км) – пробежит другой тигр за 2 часа.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FF66"/>
                </a:solidFill>
              </a:rPr>
              <a:t>3).96 + 108 = 204 (км) – будет между тиграми через 2 часа.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FF66"/>
                </a:solidFill>
              </a:rPr>
              <a:t>Ответ: 204 км.</a:t>
            </a:r>
          </a:p>
        </p:txBody>
      </p:sp>
      <p:sp>
        <p:nvSpPr>
          <p:cNvPr id="128035" name="Text Box 35"/>
          <p:cNvSpPr txBox="1">
            <a:spLocks noChangeArrowheads="1"/>
          </p:cNvSpPr>
          <p:nvPr/>
        </p:nvSpPr>
        <p:spPr bwMode="auto">
          <a:xfrm>
            <a:off x="4724400" y="3657600"/>
            <a:ext cx="4191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>
                <a:solidFill>
                  <a:srgbClr val="66FFFF"/>
                </a:solidFill>
              </a:rPr>
              <a:t>ВТОРОЙ СПОСОБ РЕШЕНИЯ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66FFFF"/>
                </a:solidFill>
              </a:rPr>
              <a:t>1).48 + 54 =102 (км </a:t>
            </a:r>
            <a:r>
              <a:rPr lang="en-US">
                <a:solidFill>
                  <a:srgbClr val="66FFFF"/>
                </a:solidFill>
              </a:rPr>
              <a:t>/</a:t>
            </a:r>
            <a:r>
              <a:rPr lang="ru-RU">
                <a:solidFill>
                  <a:srgbClr val="66FFFF"/>
                </a:solidFill>
              </a:rPr>
              <a:t>ч.) – </a:t>
            </a:r>
            <a:r>
              <a:rPr lang="ru-RU" u="sng">
                <a:solidFill>
                  <a:srgbClr val="66FFFF"/>
                </a:solidFill>
              </a:rPr>
              <a:t>скорость</a:t>
            </a:r>
            <a:r>
              <a:rPr lang="ru-RU">
                <a:solidFill>
                  <a:srgbClr val="66FFFF"/>
                </a:solidFill>
              </a:rPr>
              <a:t> </a:t>
            </a:r>
            <a:r>
              <a:rPr lang="ru-RU" u="sng">
                <a:solidFill>
                  <a:srgbClr val="66FFFF"/>
                </a:solidFill>
              </a:rPr>
              <a:t>удаления </a:t>
            </a:r>
            <a:r>
              <a:rPr lang="ru-RU">
                <a:solidFill>
                  <a:srgbClr val="66FFFF"/>
                </a:solidFill>
              </a:rPr>
              <a:t>тигров.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66FFFF"/>
                </a:solidFill>
              </a:rPr>
              <a:t>2).102 * 2 =204 (км) – будет между тиграми через 2 часа.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66FFFF"/>
                </a:solidFill>
              </a:rPr>
              <a:t>Ответ: 204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6F9-7BC9-4D27-ACD6-2375CE60F136}" type="slidenum">
              <a:rPr lang="ru-RU"/>
              <a:pPr/>
              <a:t>24</a:t>
            </a:fld>
            <a:endParaRPr lang="ru-RU"/>
          </a:p>
        </p:txBody>
      </p:sp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0" y="404813"/>
            <a:ext cx="90360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200" b="1" i="1">
                <a:solidFill>
                  <a:srgbClr val="FF0000"/>
                </a:solidFill>
              </a:rPr>
              <a:t>Задача на движение </a:t>
            </a:r>
          </a:p>
          <a:p>
            <a:pPr algn="ctr" eaLnBrk="0" hangingPunct="0"/>
            <a:r>
              <a:rPr lang="ru-RU" sz="3200" b="1" i="1">
                <a:solidFill>
                  <a:srgbClr val="FF0000"/>
                </a:solidFill>
              </a:rPr>
              <a:t>в противоположных направлениях</a:t>
            </a:r>
          </a:p>
        </p:txBody>
      </p:sp>
      <p:pic>
        <p:nvPicPr>
          <p:cNvPr id="169987" name="Picture 3" descr="j0216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33563"/>
            <a:ext cx="2187575" cy="1379537"/>
          </a:xfrm>
          <a:prstGeom prst="rect">
            <a:avLst/>
          </a:prstGeom>
          <a:noFill/>
        </p:spPr>
      </p:pic>
      <p:pic>
        <p:nvPicPr>
          <p:cNvPr id="169988" name="Picture 4" descr="j0183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44675"/>
            <a:ext cx="1727200" cy="1512888"/>
          </a:xfrm>
          <a:prstGeom prst="rect">
            <a:avLst/>
          </a:prstGeom>
          <a:noFill/>
        </p:spPr>
      </p:pic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2987675" y="2925763"/>
            <a:ext cx="2879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4356100" y="2349500"/>
            <a:ext cx="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>
            <a:off x="4356100" y="2349500"/>
            <a:ext cx="1223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H="1">
            <a:off x="3276600" y="2349500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2895600" y="19050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FF00"/>
                </a:solidFill>
              </a:rPr>
              <a:t>80 км/ч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4572000" y="19050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 км/ч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250825" y="3429000"/>
            <a:ext cx="8445500" cy="222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одного пункта в противоположных направлениях выехали автомобиль и автобус. Скорость автомобиля 80км/ч, а автобуса 60 км/ч. </a:t>
            </a:r>
            <a:r>
              <a:rPr lang="ru-RU" sz="2800" b="1" i="1" u="sng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Какое расстояние будет между ними через два часа? 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3429000" y="3048000"/>
            <a:ext cx="2362200" cy="406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км через 2 часа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B54A-E140-4407-B71F-43B89FC95D84}" type="slidenum">
              <a:rPr lang="ru-RU"/>
              <a:pPr/>
              <a:t>25</a:t>
            </a:fld>
            <a:endParaRPr lang="ru-RU"/>
          </a:p>
        </p:txBody>
      </p:sp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675688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i="1">
                <a:solidFill>
                  <a:srgbClr val="FFFF00"/>
                </a:solidFill>
              </a:rPr>
              <a:t>1)60+80=140(км/ч) - скорость сближения автомобиля и автобуса.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b="1" i="1">
                <a:solidFill>
                  <a:srgbClr val="FFFF00"/>
                </a:solidFill>
              </a:rPr>
              <a:t>2)140*2=280(км) - такое расстояние будет между ними через два часа</a:t>
            </a:r>
            <a:r>
              <a:rPr lang="ru-RU" sz="2800" b="1" i="1">
                <a:solidFill>
                  <a:srgbClr val="FFFF00"/>
                </a:solidFill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ru-RU" sz="2800"/>
              <a:t> 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09600" y="4114800"/>
            <a:ext cx="7669213" cy="2344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i="1">
                <a:solidFill>
                  <a:srgbClr val="FFFF00"/>
                </a:solidFill>
              </a:rPr>
              <a:t>1)60*2=120(км) – проехал автобус за три часа .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b="1" i="1">
                <a:solidFill>
                  <a:srgbClr val="FFFF00"/>
                </a:solidFill>
              </a:rPr>
              <a:t>2)80*2=160(км) – проехал  автомобиль за три часа. 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 b="1" i="1">
                <a:solidFill>
                  <a:srgbClr val="FFFF00"/>
                </a:solidFill>
              </a:rPr>
              <a:t>3)120+160=280(км) - такое расстояние будет между ними через три часа</a:t>
            </a:r>
            <a:r>
              <a:rPr lang="ru-RU" sz="28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762000" y="1143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i="1">
                <a:solidFill>
                  <a:srgbClr val="CC00FF"/>
                </a:solidFill>
              </a:rPr>
              <a:t>Первый способ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914400" y="3573463"/>
            <a:ext cx="411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i="1">
                <a:solidFill>
                  <a:srgbClr val="CC00FF"/>
                </a:solidFill>
              </a:rPr>
              <a:t>Второй способ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5724525" y="6092825"/>
            <a:ext cx="324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i="1" u="sng">
                <a:solidFill>
                  <a:srgbClr val="FF00FF"/>
                </a:solidFill>
              </a:rPr>
              <a:t>Ответ: 280 км.</a:t>
            </a:r>
          </a:p>
        </p:txBody>
      </p:sp>
      <p:sp>
        <p:nvSpPr>
          <p:cNvPr id="171015" name="WordArt 7"/>
          <p:cNvSpPr>
            <a:spLocks noChangeArrowheads="1" noChangeShapeType="1" noTextEdit="1"/>
          </p:cNvSpPr>
          <p:nvPr/>
        </p:nvSpPr>
        <p:spPr bwMode="auto">
          <a:xfrm>
            <a:off x="3563938" y="0"/>
            <a:ext cx="5419725" cy="1484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Проверь свое решение.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CE677-5CA4-4C3B-A531-0B37DB847EB0}" type="slidenum">
              <a:rPr lang="ru-RU"/>
              <a:pPr/>
              <a:t>26</a:t>
            </a:fld>
            <a:endParaRPr lang="ru-RU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6143625"/>
          </a:xfrm>
          <a:solidFill>
            <a:schemeClr val="folHlink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FFFF00"/>
                </a:solidFill>
              </a:rPr>
              <a:t>    Еще одна задача на движение в противоположных направлениях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8135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1042988" y="2636838"/>
            <a:ext cx="69850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2037" name="Picture 5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73238"/>
            <a:ext cx="1400175" cy="479425"/>
          </a:xfrm>
          <a:prstGeom prst="rect">
            <a:avLst/>
          </a:prstGeom>
          <a:noFill/>
        </p:spPr>
      </p:pic>
      <p:pic>
        <p:nvPicPr>
          <p:cNvPr id="172038" name="Picture 6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62600" y="1828800"/>
            <a:ext cx="1371600" cy="479425"/>
          </a:xfrm>
          <a:prstGeom prst="rect">
            <a:avLst/>
          </a:prstGeom>
          <a:noFill/>
        </p:spPr>
      </p:pic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4067175" y="2492375"/>
            <a:ext cx="0" cy="2159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5580063" y="2492375"/>
            <a:ext cx="0" cy="2159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5508625" y="2492375"/>
            <a:ext cx="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5580063" y="2565400"/>
            <a:ext cx="720725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2987675" y="2565400"/>
            <a:ext cx="10795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3059113" y="2205038"/>
            <a:ext cx="15113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65 км</a:t>
            </a:r>
            <a:r>
              <a:rPr lang="en-US">
                <a:latin typeface="Tahoma" pitchFamily="34" charset="0"/>
              </a:rPr>
              <a:t>/</a:t>
            </a:r>
            <a:r>
              <a:rPr lang="ru-RU">
                <a:latin typeface="Tahoma" pitchFamily="34" charset="0"/>
              </a:rPr>
              <a:t> ч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5580063" y="2205038"/>
            <a:ext cx="122396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60 км </a:t>
            </a:r>
            <a:r>
              <a:rPr lang="en-US">
                <a:latin typeface="Tahoma" pitchFamily="34" charset="0"/>
              </a:rPr>
              <a:t>/</a:t>
            </a:r>
            <a:r>
              <a:rPr lang="ru-RU">
                <a:latin typeface="Tahoma" pitchFamily="34" charset="0"/>
              </a:rPr>
              <a:t>ч.</a:t>
            </a:r>
          </a:p>
        </p:txBody>
      </p:sp>
      <p:cxnSp>
        <p:nvCxnSpPr>
          <p:cNvPr id="172046" name="AutoShape 14"/>
          <p:cNvCxnSpPr>
            <a:cxnSpLocks noChangeShapeType="1"/>
            <a:stCxn id="172034" idx="0"/>
            <a:endCxn id="172034" idx="0"/>
          </p:cNvCxnSpPr>
          <p:nvPr/>
        </p:nvCxnSpPr>
        <p:spPr bwMode="auto">
          <a:xfrm>
            <a:off x="4572000" y="381000"/>
            <a:ext cx="0" cy="0"/>
          </a:xfrm>
          <a:prstGeom prst="straightConnector1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4067175" y="2708275"/>
            <a:ext cx="1512888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4356100" y="2708275"/>
            <a:ext cx="1079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32 км</a:t>
            </a:r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1547813" y="2636838"/>
            <a:ext cx="0" cy="64770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>
            <a:off x="7092950" y="2636838"/>
            <a:ext cx="0" cy="64770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1547813" y="3213100"/>
            <a:ext cx="5545137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3348038" y="3141663"/>
            <a:ext cx="24479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? км через 4 часа</a:t>
            </a:r>
          </a:p>
        </p:txBody>
      </p: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1042988" y="4076700"/>
            <a:ext cx="7200900" cy="2154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1).65 + 60 =125 (км </a:t>
            </a:r>
            <a:r>
              <a:rPr lang="en-US">
                <a:latin typeface="Tahoma" pitchFamily="34" charset="0"/>
              </a:rPr>
              <a:t>/</a:t>
            </a:r>
            <a:r>
              <a:rPr lang="ru-RU">
                <a:latin typeface="Tahoma" pitchFamily="34" charset="0"/>
              </a:rPr>
              <a:t>ч.) – скорость удаления автомобилей.</a:t>
            </a:r>
          </a:p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2).125 * 4 = 500 (км) – на столько увеличится расстояние между автомобилями.</a:t>
            </a:r>
          </a:p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3).500 + 32 =532 (км) – такое расстояние будет между автомобилями через 4 часа.</a:t>
            </a:r>
          </a:p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Ответ: 532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4E67-31D7-43FA-8B5D-01FA8948DB8F}" type="slidenum">
              <a:rPr lang="ru-RU"/>
              <a:pPr/>
              <a:t>27</a:t>
            </a:fld>
            <a:endParaRPr lang="ru-RU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sz="2800"/>
              <a:t>При решении задач  на встречное движение полезно использовать понятие « </a:t>
            </a:r>
            <a:r>
              <a:rPr lang="ru-RU" sz="2800" u="sng"/>
              <a:t>скорость</a:t>
            </a:r>
            <a:r>
              <a:rPr lang="ru-RU" sz="2800"/>
              <a:t> </a:t>
            </a:r>
            <a:r>
              <a:rPr lang="ru-RU" sz="2800" u="sng"/>
              <a:t>сближения</a:t>
            </a:r>
            <a:r>
              <a:rPr lang="ru-RU" sz="2800"/>
              <a:t>».</a:t>
            </a:r>
          </a:p>
          <a:p>
            <a:r>
              <a:rPr lang="ru-RU" sz="2800"/>
              <a:t>При решении задач на движение в противоположных направлениях полезно применять понятие «</a:t>
            </a:r>
            <a:r>
              <a:rPr lang="ru-RU" sz="2800" u="sng"/>
              <a:t>скорость удаления</a:t>
            </a:r>
            <a:r>
              <a:rPr lang="ru-RU" sz="2800"/>
              <a:t>».</a:t>
            </a:r>
          </a:p>
          <a:p>
            <a:r>
              <a:rPr lang="ru-RU" sz="2800"/>
              <a:t>Скорость сближения и скорость удаления в этих задачах находится </a:t>
            </a:r>
            <a:r>
              <a:rPr lang="ru-RU" sz="2800" u="sng"/>
              <a:t>сложением скоростей</a:t>
            </a:r>
            <a:r>
              <a:rPr lang="ru-RU" sz="2800"/>
              <a:t> движущихся объектов.</a:t>
            </a:r>
          </a:p>
        </p:txBody>
      </p:sp>
      <p:sp>
        <p:nvSpPr>
          <p:cNvPr id="148484" name="WordArt 4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42195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Делаем 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0B44-14BC-4408-B251-AE3BCB60A112}" type="slidenum">
              <a:rPr lang="ru-RU"/>
              <a:pPr/>
              <a:t>28</a:t>
            </a:fld>
            <a:endParaRPr lang="ru-RU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1143000"/>
          </a:xfrm>
        </p:spPr>
        <p:txBody>
          <a:bodyPr/>
          <a:lstStyle/>
          <a:p>
            <a:pPr algn="l"/>
            <a:r>
              <a:rPr lang="ru-RU" sz="1800">
                <a:solidFill>
                  <a:srgbClr val="FFFF66"/>
                </a:solidFill>
              </a:rPr>
              <a:t>Из двух пунктов навстречу друг другу одновременно выехали два автолюбителя</a:t>
            </a:r>
            <a:r>
              <a:rPr lang="en-US" sz="1800">
                <a:solidFill>
                  <a:srgbClr val="FFFF66"/>
                </a:solidFill>
              </a:rPr>
              <a:t>,</a:t>
            </a:r>
            <a:r>
              <a:rPr lang="ru-RU" sz="1800">
                <a:solidFill>
                  <a:srgbClr val="FFFF66"/>
                </a:solidFill>
              </a:rPr>
              <a:t> скорость одного из них 72 км</a:t>
            </a:r>
            <a:r>
              <a:rPr lang="en-US" sz="1800">
                <a:solidFill>
                  <a:srgbClr val="FFFF66"/>
                </a:solidFill>
              </a:rPr>
              <a:t>/</a:t>
            </a:r>
            <a:r>
              <a:rPr lang="ru-RU" sz="1800">
                <a:solidFill>
                  <a:srgbClr val="FFFF66"/>
                </a:solidFill>
              </a:rPr>
              <a:t> ч. а другого – 64 км </a:t>
            </a:r>
            <a:r>
              <a:rPr lang="en-US" sz="1800">
                <a:solidFill>
                  <a:srgbClr val="FFFF66"/>
                </a:solidFill>
              </a:rPr>
              <a:t>/</a:t>
            </a:r>
            <a:r>
              <a:rPr lang="ru-RU" sz="1800">
                <a:solidFill>
                  <a:srgbClr val="FFFF66"/>
                </a:solidFill>
              </a:rPr>
              <a:t>ч.. Встретились они через 3 часа</a:t>
            </a:r>
            <a:r>
              <a:rPr lang="en-US" sz="1800">
                <a:solidFill>
                  <a:srgbClr val="FFFF66"/>
                </a:solidFill>
              </a:rPr>
              <a:t>,</a:t>
            </a:r>
            <a:r>
              <a:rPr lang="ru-RU" sz="1800">
                <a:solidFill>
                  <a:srgbClr val="FFFF66"/>
                </a:solidFill>
              </a:rPr>
              <a:t> а затем продолжали свое движение</a:t>
            </a:r>
            <a:r>
              <a:rPr lang="en-US" sz="1800">
                <a:solidFill>
                  <a:srgbClr val="FFFF66"/>
                </a:solidFill>
              </a:rPr>
              <a:t>,</a:t>
            </a:r>
            <a:r>
              <a:rPr lang="ru-RU" sz="1800">
                <a:solidFill>
                  <a:srgbClr val="FFFF66"/>
                </a:solidFill>
              </a:rPr>
              <a:t> </a:t>
            </a:r>
            <a:br>
              <a:rPr lang="ru-RU" sz="1800">
                <a:solidFill>
                  <a:srgbClr val="FFFF66"/>
                </a:solidFill>
              </a:rPr>
            </a:br>
            <a:r>
              <a:rPr lang="ru-RU" sz="1800">
                <a:solidFill>
                  <a:srgbClr val="FFFF66"/>
                </a:solidFill>
              </a:rPr>
              <a:t>каждый по своему направлению. </a:t>
            </a:r>
            <a:br>
              <a:rPr lang="ru-RU" sz="1800">
                <a:solidFill>
                  <a:srgbClr val="FFFF66"/>
                </a:solidFill>
              </a:rPr>
            </a:br>
            <a:r>
              <a:rPr lang="ru-RU" sz="1800">
                <a:solidFill>
                  <a:srgbClr val="FFFF66"/>
                </a:solidFill>
              </a:rPr>
              <a:t>  На каком расстоянии  друг от друга будут автолюбители через 2 часа </a:t>
            </a:r>
            <a:br>
              <a:rPr lang="ru-RU" sz="1800">
                <a:solidFill>
                  <a:srgbClr val="FFFF66"/>
                </a:solidFill>
              </a:rPr>
            </a:br>
            <a:r>
              <a:rPr lang="ru-RU" sz="1800">
                <a:solidFill>
                  <a:srgbClr val="FFFF66"/>
                </a:solidFill>
              </a:rPr>
              <a:t>после встречи?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229600" cy="28543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/>
              <a:t>Какие данные в условии задачи лишние?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Поставь другой вопрос к задаче и найди ответ на него.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Который из автолюбителей будет ближе к своему конечному пункту от момента начала их движения?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Который из них будет ближе к своему конечному пункту от момента их встречи?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Который их автолюбителей будет ближе от пункта начала своего движения через 3 часа? Через 2 часа после встречи?</a:t>
            </a:r>
          </a:p>
          <a:p>
            <a:pPr>
              <a:buFont typeface="Wingdings" pitchFamily="2" charset="2"/>
              <a:buChar char="§"/>
            </a:pPr>
            <a:endParaRPr lang="ru-RU" sz="2000"/>
          </a:p>
        </p:txBody>
      </p:sp>
      <p:pic>
        <p:nvPicPr>
          <p:cNvPr id="125956" name="Picture 4" descr="j0212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057400"/>
            <a:ext cx="1830388" cy="1149350"/>
          </a:xfrm>
          <a:prstGeom prst="rect">
            <a:avLst/>
          </a:prstGeom>
          <a:noFill/>
        </p:spPr>
      </p:pic>
      <p:pic>
        <p:nvPicPr>
          <p:cNvPr id="125957" name="Picture 5" descr="j0212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8600" y="2057400"/>
            <a:ext cx="1905000" cy="1149350"/>
          </a:xfrm>
          <a:prstGeom prst="rect">
            <a:avLst/>
          </a:prstGeom>
          <a:noFill/>
        </p:spPr>
      </p:pic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2438400" y="2743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V="1">
            <a:off x="2438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V="1">
            <a:off x="6477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2438400" y="236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H="1">
            <a:off x="5791200" y="236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2438400" y="197326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72км </a:t>
            </a:r>
            <a:r>
              <a:rPr lang="en-US"/>
              <a:t>/</a:t>
            </a:r>
            <a:r>
              <a:rPr lang="ru-RU"/>
              <a:t>ч.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5562600" y="2057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64 км </a:t>
            </a:r>
            <a:r>
              <a:rPr lang="en-US"/>
              <a:t>/</a:t>
            </a:r>
            <a:r>
              <a:rPr lang="ru-RU"/>
              <a:t>ч.</a:t>
            </a:r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 flipV="1">
            <a:off x="48768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4343400" y="1676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встреча</a:t>
            </a:r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V="1">
            <a:off x="4267200" y="1676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>
            <a:off x="4267200" y="2057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>
            <a:off x="4267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>
            <a:off x="5410200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79" name="Text Box 27"/>
          <p:cNvSpPr txBox="1">
            <a:spLocks noChangeArrowheads="1"/>
          </p:cNvSpPr>
          <p:nvPr/>
        </p:nvSpPr>
        <p:spPr bwMode="auto">
          <a:xfrm>
            <a:off x="21336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</a:p>
        </p:txBody>
      </p:sp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6400800" y="27432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4648200" y="2743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3012-5875-4913-980F-DC83F3F040C7}" type="slidenum">
              <a:rPr lang="ru-RU"/>
              <a:pPr/>
              <a:t>29</a:t>
            </a:fld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            </a:t>
            </a:r>
          </a:p>
        </p:txBody>
      </p:sp>
      <p:pic>
        <p:nvPicPr>
          <p:cNvPr id="130052" name="Picture 4" descr="j0183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806575" cy="1814513"/>
          </a:xfrm>
          <a:prstGeom prst="rect">
            <a:avLst/>
          </a:prstGeom>
          <a:solidFill>
            <a:srgbClr val="FFFF66"/>
          </a:solidFill>
        </p:spPr>
      </p:pic>
      <p:pic>
        <p:nvPicPr>
          <p:cNvPr id="130053" name="Picture 5" descr="j0183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34200" y="228600"/>
            <a:ext cx="1828800" cy="1814513"/>
          </a:xfrm>
          <a:prstGeom prst="rect">
            <a:avLst/>
          </a:prstGeom>
          <a:solidFill>
            <a:schemeClr val="folHlink"/>
          </a:solidFill>
        </p:spPr>
      </p:pic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2209800" y="19812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2209800" y="1676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H="1">
            <a:off x="5257800" y="1676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133600" y="1219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58км</a:t>
            </a:r>
            <a:r>
              <a:rPr lang="en-US"/>
              <a:t>/</a:t>
            </a:r>
            <a:r>
              <a:rPr lang="ru-RU"/>
              <a:t>ч.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5867400" y="1219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64км</a:t>
            </a:r>
            <a:r>
              <a:rPr lang="en-US"/>
              <a:t>/</a:t>
            </a:r>
            <a:r>
              <a:rPr lang="ru-RU"/>
              <a:t>ч.</a:t>
            </a:r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>
            <a:off x="50292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3810000" y="1600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810000" y="1524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? км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2209800" y="205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3657600" y="914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АВ = 244 км</a:t>
            </a: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2362200" y="2286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u="sng">
                <a:solidFill>
                  <a:srgbClr val="FF99FF"/>
                </a:solidFill>
              </a:rPr>
              <a:t>Составь задачу по схеме и реши её.</a:t>
            </a: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685800" y="2895600"/>
            <a:ext cx="81534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99FF"/>
                </a:solidFill>
              </a:rPr>
              <a:t>Ответь на вопросы:</a:t>
            </a:r>
          </a:p>
          <a:p>
            <a:pPr>
              <a:spcBef>
                <a:spcPct val="50000"/>
              </a:spcBef>
            </a:pPr>
            <a:r>
              <a:rPr lang="ru-RU" sz="2000"/>
              <a:t>1). В какой точке от пункта А был первый автобус через 3 часа?</a:t>
            </a:r>
          </a:p>
          <a:p>
            <a:pPr>
              <a:spcBef>
                <a:spcPct val="50000"/>
              </a:spcBef>
            </a:pPr>
            <a:r>
              <a:rPr lang="ru-RU" sz="2000"/>
              <a:t>2). В какой точке от пункта В был второй автобус через 3 часа?</a:t>
            </a:r>
          </a:p>
          <a:p>
            <a:pPr>
              <a:spcBef>
                <a:spcPct val="50000"/>
              </a:spcBef>
            </a:pPr>
            <a:r>
              <a:rPr lang="ru-RU" sz="2000"/>
              <a:t>3). Какое расстояние было между автобусами через 3 часа?</a:t>
            </a:r>
          </a:p>
          <a:p>
            <a:pPr>
              <a:spcBef>
                <a:spcPct val="50000"/>
              </a:spcBef>
            </a:pPr>
            <a:r>
              <a:rPr lang="ru-RU" sz="2000"/>
              <a:t>4). Какое расстояние было между автобусами через 1 час?</a:t>
            </a:r>
          </a:p>
          <a:p>
            <a:pPr>
              <a:spcBef>
                <a:spcPct val="50000"/>
              </a:spcBef>
            </a:pPr>
            <a:r>
              <a:rPr lang="ru-RU" sz="2000"/>
              <a:t>5). Какое расстояние было между автобусами через 2 часа?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99FF"/>
                </a:solidFill>
              </a:rPr>
              <a:t>Какие еще можно поставить вопросы?</a:t>
            </a: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3429000" y="2057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</a:t>
            </a:r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5029200" y="2057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D946-D2CA-4EC1-B12A-9457882214B1}" type="slidenum">
              <a:rPr lang="ru-RU"/>
              <a:pPr/>
              <a:t>3</a:t>
            </a:fld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457200"/>
            <a:ext cx="6324600" cy="6019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>
                <a:solidFill>
                  <a:srgbClr val="FFFF66"/>
                </a:solidFill>
              </a:rPr>
              <a:t>ЭТО СТОИТ ЗАПОМНИТЬ!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/>
              <a:t>Расстояние – это произведение скорости на время движения;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                  </a:t>
            </a:r>
            <a:r>
              <a:rPr lang="en-US" b="1">
                <a:solidFill>
                  <a:srgbClr val="FFFF66"/>
                </a:solidFill>
              </a:rPr>
              <a:t>S = V t</a:t>
            </a:r>
            <a:endParaRPr lang="ru-RU" b="1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/>
              <a:t>Скорость – это расстояние, которое тело проходит за единицу времени;</a:t>
            </a:r>
            <a:endParaRPr lang="ru-RU" b="1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/>
              <a:t>Скорость  - это частное от деления расстояния на время движения;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                  </a:t>
            </a:r>
            <a:r>
              <a:rPr lang="en-US" b="1">
                <a:solidFill>
                  <a:srgbClr val="FFFF66"/>
                </a:solidFill>
              </a:rPr>
              <a:t>V = S / t</a:t>
            </a:r>
            <a:endParaRPr lang="ru-RU" b="1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/>
              <a:t>Время – это частное от деления расстояния на скорость движения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>
                <a:solidFill>
                  <a:srgbClr val="FFFF66"/>
                </a:solidFill>
              </a:rPr>
              <a:t>                   t = S / V</a:t>
            </a:r>
            <a:endParaRPr lang="ru-RU" b="1">
              <a:solidFill>
                <a:srgbClr val="FFFF66"/>
              </a:solidFill>
            </a:endParaRPr>
          </a:p>
        </p:txBody>
      </p:sp>
      <p:pic>
        <p:nvPicPr>
          <p:cNvPr id="124935" name="Picture 7" descr="5"/>
          <p:cNvPicPr>
            <a:picLocks noChangeAspect="1" noChangeArrowheads="1"/>
          </p:cNvPicPr>
          <p:nvPr/>
        </p:nvPicPr>
        <p:blipFill>
          <a:blip r:embed="rId2" cstate="print"/>
          <a:srcRect l="34180"/>
          <a:stretch>
            <a:fillRect/>
          </a:stretch>
        </p:blipFill>
        <p:spPr bwMode="auto">
          <a:xfrm>
            <a:off x="228600" y="4114800"/>
            <a:ext cx="21336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B5CF-47C9-4B2B-9824-B91BF1D81E60}" type="slidenum">
              <a:rPr lang="ru-RU"/>
              <a:pPr/>
              <a:t>30</a:t>
            </a:fld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sp>
        <p:nvSpPr>
          <p:cNvPr id="137221" name="WordArt 5"/>
          <p:cNvSpPr>
            <a:spLocks noChangeArrowheads="1" noChangeShapeType="1" noTextEdit="1"/>
          </p:cNvSpPr>
          <p:nvPr/>
        </p:nvSpPr>
        <p:spPr bwMode="auto">
          <a:xfrm rot="-403975">
            <a:off x="1219200" y="762000"/>
            <a:ext cx="6096000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Задачи на движение в одном направлении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FF66"/>
                </a:solidFill>
              </a:rPr>
              <a:t>Ситуация третья</a:t>
            </a:r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V="1">
            <a:off x="1219200" y="2667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>
            <a:off x="1219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37338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1219200" y="236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29" name="Line 13"/>
          <p:cNvSpPr>
            <a:spLocks noChangeShapeType="1"/>
          </p:cNvSpPr>
          <p:nvPr/>
        </p:nvSpPr>
        <p:spPr bwMode="auto">
          <a:xfrm>
            <a:off x="3733800" y="2362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2133600" y="28114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540 м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1143000" y="1905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70 м</a:t>
            </a:r>
            <a:r>
              <a:rPr lang="en-US"/>
              <a:t>/</a:t>
            </a:r>
            <a:r>
              <a:rPr lang="ru-RU"/>
              <a:t>мин.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3733800" y="1905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70 м </a:t>
            </a:r>
            <a:r>
              <a:rPr lang="en-US"/>
              <a:t>/</a:t>
            </a:r>
            <a:r>
              <a:rPr lang="ru-RU"/>
              <a:t>мин.</a:t>
            </a:r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3810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</a:t>
            </a:r>
            <a:r>
              <a:rPr lang="ru-RU"/>
              <a:t>.</a:t>
            </a:r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 flipV="1">
            <a:off x="1295400" y="41148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38" name="Line 22"/>
          <p:cNvSpPr>
            <a:spLocks noChangeShapeType="1"/>
          </p:cNvSpPr>
          <p:nvPr/>
        </p:nvSpPr>
        <p:spPr bwMode="auto">
          <a:xfrm flipV="1">
            <a:off x="1295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39" name="Line 23"/>
          <p:cNvSpPr>
            <a:spLocks noChangeShapeType="1"/>
          </p:cNvSpPr>
          <p:nvPr/>
        </p:nvSpPr>
        <p:spPr bwMode="auto">
          <a:xfrm flipV="1">
            <a:off x="38100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40" name="Line 24"/>
          <p:cNvSpPr>
            <a:spLocks noChangeShapeType="1"/>
          </p:cNvSpPr>
          <p:nvPr/>
        </p:nvSpPr>
        <p:spPr bwMode="auto">
          <a:xfrm>
            <a:off x="12954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41" name="Line 25"/>
          <p:cNvSpPr>
            <a:spLocks noChangeShapeType="1"/>
          </p:cNvSpPr>
          <p:nvPr/>
        </p:nvSpPr>
        <p:spPr bwMode="auto">
          <a:xfrm>
            <a:off x="38100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533400" y="3810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2).</a:t>
            </a:r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1219200" y="3352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70 м</a:t>
            </a:r>
            <a:r>
              <a:rPr lang="en-US"/>
              <a:t>/</a:t>
            </a:r>
            <a:r>
              <a:rPr lang="ru-RU"/>
              <a:t>мин.</a:t>
            </a: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3810000" y="3429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60 м </a:t>
            </a:r>
            <a:r>
              <a:rPr lang="en-US"/>
              <a:t>/</a:t>
            </a:r>
            <a:r>
              <a:rPr lang="ru-RU"/>
              <a:t>мин.</a:t>
            </a:r>
          </a:p>
        </p:txBody>
      </p:sp>
      <p:sp>
        <p:nvSpPr>
          <p:cNvPr id="137245" name="Text Box 29"/>
          <p:cNvSpPr txBox="1">
            <a:spLocks noChangeArrowheads="1"/>
          </p:cNvSpPr>
          <p:nvPr/>
        </p:nvSpPr>
        <p:spPr bwMode="auto">
          <a:xfrm>
            <a:off x="2209800" y="4191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540 </a:t>
            </a:r>
            <a:r>
              <a:rPr lang="ru-RU"/>
              <a:t>м</a:t>
            </a:r>
          </a:p>
        </p:txBody>
      </p:sp>
      <p:sp>
        <p:nvSpPr>
          <p:cNvPr id="137246" name="Line 30"/>
          <p:cNvSpPr>
            <a:spLocks noChangeShapeType="1"/>
          </p:cNvSpPr>
          <p:nvPr/>
        </p:nvSpPr>
        <p:spPr bwMode="auto">
          <a:xfrm flipV="1">
            <a:off x="1371600" y="54102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609600" y="5181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3).</a:t>
            </a:r>
          </a:p>
        </p:txBody>
      </p:sp>
      <p:sp>
        <p:nvSpPr>
          <p:cNvPr id="137248" name="Line 32"/>
          <p:cNvSpPr>
            <a:spLocks noChangeShapeType="1"/>
          </p:cNvSpPr>
          <p:nvPr/>
        </p:nvSpPr>
        <p:spPr bwMode="auto">
          <a:xfrm>
            <a:off x="13716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49" name="Line 33"/>
          <p:cNvSpPr>
            <a:spLocks noChangeShapeType="1"/>
          </p:cNvSpPr>
          <p:nvPr/>
        </p:nvSpPr>
        <p:spPr bwMode="auto">
          <a:xfrm>
            <a:off x="1371600" y="5105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50" name="Line 34"/>
          <p:cNvSpPr>
            <a:spLocks noChangeShapeType="1"/>
          </p:cNvSpPr>
          <p:nvPr/>
        </p:nvSpPr>
        <p:spPr bwMode="auto">
          <a:xfrm>
            <a:off x="38100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51" name="Line 35"/>
          <p:cNvSpPr>
            <a:spLocks noChangeShapeType="1"/>
          </p:cNvSpPr>
          <p:nvPr/>
        </p:nvSpPr>
        <p:spPr bwMode="auto">
          <a:xfrm>
            <a:off x="3810000" y="5105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7252" name="Text Box 36"/>
          <p:cNvSpPr txBox="1">
            <a:spLocks noChangeArrowheads="1"/>
          </p:cNvSpPr>
          <p:nvPr/>
        </p:nvSpPr>
        <p:spPr bwMode="auto">
          <a:xfrm>
            <a:off x="1219200" y="4648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50 м/мин.</a:t>
            </a:r>
          </a:p>
        </p:txBody>
      </p:sp>
      <p:sp>
        <p:nvSpPr>
          <p:cNvPr id="137253" name="Text Box 37"/>
          <p:cNvSpPr txBox="1">
            <a:spLocks noChangeArrowheads="1"/>
          </p:cNvSpPr>
          <p:nvPr/>
        </p:nvSpPr>
        <p:spPr bwMode="auto">
          <a:xfrm>
            <a:off x="3886200" y="4648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80 м/мин.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0EBB-7E33-4CE5-80E2-61139F84C229}" type="slidenum">
              <a:rPr lang="ru-RU"/>
              <a:pPr/>
              <a:t>31</a:t>
            </a:fld>
            <a:endParaRPr lang="ru-RU"/>
          </a:p>
        </p:txBody>
      </p:sp>
      <p:pic>
        <p:nvPicPr>
          <p:cNvPr id="140292" name="Picture 4" descr="5"/>
          <p:cNvPicPr>
            <a:picLocks noChangeAspect="1" noChangeArrowheads="1"/>
          </p:cNvPicPr>
          <p:nvPr/>
        </p:nvPicPr>
        <p:blipFill>
          <a:blip r:embed="rId2" cstate="print"/>
          <a:srcRect l="34180"/>
          <a:stretch>
            <a:fillRect/>
          </a:stretch>
        </p:blipFill>
        <p:spPr bwMode="auto">
          <a:xfrm>
            <a:off x="457200" y="381000"/>
            <a:ext cx="1871663" cy="1454150"/>
          </a:xfrm>
          <a:prstGeom prst="rect">
            <a:avLst/>
          </a:prstGeom>
          <a:noFill/>
        </p:spPr>
      </p:pic>
      <p:pic>
        <p:nvPicPr>
          <p:cNvPr id="140293" name="Picture 5" descr="5"/>
          <p:cNvPicPr>
            <a:picLocks noChangeAspect="1" noChangeArrowheads="1"/>
          </p:cNvPicPr>
          <p:nvPr/>
        </p:nvPicPr>
        <p:blipFill>
          <a:blip r:embed="rId2" cstate="print"/>
          <a:srcRect r="63297"/>
          <a:stretch>
            <a:fillRect/>
          </a:stretch>
        </p:blipFill>
        <p:spPr bwMode="auto">
          <a:xfrm>
            <a:off x="4114800" y="381000"/>
            <a:ext cx="1143000" cy="1454150"/>
          </a:xfrm>
          <a:prstGeom prst="rect">
            <a:avLst/>
          </a:prstGeom>
          <a:noFill/>
        </p:spPr>
      </p:pic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1295400" y="1981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12954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41148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12954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4114800" y="236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4114800" y="2438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 км/ч.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295400" y="2362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18 км/ч.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2590800" y="1295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24 км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914400" y="198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3657600" y="2057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61722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V="1">
            <a:off x="6477000" y="114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6172200" y="838200"/>
            <a:ext cx="609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609600" y="3276600"/>
            <a:ext cx="8153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Из двух пунктов, расстояние между которыми 24 км, одновременно вышел спортсмен и выехал велосипедист.Скорость спортсмена 6 км/ч., а скорость велосипедиста 18 км/ч..</a:t>
            </a:r>
          </a:p>
          <a:p>
            <a:pPr>
              <a:spcBef>
                <a:spcPct val="50000"/>
              </a:spcBef>
            </a:pPr>
            <a:r>
              <a:rPr lang="ru-RU" sz="2000"/>
              <a:t>1).Через сколько часов велосипедист догонит спортсмена?</a:t>
            </a:r>
          </a:p>
          <a:p>
            <a:pPr>
              <a:spcBef>
                <a:spcPct val="50000"/>
              </a:spcBef>
            </a:pPr>
            <a:r>
              <a:rPr lang="ru-RU" sz="2000"/>
              <a:t>2).На каком расстоянии от пункта В велосипедист догонит спортсмена?</a:t>
            </a:r>
          </a:p>
          <a:p>
            <a:pPr>
              <a:spcBef>
                <a:spcPct val="50000"/>
              </a:spcBef>
            </a:pPr>
            <a:r>
              <a:rPr lang="ru-RU" sz="2000"/>
              <a:t>3). На сколько километров путь велосипедиста больше пути спортсмена?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5638800" y="22860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66"/>
                </a:solidFill>
              </a:rPr>
              <a:t>Почему велосипедист догонит спортсмена?</a:t>
            </a: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7162800" y="37306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FFFF66"/>
                </a:solidFill>
              </a:rPr>
              <a:t>Задача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7883-F9C7-4697-A907-E65B25299355}" type="slidenum">
              <a:rPr lang="ru-RU"/>
              <a:pPr/>
              <a:t>32</a:t>
            </a:fld>
            <a:endParaRPr lang="ru-RU"/>
          </a:p>
        </p:txBody>
      </p:sp>
      <p:sp>
        <p:nvSpPr>
          <p:cNvPr id="147458" name="Line 2"/>
          <p:cNvSpPr>
            <a:spLocks noChangeShapeType="1"/>
          </p:cNvSpPr>
          <p:nvPr/>
        </p:nvSpPr>
        <p:spPr bwMode="auto">
          <a:xfrm>
            <a:off x="1143000" y="1295400"/>
            <a:ext cx="5562600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1143000" y="106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3505200" y="106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1143000" y="152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3505200" y="152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143000" y="1668463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18км/ч.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505200" y="1600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6 км/ч.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1905000" y="9064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24 км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914400" y="228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66FFFF"/>
                </a:solidFill>
              </a:rPr>
              <a:t>Рассуждаем и решаем задачу.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1066800" y="23622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990600" y="2090738"/>
            <a:ext cx="74676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/>
              <a:t>Давайте подумаем</a:t>
            </a:r>
            <a:r>
              <a:rPr lang="en-US"/>
              <a:t>,</a:t>
            </a:r>
            <a:r>
              <a:rPr lang="ru-RU"/>
              <a:t> почему велосипедист догонит спортсмена?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/>
              <a:t>На сколько километров велосипедист приближается к спортсмену каждый час?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b="1" i="1" u="sng">
                <a:solidFill>
                  <a:srgbClr val="FFFF66"/>
                </a:solidFill>
              </a:rPr>
              <a:t>Это расстояние – скорость сближения.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/>
              <a:t>На сколько километров велосипедисту надо приблизится к спортсмену?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/>
              <a:t>Как же узнать</a:t>
            </a:r>
            <a:r>
              <a:rPr lang="en-US"/>
              <a:t>,</a:t>
            </a:r>
            <a:r>
              <a:rPr lang="ru-RU"/>
              <a:t> через сколько часов велосипедист догонит спортсмена?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/>
              <a:t>Сколько километров за это время пройдет спортсмен?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/>
              <a:t>А какое расстояние проедет велосипедист?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/>
              <a:t>На каком расстоянии от пункта В велосипедист догонит спортсмена?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>
            <a:off x="63246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V="1">
            <a:off x="5791200" y="99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7473" name="Oval 17"/>
          <p:cNvSpPr>
            <a:spLocks noChangeArrowheads="1"/>
          </p:cNvSpPr>
          <p:nvPr/>
        </p:nvSpPr>
        <p:spPr bwMode="auto">
          <a:xfrm>
            <a:off x="5638800" y="762000"/>
            <a:ext cx="304800" cy="304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838200" y="914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  <a:endParaRPr lang="ru-RU"/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3429000" y="9144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41BF-B523-44F1-BE29-C122DCB65D10}" type="slidenum">
              <a:rPr lang="ru-RU"/>
              <a:pPr/>
              <a:t>33</a:t>
            </a:fld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229600" cy="3581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i="1"/>
              <a:t>1). 18 – 6 = 12 (км </a:t>
            </a:r>
            <a:r>
              <a:rPr lang="en-US" sz="2800" b="1" i="1"/>
              <a:t>/</a:t>
            </a:r>
            <a:r>
              <a:rPr lang="ru-RU" sz="2800" b="1" i="1"/>
              <a:t>ч.) – скорость сближения велосипедиста и спортсмена.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2). 24 : 12 = 2 (ч.) – через такое время велосипедист догонит спортсмена.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3). 6 * 2 = 12 (км) – на таком расстоянии велосипедист догонит спортсмена.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   Ответ: через 2 часа; 12 км.</a:t>
            </a:r>
          </a:p>
        </p:txBody>
      </p:sp>
      <p:sp>
        <p:nvSpPr>
          <p:cNvPr id="149508" name="WordArt 4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5059363" cy="1149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"/>
                <a:cs typeface="Arial"/>
              </a:rPr>
              <a:t>Проверь свое решение.</a:t>
            </a:r>
          </a:p>
        </p:txBody>
      </p:sp>
      <p:pic>
        <p:nvPicPr>
          <p:cNvPr id="149509" name="Picture 5" descr="5"/>
          <p:cNvPicPr>
            <a:picLocks noChangeAspect="1" noChangeArrowheads="1"/>
          </p:cNvPicPr>
          <p:nvPr/>
        </p:nvPicPr>
        <p:blipFill>
          <a:blip r:embed="rId2" cstate="print"/>
          <a:srcRect l="34180"/>
          <a:stretch>
            <a:fillRect/>
          </a:stretch>
        </p:blipFill>
        <p:spPr bwMode="auto">
          <a:xfrm>
            <a:off x="3048000" y="5181600"/>
            <a:ext cx="1600200" cy="1319213"/>
          </a:xfrm>
          <a:prstGeom prst="rect">
            <a:avLst/>
          </a:prstGeom>
          <a:noFill/>
        </p:spPr>
      </p:pic>
      <p:pic>
        <p:nvPicPr>
          <p:cNvPr id="149510" name="Picture 6" descr="5"/>
          <p:cNvPicPr>
            <a:picLocks noChangeAspect="1" noChangeArrowheads="1"/>
          </p:cNvPicPr>
          <p:nvPr/>
        </p:nvPicPr>
        <p:blipFill>
          <a:blip r:embed="rId3" cstate="print"/>
          <a:srcRect r="63297"/>
          <a:stretch>
            <a:fillRect/>
          </a:stretch>
        </p:blipFill>
        <p:spPr bwMode="auto">
          <a:xfrm>
            <a:off x="4648200" y="5181600"/>
            <a:ext cx="1143000" cy="1295400"/>
          </a:xfrm>
          <a:prstGeom prst="rect">
            <a:avLst/>
          </a:prstGeom>
          <a:noFill/>
        </p:spPr>
      </p:pic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5791200" y="5181600"/>
            <a:ext cx="9144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048000" y="6400800"/>
            <a:ext cx="3657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CAB0D-AF60-4164-A420-D0FAFFE3F2EE}" type="slidenum">
              <a:rPr lang="ru-RU"/>
              <a:pPr/>
              <a:t>34</a:t>
            </a:fld>
            <a:endParaRPr lang="ru-RU"/>
          </a:p>
        </p:txBody>
      </p:sp>
      <p:pic>
        <p:nvPicPr>
          <p:cNvPr id="141314" name="Picture 2" descr="2"/>
          <p:cNvPicPr>
            <a:picLocks noChangeAspect="1" noChangeArrowheads="1"/>
          </p:cNvPicPr>
          <p:nvPr/>
        </p:nvPicPr>
        <p:blipFill>
          <a:blip r:embed="rId2" cstate="print"/>
          <a:srcRect r="87289" b="38223"/>
          <a:stretch>
            <a:fillRect/>
          </a:stretch>
        </p:blipFill>
        <p:spPr bwMode="auto">
          <a:xfrm>
            <a:off x="457200" y="533400"/>
            <a:ext cx="638175" cy="873125"/>
          </a:xfrm>
          <a:prstGeom prst="rect">
            <a:avLst/>
          </a:prstGeom>
          <a:noFill/>
        </p:spPr>
      </p:pic>
      <p:pic>
        <p:nvPicPr>
          <p:cNvPr id="141315" name="Picture 3" descr="2"/>
          <p:cNvPicPr>
            <a:picLocks noChangeAspect="1" noChangeArrowheads="1"/>
          </p:cNvPicPr>
          <p:nvPr/>
        </p:nvPicPr>
        <p:blipFill>
          <a:blip r:embed="rId2" cstate="print"/>
          <a:srcRect r="87289" b="38223"/>
          <a:stretch>
            <a:fillRect/>
          </a:stretch>
        </p:blipFill>
        <p:spPr bwMode="auto">
          <a:xfrm>
            <a:off x="3352800" y="533400"/>
            <a:ext cx="636588" cy="873125"/>
          </a:xfrm>
          <a:prstGeom prst="rect">
            <a:avLst/>
          </a:prstGeom>
          <a:solidFill>
            <a:schemeClr val="hlink"/>
          </a:solidFill>
        </p:spPr>
      </p:pic>
      <p:sp>
        <p:nvSpPr>
          <p:cNvPr id="141316" name="Line 4"/>
          <p:cNvSpPr>
            <a:spLocks noChangeShapeType="1"/>
          </p:cNvSpPr>
          <p:nvPr/>
        </p:nvSpPr>
        <p:spPr bwMode="auto">
          <a:xfrm flipV="1">
            <a:off x="762000" y="1447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762000" y="144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3657600" y="144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 flipV="1">
            <a:off x="6553200" y="838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6400800" y="6858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762000" y="175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>
            <a:off x="36576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1676400" y="1058863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60м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609600" y="1752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100 м/мин.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581400" y="1752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90 м/мин.</a:t>
            </a: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4572000" y="91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Через ? мин.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228600" y="152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 – я девочка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200400" y="152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2 - я девочка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457200" y="24384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/>
              <a:t> Одна девочка начала догонять вторую, когда  расстояние между ними было 60 м. Скорость первой девочки – 100 м/мин., а скорость второй  девочки 90 м/мин.. Через сколько минут первая девочка догонит вторую?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1143000" y="4106863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1143000" y="3962400"/>
            <a:ext cx="7467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FFFF66"/>
                </a:solidFill>
              </a:rPr>
              <a:t>Давайте рассуждать.</a:t>
            </a:r>
          </a:p>
          <a:p>
            <a:pPr>
              <a:spcBef>
                <a:spcPct val="50000"/>
              </a:spcBef>
            </a:pPr>
            <a:r>
              <a:rPr lang="ru-RU"/>
              <a:t>Почему первая девочка догонит вторую?</a:t>
            </a:r>
          </a:p>
          <a:p>
            <a:pPr>
              <a:spcBef>
                <a:spcPct val="50000"/>
              </a:spcBef>
            </a:pPr>
            <a:r>
              <a:rPr lang="ru-RU"/>
              <a:t>На какое расстояние первая девочка догоняет вторую за 1 минуту?</a:t>
            </a:r>
          </a:p>
          <a:p>
            <a:pPr>
              <a:spcBef>
                <a:spcPct val="50000"/>
              </a:spcBef>
            </a:pPr>
            <a:r>
              <a:rPr lang="ru-RU"/>
              <a:t>Как называется это расстояние?</a:t>
            </a:r>
          </a:p>
          <a:p>
            <a:pPr>
              <a:spcBef>
                <a:spcPct val="50000"/>
              </a:spcBef>
            </a:pPr>
            <a:r>
              <a:rPr lang="ru-RU"/>
              <a:t>Через сколько минут первая девочка догонит вторую?</a:t>
            </a: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6400800" y="15240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FFFF66"/>
                </a:solidFill>
              </a:rPr>
              <a:t>Задача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5E8BB-5392-4BFC-877C-565FB5F69DD7}" type="slidenum">
              <a:rPr lang="ru-RU"/>
              <a:pPr/>
              <a:t>35</a:t>
            </a:fld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/>
              <a:t>1). 100 – 90 = 10 (м </a:t>
            </a:r>
            <a:r>
              <a:rPr lang="en-US" b="1" i="1"/>
              <a:t>/</a:t>
            </a:r>
            <a:r>
              <a:rPr lang="ru-RU" b="1" i="1"/>
              <a:t>мин) – скорость сближения девочек.</a:t>
            </a:r>
          </a:p>
          <a:p>
            <a:pPr>
              <a:buFont typeface="Wingdings" pitchFamily="2" charset="2"/>
              <a:buNone/>
            </a:pPr>
            <a:r>
              <a:rPr lang="ru-RU" b="1" i="1"/>
              <a:t>2). 60 : 10 = 6(мин) – через такое время первая девочка догонит вторую.</a:t>
            </a:r>
          </a:p>
          <a:p>
            <a:pPr>
              <a:buFont typeface="Wingdings" pitchFamily="2" charset="2"/>
              <a:buNone/>
            </a:pPr>
            <a:r>
              <a:rPr lang="ru-RU" b="1" i="1"/>
              <a:t>   Ответ: через 6 мин.</a:t>
            </a:r>
          </a:p>
        </p:txBody>
      </p:sp>
      <p:sp>
        <p:nvSpPr>
          <p:cNvPr id="150532" name="WordArt 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469063" cy="1422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"/>
                <a:cs typeface="Arial"/>
              </a:rPr>
              <a:t>Проверь свое 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8F23-CAAF-4E95-9B3D-64A79EE7263C}" type="slidenum">
              <a:rPr lang="ru-RU"/>
              <a:pPr/>
              <a:t>36</a:t>
            </a:fld>
            <a:endParaRPr lang="ru-RU"/>
          </a:p>
        </p:txBody>
      </p:sp>
      <p:pic>
        <p:nvPicPr>
          <p:cNvPr id="142338" name="Picture 2" descr="2"/>
          <p:cNvPicPr>
            <a:picLocks noChangeAspect="1" noChangeArrowheads="1"/>
          </p:cNvPicPr>
          <p:nvPr/>
        </p:nvPicPr>
        <p:blipFill>
          <a:blip r:embed="rId2" cstate="print"/>
          <a:srcRect l="79745" b="40771"/>
          <a:stretch>
            <a:fillRect/>
          </a:stretch>
        </p:blipFill>
        <p:spPr bwMode="auto">
          <a:xfrm>
            <a:off x="7391400" y="685800"/>
            <a:ext cx="1014413" cy="836613"/>
          </a:xfrm>
          <a:prstGeom prst="rect">
            <a:avLst/>
          </a:prstGeom>
          <a:noFill/>
        </p:spPr>
      </p:pic>
      <p:pic>
        <p:nvPicPr>
          <p:cNvPr id="142341" name="Picture 5" descr="2"/>
          <p:cNvPicPr>
            <a:picLocks noChangeAspect="1" noChangeArrowheads="1"/>
          </p:cNvPicPr>
          <p:nvPr/>
        </p:nvPicPr>
        <p:blipFill>
          <a:blip r:embed="rId2" cstate="print"/>
          <a:srcRect l="79745" b="40771"/>
          <a:stretch>
            <a:fillRect/>
          </a:stretch>
        </p:blipFill>
        <p:spPr bwMode="auto">
          <a:xfrm>
            <a:off x="5181600" y="685800"/>
            <a:ext cx="1014413" cy="836613"/>
          </a:xfrm>
          <a:prstGeom prst="rect">
            <a:avLst/>
          </a:prstGeom>
          <a:noFill/>
        </p:spPr>
      </p:pic>
      <p:sp>
        <p:nvSpPr>
          <p:cNvPr id="142342" name="Line 6"/>
          <p:cNvSpPr>
            <a:spLocks noChangeShapeType="1"/>
          </p:cNvSpPr>
          <p:nvPr/>
        </p:nvSpPr>
        <p:spPr bwMode="auto">
          <a:xfrm flipV="1">
            <a:off x="609600" y="16002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2484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80010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62484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8077200" y="144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 flipH="1">
            <a:off x="7391400" y="182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 flipH="1">
            <a:off x="5029200" y="182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4953000" y="1905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18 км/ч.</a:t>
            </a: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7239000" y="1905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12 км/ч.</a:t>
            </a:r>
          </a:p>
        </p:txBody>
      </p:sp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381000" y="22098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</a:t>
            </a:r>
            <a:r>
              <a:rPr lang="ru-RU" sz="2000"/>
              <a:t>Из двух пунктов А и В, расстояние между которыми 16км, одновременно выехали два велосипедиста. Скорость велосипедиста, который выехал из пункта В, 12 км/ч., а скорость велосипедиста, который выехал из пункта А ,18 км/ч..Какое расстояние будет велосипедистами через 2 часа, если известно что они выехали одновременно?</a:t>
            </a: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6400800" y="1219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16 км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4876800" y="3810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1-й велосипедист</a:t>
            </a: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7391400" y="44926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7162800" y="3810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2 - й велосипедист</a:t>
            </a:r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 flipV="1">
            <a:off x="13716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 flipV="1">
            <a:off x="41148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2362200" y="1219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? км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1143000" y="762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1-й</a:t>
            </a:r>
          </a:p>
        </p:txBody>
      </p:sp>
      <p:sp>
        <p:nvSpPr>
          <p:cNvPr id="142362" name="Text Box 26"/>
          <p:cNvSpPr txBox="1">
            <a:spLocks noChangeArrowheads="1"/>
          </p:cNvSpPr>
          <p:nvPr/>
        </p:nvSpPr>
        <p:spPr bwMode="auto">
          <a:xfrm>
            <a:off x="3886200" y="838200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2-й</a:t>
            </a: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533400" y="4114800"/>
            <a:ext cx="8077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FFFF66"/>
                </a:solidFill>
              </a:rPr>
              <a:t>Давайте порассуждаем.</a:t>
            </a:r>
          </a:p>
          <a:p>
            <a:pPr>
              <a:spcBef>
                <a:spcPct val="50000"/>
              </a:spcBef>
            </a:pPr>
            <a:r>
              <a:rPr lang="ru-RU"/>
              <a:t>Что происходит с расстоянием между велосипедистами? Почему?</a:t>
            </a:r>
          </a:p>
          <a:p>
            <a:pPr>
              <a:spcBef>
                <a:spcPct val="50000"/>
              </a:spcBef>
            </a:pPr>
            <a:r>
              <a:rPr lang="ru-RU"/>
              <a:t>На какое расстояние 1 – й велосипедист удаляется от 2 – ого за 1 час?</a:t>
            </a:r>
          </a:p>
          <a:p>
            <a:pPr>
              <a:spcBef>
                <a:spcPct val="50000"/>
              </a:spcBef>
            </a:pPr>
            <a:r>
              <a:rPr lang="ru-RU"/>
              <a:t>Как называется это расстояние?</a:t>
            </a:r>
          </a:p>
          <a:p>
            <a:pPr>
              <a:spcBef>
                <a:spcPct val="50000"/>
              </a:spcBef>
            </a:pPr>
            <a:r>
              <a:rPr lang="ru-RU"/>
              <a:t>На какое расстояние удалится 1 – й велосипедист от 2  - ого за 2 часа?</a:t>
            </a:r>
          </a:p>
          <a:p>
            <a:pPr>
              <a:spcBef>
                <a:spcPct val="50000"/>
              </a:spcBef>
            </a:pPr>
            <a:r>
              <a:rPr lang="ru-RU"/>
              <a:t>Какое расстояние будет между велосипедистами через 2 часа?</a:t>
            </a:r>
          </a:p>
        </p:txBody>
      </p:sp>
      <p:sp>
        <p:nvSpPr>
          <p:cNvPr id="142365" name="Text Box 29"/>
          <p:cNvSpPr txBox="1">
            <a:spLocks noChangeArrowheads="1"/>
          </p:cNvSpPr>
          <p:nvPr/>
        </p:nvSpPr>
        <p:spPr bwMode="auto">
          <a:xfrm>
            <a:off x="457200" y="304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FF66"/>
                </a:solidFill>
              </a:rPr>
              <a:t>Задача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80D5-6B5C-4D9E-8384-E90F87BF8876}" type="slidenum">
              <a:rPr lang="ru-RU"/>
              <a:pPr/>
              <a:t>37</a:t>
            </a:fld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/>
              <a:t>1). 18 -12 = 6 (км </a:t>
            </a:r>
            <a:r>
              <a:rPr lang="en-US" b="1" i="1"/>
              <a:t>/</a:t>
            </a:r>
            <a:r>
              <a:rPr lang="ru-RU" b="1" i="1"/>
              <a:t>ч.) – скорость удаления велосипедистов.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/>
              <a:t>2). 6 * 2 = 12 (км) на такое расстояние первый велосипедист удалится от второго за 2 часа.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/>
              <a:t>3). 18 + 12 = 30 (км) – такое расстояние будет между велосипдистами через 2 часа.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/>
              <a:t>   Ответ: 30 км.</a:t>
            </a:r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469063" cy="1422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"/>
                <a:cs typeface="Arial"/>
              </a:rPr>
              <a:t>Проверь свое 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67F1-90A5-4CDC-8582-C3D8136C235C}" type="slidenum">
              <a:rPr lang="ru-RU"/>
              <a:pPr/>
              <a:t>38</a:t>
            </a:fld>
            <a:endParaRPr lang="ru-RU"/>
          </a:p>
        </p:txBody>
      </p:sp>
      <p:pic>
        <p:nvPicPr>
          <p:cNvPr id="145412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843213" cy="1454150"/>
          </a:xfrm>
          <a:prstGeom prst="rect">
            <a:avLst/>
          </a:prstGeom>
          <a:noFill/>
        </p:spPr>
      </p:pic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3200400" y="1676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 flipV="1">
            <a:off x="8382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8382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28194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838200" y="1981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1447800" y="212566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 км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9144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838200" y="190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2819400" y="2057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2895600" y="2743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914400" y="2819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 км/ч.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8956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14 км/ч.</a:t>
            </a: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 flipV="1">
            <a:off x="4267200" y="121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29" name="Line 21"/>
          <p:cNvSpPr>
            <a:spLocks noChangeShapeType="1"/>
          </p:cNvSpPr>
          <p:nvPr/>
        </p:nvSpPr>
        <p:spPr bwMode="auto">
          <a:xfrm flipV="1">
            <a:off x="6781800" y="121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4495800" y="113506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? км через 2 часа</a:t>
            </a:r>
          </a:p>
        </p:txBody>
      </p:sp>
      <p:sp>
        <p:nvSpPr>
          <p:cNvPr id="145431" name="Text Box 23"/>
          <p:cNvSpPr txBox="1">
            <a:spLocks noChangeArrowheads="1"/>
          </p:cNvSpPr>
          <p:nvPr/>
        </p:nvSpPr>
        <p:spPr bwMode="auto">
          <a:xfrm>
            <a:off x="228600" y="32766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u="sng">
                <a:solidFill>
                  <a:srgbClr val="FFFF66"/>
                </a:solidFill>
              </a:rPr>
              <a:t>Сначала рассуждаем.</a:t>
            </a:r>
          </a:p>
          <a:p>
            <a:pPr algn="ctr">
              <a:spcBef>
                <a:spcPct val="50000"/>
              </a:spcBef>
            </a:pPr>
            <a:r>
              <a:rPr lang="ru-RU" sz="2000"/>
              <a:t>Что происходит с расстоянием между велосипедистом и спортсменом?</a:t>
            </a:r>
          </a:p>
          <a:p>
            <a:pPr>
              <a:spcBef>
                <a:spcPct val="50000"/>
              </a:spcBef>
            </a:pPr>
            <a:r>
              <a:rPr lang="ru-RU" sz="2000"/>
              <a:t>На какое расстояние удалится велосипедист от спортсмена за 1 час?</a:t>
            </a:r>
          </a:p>
          <a:p>
            <a:pPr>
              <a:spcBef>
                <a:spcPct val="50000"/>
              </a:spcBef>
            </a:pPr>
            <a:r>
              <a:rPr lang="ru-RU" sz="2000"/>
              <a:t>Как называется это расстояние?</a:t>
            </a:r>
          </a:p>
          <a:p>
            <a:pPr>
              <a:spcBef>
                <a:spcPct val="50000"/>
              </a:spcBef>
            </a:pPr>
            <a:r>
              <a:rPr lang="ru-RU" sz="2000"/>
              <a:t>На какое расстояние удалится велосипедист от спортсмена за 2 час?</a:t>
            </a:r>
          </a:p>
          <a:p>
            <a:pPr>
              <a:spcBef>
                <a:spcPct val="50000"/>
              </a:spcBef>
            </a:pPr>
            <a:r>
              <a:rPr lang="ru-RU" sz="2000"/>
              <a:t>Какое расстояние будет между ними через 2 часа?</a:t>
            </a:r>
          </a:p>
        </p:txBody>
      </p:sp>
      <p:sp>
        <p:nvSpPr>
          <p:cNvPr id="145432" name="Text Box 24"/>
          <p:cNvSpPr txBox="1">
            <a:spLocks noChangeArrowheads="1"/>
          </p:cNvSpPr>
          <p:nvPr/>
        </p:nvSpPr>
        <p:spPr bwMode="auto">
          <a:xfrm>
            <a:off x="5638800" y="449263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FF66"/>
                </a:solidFill>
              </a:rPr>
              <a:t>Задача</a:t>
            </a:r>
            <a:r>
              <a:rPr lang="ru-RU" sz="2400" b="1" i="1"/>
              <a:t> </a:t>
            </a:r>
            <a:r>
              <a:rPr lang="ru-RU" sz="2400" b="1" i="1">
                <a:solidFill>
                  <a:srgbClr val="FFFF66"/>
                </a:solidFill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708E-A962-4A32-9E1B-F1B21547442D}" type="slidenum">
              <a:rPr lang="ru-RU"/>
              <a:pPr/>
              <a:t>39</a:t>
            </a:fld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1). 14 – 8 = 6 (км</a:t>
            </a:r>
            <a:r>
              <a:rPr lang="en-US"/>
              <a:t>/</a:t>
            </a:r>
            <a:r>
              <a:rPr lang="ru-RU"/>
              <a:t> ч.) – скорость удаления велосипедиста от спортсмена.</a:t>
            </a:r>
          </a:p>
          <a:p>
            <a:pPr>
              <a:buFont typeface="Wingdings" pitchFamily="2" charset="2"/>
              <a:buNone/>
            </a:pPr>
            <a:r>
              <a:rPr lang="ru-RU"/>
              <a:t>2).6 * 2 = 12 (км) – на такое расстояние велосипедист удалится от спортсмена за 2 часа.</a:t>
            </a:r>
          </a:p>
          <a:p>
            <a:pPr>
              <a:buFont typeface="Wingdings" pitchFamily="2" charset="2"/>
              <a:buNone/>
            </a:pPr>
            <a:r>
              <a:rPr lang="ru-RU"/>
              <a:t>3). 12 + 2 = 14 (км) – такое расстояние будет между ними через 2 часа.</a:t>
            </a:r>
          </a:p>
          <a:p>
            <a:pPr>
              <a:buFont typeface="Wingdings" pitchFamily="2" charset="2"/>
              <a:buNone/>
            </a:pPr>
            <a:r>
              <a:rPr lang="en-US"/>
              <a:t>   </a:t>
            </a:r>
            <a:r>
              <a:rPr lang="ru-RU"/>
              <a:t>Ответ: 14 км.</a:t>
            </a: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ru-RU" b="1" i="1" kern="10">
                <a:ln w="952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olidFill>
                  <a:srgbClr val="FFFF66"/>
                </a:solidFill>
                <a:effectLst/>
                <a:latin typeface="Arial"/>
                <a:cs typeface="Arial"/>
              </a:rPr>
              <a:t>Проверь свое 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CB49-6BA7-43EF-ABBD-E7901D2DD698}" type="slidenum">
              <a:rPr lang="ru-RU"/>
              <a:pPr/>
              <a:t>4</a:t>
            </a:fld>
            <a:endParaRPr lang="ru-RU"/>
          </a:p>
        </p:txBody>
      </p:sp>
      <p:pic>
        <p:nvPicPr>
          <p:cNvPr id="123908" name="Picture 4" descr="j0233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86600" y="1676400"/>
            <a:ext cx="1600200" cy="862013"/>
          </a:xfrm>
          <a:prstGeom prst="rect">
            <a:avLst/>
          </a:prstGeom>
          <a:noFill/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33400" y="5254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Заполни таблицу</a:t>
            </a:r>
          </a:p>
        </p:txBody>
      </p:sp>
      <p:graphicFrame>
        <p:nvGraphicFramePr>
          <p:cNvPr id="123966" name="Group 6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0" cy="4959033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570037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РАССТОЯ-НИЕ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124 КМ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595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4320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СКОРОСТЬ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 КМ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 КМ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ВРЕМЯ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ЧАСОВ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23945" name="Picture 41" descr="j0332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1447800" cy="1000125"/>
          </a:xfrm>
          <a:prstGeom prst="rect">
            <a:avLst/>
          </a:prstGeom>
          <a:noFill/>
        </p:spPr>
      </p:pic>
      <p:pic>
        <p:nvPicPr>
          <p:cNvPr id="123946" name="Picture 42" descr="j01498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600200"/>
            <a:ext cx="1371600" cy="1082675"/>
          </a:xfrm>
          <a:prstGeom prst="rect">
            <a:avLst/>
          </a:prstGeom>
          <a:noFill/>
        </p:spPr>
      </p:pic>
      <p:pic>
        <p:nvPicPr>
          <p:cNvPr id="123947" name="Picture 43" descr="j02519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600200"/>
            <a:ext cx="1371600" cy="105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5F99-7834-45B8-845D-2F998A4B3290}" type="slidenum">
              <a:rPr lang="ru-RU"/>
              <a:pPr/>
              <a:t>40</a:t>
            </a:fld>
            <a:endParaRPr lang="ru-RU"/>
          </a:p>
        </p:txBody>
      </p:sp>
      <p:pic>
        <p:nvPicPr>
          <p:cNvPr id="173058" name="Picture 2" descr="g0102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2571750" cy="1822450"/>
          </a:xfrm>
          <a:prstGeom prst="rect">
            <a:avLst/>
          </a:prstGeom>
          <a:noFill/>
        </p:spPr>
      </p:pic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533400" y="1219200"/>
            <a:ext cx="76962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49263"/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2800"/>
              <a:t>      </a:t>
            </a:r>
            <a:r>
              <a:rPr lang="ru-RU" sz="2800">
                <a:cs typeface="Arial" charset="0"/>
              </a:rPr>
              <a:t>Максим и Саша вышли из школы со скоростью 50 м/мин. Рома </a:t>
            </a:r>
            <a:r>
              <a:rPr lang="ru-RU" sz="2800"/>
              <a:t>вышел вслед за ними </a:t>
            </a:r>
            <a:r>
              <a:rPr lang="ru-RU" sz="2800">
                <a:cs typeface="Arial" charset="0"/>
              </a:rPr>
              <a:t>через 6 минут со скоростью</a:t>
            </a:r>
            <a:r>
              <a:rPr lang="ru-RU" sz="2800"/>
              <a:t> </a:t>
            </a:r>
            <a:r>
              <a:rPr lang="ru-RU" sz="2800">
                <a:cs typeface="Arial" charset="0"/>
              </a:rPr>
              <a:t>80 м/мин. Через сколько минут  Рома догонит Максима и Сашу?</a:t>
            </a:r>
            <a:r>
              <a:rPr lang="ru-RU" sz="2000">
                <a:cs typeface="Arial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600">
                <a:cs typeface="Arial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1100">
                <a:latin typeface="Times New Roman" pitchFamily="18" charset="0"/>
              </a:rPr>
              <a:t/>
            </a:r>
            <a:br>
              <a:rPr lang="ru-RU" sz="1100">
                <a:latin typeface="Times New Roman" pitchFamily="18" charset="0"/>
              </a:rPr>
            </a:b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-53340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73061" name="WordArt 5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5102225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Попробуй решить такую задачу</a:t>
            </a:r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 flipH="1">
            <a:off x="755650" y="5661025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H="1" flipV="1">
            <a:off x="4114800" y="525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V="1">
            <a:off x="61722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 flipH="1">
            <a:off x="3048000" y="5257800"/>
            <a:ext cx="106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 flipH="1">
            <a:off x="4953000" y="5181600"/>
            <a:ext cx="1219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2771775" y="4724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50 м </a:t>
            </a:r>
            <a:r>
              <a:rPr lang="en-US" sz="2400">
                <a:latin typeface="Times New Roman" pitchFamily="18" charset="0"/>
              </a:rPr>
              <a:t>/</a:t>
            </a:r>
            <a:r>
              <a:rPr lang="ru-RU" sz="2400">
                <a:latin typeface="Times New Roman" pitchFamily="18" charset="0"/>
              </a:rPr>
              <a:t>мин.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4787900" y="4724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80</a:t>
            </a:r>
            <a:r>
              <a:rPr lang="ru-RU" sz="2400">
                <a:latin typeface="Times New Roman" pitchFamily="18" charset="0"/>
              </a:rPr>
              <a:t> м</a:t>
            </a:r>
            <a:r>
              <a:rPr lang="en-US" sz="2400">
                <a:latin typeface="Times New Roman" pitchFamily="18" charset="0"/>
              </a:rPr>
              <a:t> /</a:t>
            </a:r>
            <a:r>
              <a:rPr lang="ru-RU" sz="2400">
                <a:latin typeface="Times New Roman" pitchFamily="18" charset="0"/>
              </a:rPr>
              <a:t>мин.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4427538" y="56610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через 6 минут</a:t>
            </a:r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 flipV="1">
            <a:off x="762000" y="44196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762000" y="4419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>
            <a:off x="1219200" y="4419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 flipH="1">
            <a:off x="762000" y="4800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395288" y="5661025"/>
            <a:ext cx="3398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Через ? минут Рома догонит друзей</a:t>
            </a:r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5219700" y="5229225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Рома</a:t>
            </a: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4427538" y="60928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после Максима и Саши</a:t>
            </a:r>
          </a:p>
        </p:txBody>
      </p:sp>
      <p:sp>
        <p:nvSpPr>
          <p:cNvPr id="173077" name="Text Box 21"/>
          <p:cNvSpPr txBox="1">
            <a:spLocks noChangeArrowheads="1"/>
          </p:cNvSpPr>
          <p:nvPr/>
        </p:nvSpPr>
        <p:spPr bwMode="auto">
          <a:xfrm>
            <a:off x="2286000" y="914400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(Задача на движение в одном направлении)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D55D-331A-4DC4-BD36-E92B7AF4BC83}" type="slidenum">
              <a:rPr lang="ru-RU"/>
              <a:pPr/>
              <a:t>41</a:t>
            </a:fld>
            <a:endParaRPr lang="ru-RU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1) 80 - 50 = 30 (км </a:t>
            </a:r>
            <a:r>
              <a:rPr lang="en-US"/>
              <a:t>/</a:t>
            </a:r>
            <a:r>
              <a:rPr lang="ru-RU"/>
              <a:t>ч.) –</a:t>
            </a:r>
            <a:r>
              <a:rPr lang="ru-RU" u="sng"/>
              <a:t>скорость сближения</a:t>
            </a:r>
            <a:r>
              <a:rPr lang="ru-RU"/>
              <a:t> мальчиков.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2).50 * 6 = 300 (км) – такое расстояние было между мальчиками перед выходом из школы Ромы.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3).300 </a:t>
            </a:r>
            <a:r>
              <a:rPr lang="ru-RU" b="1"/>
              <a:t>: </a:t>
            </a:r>
            <a:r>
              <a:rPr lang="ru-RU"/>
              <a:t>30</a:t>
            </a:r>
            <a:r>
              <a:rPr lang="ru-RU" b="1"/>
              <a:t> = </a:t>
            </a:r>
            <a:r>
              <a:rPr lang="ru-RU"/>
              <a:t>10 (мин.) – через такое время Рома догонит друзей.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Ответ: через 10 мин.</a:t>
            </a:r>
          </a:p>
        </p:txBody>
      </p:sp>
      <p:sp>
        <p:nvSpPr>
          <p:cNvPr id="174083" name="WordArt 3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200" kern="10">
                <a:ln w="9525" cmpd="sng">
                  <a:solidFill>
                    <a:srgbClr val="CC99FF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Проверь свое решение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DDA7-48C6-4A91-97F7-A9DD0C358A88}" type="slidenum">
              <a:rPr lang="ru-RU"/>
              <a:pPr/>
              <a:t>42</a:t>
            </a:fld>
            <a:endParaRPr lang="ru-RU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i="1"/>
              <a:t>     Решение задачи.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1). 85 -78 = 7 (км</a:t>
            </a:r>
            <a:r>
              <a:rPr lang="en-US" sz="2800" b="1" i="1"/>
              <a:t>/</a:t>
            </a:r>
            <a:r>
              <a:rPr lang="ru-RU" sz="2800" b="1" i="1"/>
              <a:t> ч.) – скорость удаления.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2). 7 * 4 = 28 (км) – на столько увеличится расстояние между автомобилями за 4 часа.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3).28 + 15 = 43 (км) – такое расстояние будет между автомобилями через 4 часа.</a:t>
            </a:r>
          </a:p>
          <a:p>
            <a:pPr>
              <a:buFont typeface="Wingdings" pitchFamily="2" charset="2"/>
              <a:buNone/>
            </a:pPr>
            <a:r>
              <a:rPr lang="ru-RU" sz="2800" b="1" i="1"/>
              <a:t>      Ответ: 43км.</a:t>
            </a:r>
          </a:p>
        </p:txBody>
      </p:sp>
      <p:pic>
        <p:nvPicPr>
          <p:cNvPr id="175107" name="Picture 3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09600"/>
            <a:ext cx="1752600" cy="777875"/>
          </a:xfrm>
          <a:prstGeom prst="rect">
            <a:avLst/>
          </a:prstGeom>
          <a:noFill/>
        </p:spPr>
      </p:pic>
      <p:pic>
        <p:nvPicPr>
          <p:cNvPr id="175108" name="Picture 4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76250"/>
            <a:ext cx="1752600" cy="777875"/>
          </a:xfrm>
          <a:prstGeom prst="rect">
            <a:avLst/>
          </a:prstGeom>
          <a:noFill/>
        </p:spPr>
      </p:pic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395288" y="1557338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5219700" y="13414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8675688" y="12684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6443663" y="15573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15 км</a:t>
            </a:r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 flipH="1">
            <a:off x="6084888" y="476250"/>
            <a:ext cx="1366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 flipH="1">
            <a:off x="2339975" y="476250"/>
            <a:ext cx="1871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5724525" y="47625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78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/</a:t>
            </a:r>
            <a:r>
              <a:rPr lang="ru-RU" sz="2400">
                <a:latin typeface="Times New Roman" pitchFamily="18" charset="0"/>
              </a:rPr>
              <a:t> ч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2195513" y="476250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85 км</a:t>
            </a:r>
            <a:r>
              <a:rPr lang="en-US" sz="2000">
                <a:latin typeface="Times New Roman" pitchFamily="18" charset="0"/>
              </a:rPr>
              <a:t>/</a:t>
            </a:r>
            <a:r>
              <a:rPr lang="ru-RU" sz="2000">
                <a:latin typeface="Times New Roman" pitchFamily="18" charset="0"/>
              </a:rPr>
              <a:t> ч.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827088" y="155733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?</a:t>
            </a:r>
            <a:r>
              <a:rPr lang="ru-RU" sz="2400">
                <a:latin typeface="Times New Roman" pitchFamily="18" charset="0"/>
              </a:rPr>
              <a:t> км через 4 часа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 rot="-1247485">
            <a:off x="179388" y="333375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Реши задачу по схеме ее условия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7477125" y="228600"/>
            <a:ext cx="166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Зыблев Саша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9749-7DA6-48A1-BD44-31CBEB1ECE95}" type="slidenum">
              <a:rPr lang="ru-RU"/>
              <a:pPr/>
              <a:t>43</a:t>
            </a:fld>
            <a:endParaRPr lang="ru-RU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743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1).24 </a:t>
            </a:r>
            <a:r>
              <a:rPr lang="ru-RU" b="1"/>
              <a:t>– </a:t>
            </a:r>
            <a:r>
              <a:rPr lang="ru-RU"/>
              <a:t>19 </a:t>
            </a:r>
            <a:r>
              <a:rPr lang="ru-RU" b="1"/>
              <a:t>=</a:t>
            </a:r>
            <a:r>
              <a:rPr lang="ru-RU"/>
              <a:t> 5 (км </a:t>
            </a:r>
            <a:r>
              <a:rPr lang="en-US"/>
              <a:t>/</a:t>
            </a:r>
            <a:r>
              <a:rPr lang="ru-RU"/>
              <a:t>ч.) скорость сближения велосипедистов.</a:t>
            </a:r>
          </a:p>
          <a:p>
            <a:pPr>
              <a:buFont typeface="Wingdings" pitchFamily="2" charset="2"/>
              <a:buNone/>
            </a:pPr>
            <a:r>
              <a:rPr lang="ru-RU"/>
              <a:t>2).10 </a:t>
            </a:r>
            <a:r>
              <a:rPr lang="ru-RU" b="1"/>
              <a:t>: </a:t>
            </a:r>
            <a:r>
              <a:rPr lang="ru-RU"/>
              <a:t>5</a:t>
            </a:r>
            <a:r>
              <a:rPr lang="ru-RU" b="1"/>
              <a:t> = </a:t>
            </a:r>
            <a:r>
              <a:rPr lang="ru-RU"/>
              <a:t>2 (ч.) – через такое время второй велосипедист догонит первого.</a:t>
            </a:r>
          </a:p>
          <a:p>
            <a:pPr>
              <a:buFont typeface="Wingdings" pitchFamily="2" charset="2"/>
              <a:buNone/>
            </a:pPr>
            <a:r>
              <a:rPr lang="ru-RU"/>
              <a:t>    Ответ: через 2 часа.</a:t>
            </a:r>
          </a:p>
        </p:txBody>
      </p:sp>
      <p:pic>
        <p:nvPicPr>
          <p:cNvPr id="176131" name="Picture 3" descr="5"/>
          <p:cNvPicPr>
            <a:picLocks noChangeAspect="1" noChangeArrowheads="1"/>
          </p:cNvPicPr>
          <p:nvPr/>
        </p:nvPicPr>
        <p:blipFill>
          <a:blip r:embed="rId2" cstate="print"/>
          <a:srcRect l="37978"/>
          <a:stretch>
            <a:fillRect/>
          </a:stretch>
        </p:blipFill>
        <p:spPr bwMode="auto">
          <a:xfrm>
            <a:off x="395288" y="333375"/>
            <a:ext cx="1524000" cy="1104900"/>
          </a:xfrm>
          <a:prstGeom prst="rect">
            <a:avLst/>
          </a:prstGeom>
          <a:noFill/>
        </p:spPr>
      </p:pic>
      <p:pic>
        <p:nvPicPr>
          <p:cNvPr id="176132" name="Picture 4" descr="5"/>
          <p:cNvPicPr>
            <a:picLocks noChangeAspect="1" noChangeArrowheads="1"/>
          </p:cNvPicPr>
          <p:nvPr/>
        </p:nvPicPr>
        <p:blipFill>
          <a:blip r:embed="rId2" cstate="print"/>
          <a:srcRect l="37978"/>
          <a:stretch>
            <a:fillRect/>
          </a:stretch>
        </p:blipFill>
        <p:spPr bwMode="auto">
          <a:xfrm>
            <a:off x="3851275" y="333375"/>
            <a:ext cx="1524000" cy="1104900"/>
          </a:xfrm>
          <a:prstGeom prst="rect">
            <a:avLst/>
          </a:prstGeom>
          <a:noFill/>
        </p:spPr>
      </p:pic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468313" y="1412875"/>
            <a:ext cx="835183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1981200" y="30480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24 км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ч</a:t>
            </a:r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580063" y="404813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19 км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ч</a:t>
            </a: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5435600" y="908050"/>
            <a:ext cx="12969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1905000" y="838200"/>
            <a:ext cx="1584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>
            <a:off x="1403350" y="1628775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2051050" y="162877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10 км</a:t>
            </a:r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1403350" y="1484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4859338" y="1484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5003800" y="148431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4572000" y="1412875"/>
            <a:ext cx="417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  Через  ?  часов  второй велосипедист догонит первого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4572000" y="333375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1</a:t>
            </a: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1187450" y="2603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2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4441825" y="3200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176147" name="Rectangle 19"/>
          <p:cNvSpPr>
            <a:spLocks noChangeArrowheads="1"/>
          </p:cNvSpPr>
          <p:nvPr/>
        </p:nvSpPr>
        <p:spPr bwMode="auto">
          <a:xfrm rot="865846">
            <a:off x="7019925" y="404813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Реши задачу по схеме ее условия</a:t>
            </a:r>
          </a:p>
          <a:p>
            <a:pPr eaLnBrk="0" hangingPunct="0"/>
            <a:endParaRPr lang="ru-RU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6248400" y="6172200"/>
            <a:ext cx="166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FFFF"/>
                </a:solidFill>
              </a:rPr>
              <a:t>Зыблев Саша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E00B-BEF9-4B73-8A34-6E6341065D14}" type="slidenum">
              <a:rPr lang="ru-RU"/>
              <a:pPr/>
              <a:t>44</a:t>
            </a:fld>
            <a:endParaRPr lang="ru-RU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543550"/>
          </a:xfrm>
          <a:solidFill>
            <a:schemeClr val="folHlink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</a:rPr>
              <a:t>    Задачи на движение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</a:rPr>
              <a:t>                                    в одном</a:t>
            </a:r>
            <a:r>
              <a:rPr lang="ru-RU" sz="2800" b="1"/>
              <a:t> </a:t>
            </a:r>
            <a:r>
              <a:rPr lang="ru-RU" sz="2800" b="1">
                <a:solidFill>
                  <a:srgbClr val="FFFF00"/>
                </a:solidFill>
              </a:rPr>
              <a:t>направлении.</a:t>
            </a:r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 flipV="1">
            <a:off x="1116013" y="3141663"/>
            <a:ext cx="6769100" cy="714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8180" name="Picture 4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36838"/>
            <a:ext cx="1079500" cy="479425"/>
          </a:xfrm>
          <a:prstGeom prst="rect">
            <a:avLst/>
          </a:prstGeom>
          <a:noFill/>
        </p:spPr>
      </p:pic>
      <p:pic>
        <p:nvPicPr>
          <p:cNvPr id="178181" name="Picture 5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636838"/>
            <a:ext cx="1079500" cy="479425"/>
          </a:xfrm>
          <a:prstGeom prst="rect">
            <a:avLst/>
          </a:prstGeom>
          <a:noFill/>
        </p:spPr>
      </p:pic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7885113" y="3068638"/>
            <a:ext cx="0" cy="14446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6011863" y="3068638"/>
            <a:ext cx="0" cy="14446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H="1">
            <a:off x="6877050" y="3357563"/>
            <a:ext cx="1008063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H="1">
            <a:off x="5219700" y="3357563"/>
            <a:ext cx="792163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6948488" y="3357563"/>
            <a:ext cx="129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82 км</a:t>
            </a:r>
            <a:r>
              <a:rPr lang="en-US">
                <a:solidFill>
                  <a:schemeClr val="bg2"/>
                </a:solidFill>
                <a:latin typeface="Tahoma" pitchFamily="34" charset="0"/>
              </a:rPr>
              <a:t>/</a:t>
            </a:r>
            <a:r>
              <a:rPr lang="ru-RU">
                <a:solidFill>
                  <a:schemeClr val="bg2"/>
                </a:solidFill>
                <a:latin typeface="Tahoma" pitchFamily="34" charset="0"/>
              </a:rPr>
              <a:t> ч.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5076825" y="3357563"/>
            <a:ext cx="129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65 км </a:t>
            </a:r>
            <a:r>
              <a:rPr lang="en-US">
                <a:solidFill>
                  <a:schemeClr val="bg2"/>
                </a:solidFill>
                <a:latin typeface="Tahoma" pitchFamily="34" charset="0"/>
              </a:rPr>
              <a:t>/</a:t>
            </a:r>
            <a:r>
              <a:rPr lang="ru-RU">
                <a:solidFill>
                  <a:schemeClr val="bg2"/>
                </a:solidFill>
                <a:latin typeface="Tahoma" pitchFamily="34" charset="0"/>
              </a:rPr>
              <a:t>ч.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6011863" y="2492375"/>
            <a:ext cx="1800225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6588125" y="2133600"/>
            <a:ext cx="79216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51 км</a:t>
            </a:r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V="1">
            <a:off x="2484438" y="2636838"/>
            <a:ext cx="0" cy="576262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1692275" y="2349500"/>
            <a:ext cx="1512888" cy="287338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  <a:latin typeface="Tahoma" pitchFamily="34" charset="0"/>
              </a:rPr>
              <a:t>Через ? час</a:t>
            </a:r>
            <a:r>
              <a:rPr lang="ru-RU">
                <a:latin typeface="Tahoma" pitchFamily="34" charset="0"/>
              </a:rPr>
              <a:t>.</a:t>
            </a: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1116013" y="3933825"/>
            <a:ext cx="6192837" cy="1741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1).82 – 65 = 17 (км</a:t>
            </a:r>
            <a:r>
              <a:rPr lang="en-US">
                <a:solidFill>
                  <a:schemeClr val="bg2"/>
                </a:solidFill>
                <a:latin typeface="Tahoma" pitchFamily="34" charset="0"/>
              </a:rPr>
              <a:t>/</a:t>
            </a:r>
            <a:r>
              <a:rPr lang="ru-RU">
                <a:solidFill>
                  <a:schemeClr val="bg2"/>
                </a:solidFill>
                <a:latin typeface="Tahoma" pitchFamily="34" charset="0"/>
              </a:rPr>
              <a:t> ч.) – скорость сближения автомобилей.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2). 51 : 17 = 3 (ч.) – через такое время второй автомобиль догонит первый.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Ответ: через 3 часа.</a:t>
            </a:r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5435600" y="2420938"/>
            <a:ext cx="184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1</a:t>
            </a: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5940425" y="2781300"/>
            <a:ext cx="288925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Tahoma" pitchFamily="34" charset="0"/>
              </a:rPr>
              <a:t>1</a:t>
            </a:r>
          </a:p>
        </p:txBody>
      </p:sp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7740650" y="2781300"/>
            <a:ext cx="433388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Tahoma" pitchFamily="34" charset="0"/>
              </a:rPr>
              <a:t>2</a:t>
            </a:r>
          </a:p>
        </p:txBody>
      </p: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6443663" y="4005263"/>
            <a:ext cx="2160587" cy="1155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>
                <a:latin typeface="Tahoma" pitchFamily="34" charset="0"/>
              </a:rPr>
              <a:t>Скорость сближения при движении в одном направлении находится вычитанием данных скоростей.</a:t>
            </a:r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6443663" y="4076700"/>
            <a:ext cx="0" cy="122396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6372225" y="5229225"/>
            <a:ext cx="2087563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BF05-1045-41CC-A27C-71F97AD06F2A}" type="slidenum">
              <a:rPr lang="ru-RU"/>
              <a:pPr/>
              <a:t>45</a:t>
            </a:fld>
            <a:endParaRPr lang="ru-RU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543550"/>
          </a:xfrm>
          <a:solidFill>
            <a:schemeClr val="folHlink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</a:rPr>
              <a:t>    Задачи на движение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</a:rPr>
              <a:t>                                    в одном</a:t>
            </a:r>
            <a:r>
              <a:rPr lang="ru-RU" sz="2800" b="1"/>
              <a:t> </a:t>
            </a:r>
            <a:r>
              <a:rPr lang="ru-RU" sz="2800" b="1">
                <a:solidFill>
                  <a:srgbClr val="FFFF00"/>
                </a:solidFill>
              </a:rPr>
              <a:t>направлении.</a:t>
            </a:r>
          </a:p>
        </p:txBody>
      </p:sp>
      <p:sp>
        <p:nvSpPr>
          <p:cNvPr id="179203" name="Line 3"/>
          <p:cNvSpPr>
            <a:spLocks noChangeShapeType="1"/>
          </p:cNvSpPr>
          <p:nvPr/>
        </p:nvSpPr>
        <p:spPr bwMode="auto">
          <a:xfrm flipV="1">
            <a:off x="1116013" y="3141663"/>
            <a:ext cx="6769100" cy="7143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9204" name="Picture 4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36838"/>
            <a:ext cx="1079500" cy="479425"/>
          </a:xfrm>
          <a:prstGeom prst="rect">
            <a:avLst/>
          </a:prstGeom>
          <a:noFill/>
        </p:spPr>
      </p:pic>
      <p:pic>
        <p:nvPicPr>
          <p:cNvPr id="179205" name="Picture 5" descr="маш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636838"/>
            <a:ext cx="1079500" cy="479425"/>
          </a:xfrm>
          <a:prstGeom prst="rect">
            <a:avLst/>
          </a:prstGeom>
          <a:noFill/>
        </p:spPr>
      </p:pic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7885113" y="3068638"/>
            <a:ext cx="0" cy="14446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>
            <a:off x="6011863" y="3068638"/>
            <a:ext cx="0" cy="14446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6877050" y="3357563"/>
            <a:ext cx="1008063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5219700" y="3357563"/>
            <a:ext cx="792163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948488" y="3357563"/>
            <a:ext cx="129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65км </a:t>
            </a:r>
            <a:r>
              <a:rPr lang="en-US">
                <a:solidFill>
                  <a:schemeClr val="bg2"/>
                </a:solidFill>
                <a:latin typeface="Tahoma" pitchFamily="34" charset="0"/>
              </a:rPr>
              <a:t>/</a:t>
            </a:r>
            <a:r>
              <a:rPr lang="ru-RU">
                <a:solidFill>
                  <a:schemeClr val="bg2"/>
                </a:solidFill>
                <a:latin typeface="Tahoma" pitchFamily="34" charset="0"/>
              </a:rPr>
              <a:t>ч.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5076825" y="3357563"/>
            <a:ext cx="129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82км</a:t>
            </a:r>
            <a:r>
              <a:rPr lang="en-US">
                <a:solidFill>
                  <a:schemeClr val="bg2"/>
                </a:solidFill>
                <a:latin typeface="Tahoma" pitchFamily="34" charset="0"/>
              </a:rPr>
              <a:t>/</a:t>
            </a:r>
            <a:r>
              <a:rPr lang="ru-RU">
                <a:solidFill>
                  <a:schemeClr val="bg2"/>
                </a:solidFill>
                <a:latin typeface="Tahoma" pitchFamily="34" charset="0"/>
              </a:rPr>
              <a:t> ч.</a:t>
            </a:r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6011863" y="2492375"/>
            <a:ext cx="1800225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6588125" y="2133600"/>
            <a:ext cx="79216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25км</a:t>
            </a:r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V="1">
            <a:off x="2484438" y="2636838"/>
            <a:ext cx="0" cy="576262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1692275" y="1989138"/>
            <a:ext cx="1512888" cy="647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  <a:latin typeface="Tahoma" pitchFamily="34" charset="0"/>
              </a:rPr>
              <a:t>Через 3 час.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Tahoma" pitchFamily="34" charset="0"/>
              </a:rPr>
              <a:t>?</a:t>
            </a:r>
            <a:r>
              <a:rPr lang="ru-RU">
                <a:solidFill>
                  <a:schemeClr val="bg2"/>
                </a:solidFill>
                <a:latin typeface="Tahoma" pitchFamily="34" charset="0"/>
              </a:rPr>
              <a:t> км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755650" y="3644900"/>
            <a:ext cx="6192838" cy="2428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1).82 – 65 = 17 (км</a:t>
            </a:r>
            <a:r>
              <a:rPr lang="en-US">
                <a:solidFill>
                  <a:schemeClr val="bg2"/>
                </a:solidFill>
                <a:latin typeface="Tahoma" pitchFamily="34" charset="0"/>
              </a:rPr>
              <a:t>/</a:t>
            </a:r>
            <a:r>
              <a:rPr lang="ru-RU">
                <a:solidFill>
                  <a:schemeClr val="bg2"/>
                </a:solidFill>
                <a:latin typeface="Tahoma" pitchFamily="34" charset="0"/>
              </a:rPr>
              <a:t> ч.) – скорость удаления автомобилей.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2). 17 * 3 = 51 (км ) – на такое  расстояние первый автомобиль удалится от второго за 3 часа.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3). 25 + 51 = 73 (км) – будет между автомобилями через 3 часа.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ahoma" pitchFamily="34" charset="0"/>
              </a:rPr>
              <a:t>Ответ: 73 км.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5435600" y="2420938"/>
            <a:ext cx="184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1</a:t>
            </a:r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5940425" y="2781300"/>
            <a:ext cx="288925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Tahoma" pitchFamily="34" charset="0"/>
              </a:rPr>
              <a:t>1</a:t>
            </a:r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7740650" y="2781300"/>
            <a:ext cx="433388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Tahoma" pitchFamily="34" charset="0"/>
              </a:rPr>
              <a:t>2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6443663" y="4005263"/>
            <a:ext cx="2232025" cy="1155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>
                <a:latin typeface="Tahoma" pitchFamily="34" charset="0"/>
              </a:rPr>
              <a:t>Скорость удаления при движении в одном направлении находится вычитанием данных скоростей.</a:t>
            </a:r>
          </a:p>
        </p:txBody>
      </p:sp>
      <p:sp>
        <p:nvSpPr>
          <p:cNvPr id="179221" name="Line 21"/>
          <p:cNvSpPr>
            <a:spLocks noChangeShapeType="1"/>
          </p:cNvSpPr>
          <p:nvPr/>
        </p:nvSpPr>
        <p:spPr bwMode="auto">
          <a:xfrm>
            <a:off x="6443663" y="4076700"/>
            <a:ext cx="0" cy="122396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6372225" y="5229225"/>
            <a:ext cx="2087563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C672-5D49-4061-A7A8-238ECB47947A}" type="slidenum">
              <a:rPr lang="ru-RU"/>
              <a:pPr/>
              <a:t>46</a:t>
            </a:fld>
            <a:endParaRPr lang="ru-RU"/>
          </a:p>
        </p:txBody>
      </p:sp>
      <p:pic>
        <p:nvPicPr>
          <p:cNvPr id="146434" name="Picture 2" descr="2"/>
          <p:cNvPicPr>
            <a:picLocks noChangeAspect="1" noChangeArrowheads="1"/>
          </p:cNvPicPr>
          <p:nvPr/>
        </p:nvPicPr>
        <p:blipFill>
          <a:blip r:embed="rId2" cstate="print"/>
          <a:srcRect l="79745" b="43320"/>
          <a:stretch>
            <a:fillRect/>
          </a:stretch>
        </p:blipFill>
        <p:spPr bwMode="auto">
          <a:xfrm>
            <a:off x="7391400" y="914400"/>
            <a:ext cx="1012825" cy="800100"/>
          </a:xfrm>
          <a:prstGeom prst="rect">
            <a:avLst/>
          </a:prstGeom>
          <a:noFill/>
        </p:spPr>
      </p:pic>
      <p:sp>
        <p:nvSpPr>
          <p:cNvPr id="146435" name="WordArt 3"/>
          <p:cNvSpPr>
            <a:spLocks noChangeArrowheads="1" noChangeShapeType="1" noTextEdit="1"/>
          </p:cNvSpPr>
          <p:nvPr/>
        </p:nvSpPr>
        <p:spPr bwMode="auto">
          <a:xfrm rot="-173676">
            <a:off x="1752600" y="739775"/>
            <a:ext cx="49911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Делаем выводы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219200" y="25146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762000" y="22860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066800" y="2286000"/>
            <a:ext cx="7467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1).В задачах на движение в одном направлении при одновременном начале движения объектов полезно использовать понятия «</a:t>
            </a:r>
            <a:r>
              <a:rPr lang="ru-RU" sz="2400" u="sng"/>
              <a:t>скорость сближения</a:t>
            </a:r>
            <a:r>
              <a:rPr lang="ru-RU" sz="2400"/>
              <a:t>» и «</a:t>
            </a:r>
            <a:r>
              <a:rPr lang="ru-RU" sz="2400" u="sng"/>
              <a:t>скорость удаления</a:t>
            </a:r>
            <a:r>
              <a:rPr lang="ru-RU" sz="2400"/>
              <a:t>».</a:t>
            </a:r>
          </a:p>
          <a:p>
            <a:pPr>
              <a:spcBef>
                <a:spcPct val="50000"/>
              </a:spcBef>
            </a:pPr>
            <a:endParaRPr lang="ru-RU" sz="2400"/>
          </a:p>
          <a:p>
            <a:pPr>
              <a:spcBef>
                <a:spcPct val="50000"/>
              </a:spcBef>
            </a:pPr>
            <a:r>
              <a:rPr lang="ru-RU" sz="2400"/>
              <a:t>2).Скорость сближения и скорость удаления находятся </a:t>
            </a:r>
            <a:r>
              <a:rPr lang="ru-RU" sz="2400" u="sng"/>
              <a:t>вычитанием меньшей скорости из</a:t>
            </a:r>
            <a:r>
              <a:rPr lang="ru-RU" sz="2400"/>
              <a:t> </a:t>
            </a:r>
            <a:r>
              <a:rPr lang="ru-RU" sz="2400" u="sng"/>
              <a:t>большей</a:t>
            </a:r>
            <a:r>
              <a:rPr lang="ru-RU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27E1-1950-4510-8A42-FB33BF38A255}" type="slidenum">
              <a:rPr lang="ru-RU"/>
              <a:pPr/>
              <a:t>47</a:t>
            </a:fld>
            <a:endParaRPr lang="ru-RU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03912"/>
          </a:xfrm>
          <a:solidFill>
            <a:schemeClr val="folHlink"/>
          </a:solidFill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  <p:sp>
        <p:nvSpPr>
          <p:cNvPr id="182275" name="WordArt 3"/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838825" cy="933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Подводим итог решения </a:t>
            </a:r>
          </a:p>
          <a:p>
            <a:pPr algn="ctr"/>
            <a:r>
              <a:rPr lang="ru-RU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всех типов задач на движение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6985000" cy="3444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1). При решении задач на движении двух объектов применяются понятия</a:t>
            </a:r>
            <a:r>
              <a:rPr lang="ru-RU" sz="2000" i="1">
                <a:solidFill>
                  <a:srgbClr val="000000"/>
                </a:solidFill>
                <a:latin typeface="Tahoma" pitchFamily="34" charset="0"/>
              </a:rPr>
              <a:t> «</a:t>
            </a:r>
            <a:r>
              <a:rPr lang="ru-RU" sz="2000" i="1" u="sng">
                <a:solidFill>
                  <a:srgbClr val="000000"/>
                </a:solidFill>
                <a:latin typeface="Tahoma" pitchFamily="34" charset="0"/>
              </a:rPr>
              <a:t>скорость сближения</a:t>
            </a:r>
            <a:r>
              <a:rPr lang="ru-RU" sz="2000" i="1">
                <a:solidFill>
                  <a:srgbClr val="000000"/>
                </a:solidFill>
                <a:latin typeface="Tahoma" pitchFamily="34" charset="0"/>
              </a:rPr>
              <a:t>» и «</a:t>
            </a:r>
            <a:r>
              <a:rPr lang="ru-RU" sz="2000" i="1" u="sng">
                <a:solidFill>
                  <a:srgbClr val="000000"/>
                </a:solidFill>
                <a:latin typeface="Tahoma" pitchFamily="34" charset="0"/>
              </a:rPr>
              <a:t>скорость удаления</a:t>
            </a: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».</a:t>
            </a:r>
          </a:p>
          <a:p>
            <a:pPr algn="just"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2).При решении задач на встречное движение  и движение в противоположных направлениях </a:t>
            </a:r>
            <a:r>
              <a:rPr lang="ru-RU" sz="2000" i="1" u="sng">
                <a:solidFill>
                  <a:srgbClr val="000000"/>
                </a:solidFill>
                <a:latin typeface="Tahoma" pitchFamily="34" charset="0"/>
              </a:rPr>
              <a:t>скорость сближения</a:t>
            </a: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 и </a:t>
            </a:r>
            <a:r>
              <a:rPr lang="ru-RU" sz="2000" i="1" u="sng">
                <a:solidFill>
                  <a:srgbClr val="000000"/>
                </a:solidFill>
                <a:latin typeface="Tahoma" pitchFamily="34" charset="0"/>
              </a:rPr>
              <a:t>скорость удаления</a:t>
            </a: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 находятся </a:t>
            </a:r>
            <a:r>
              <a:rPr lang="ru-RU" sz="2000" i="1" u="sng">
                <a:solidFill>
                  <a:srgbClr val="000000"/>
                </a:solidFill>
                <a:latin typeface="Tahoma" pitchFamily="34" charset="0"/>
              </a:rPr>
              <a:t>сложением</a:t>
            </a: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 скоростей движущихся объектов.</a:t>
            </a:r>
          </a:p>
          <a:p>
            <a:pPr algn="just"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3).При решении задач на движение в одном направлении </a:t>
            </a:r>
            <a:r>
              <a:rPr lang="ru-RU" sz="2000" i="1" u="sng">
                <a:solidFill>
                  <a:srgbClr val="000000"/>
                </a:solidFill>
                <a:latin typeface="Tahoma" pitchFamily="34" charset="0"/>
              </a:rPr>
              <a:t>скорость сближения</a:t>
            </a: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 и </a:t>
            </a:r>
            <a:r>
              <a:rPr lang="ru-RU" sz="2000" i="1" u="sng">
                <a:solidFill>
                  <a:srgbClr val="000000"/>
                </a:solidFill>
                <a:latin typeface="Tahoma" pitchFamily="34" charset="0"/>
              </a:rPr>
              <a:t>скорость удаления</a:t>
            </a: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 находятся </a:t>
            </a:r>
            <a:r>
              <a:rPr lang="ru-RU" sz="2000" u="sng">
                <a:solidFill>
                  <a:srgbClr val="000000"/>
                </a:solidFill>
                <a:latin typeface="Tahoma" pitchFamily="34" charset="0"/>
              </a:rPr>
              <a:t>вычитанием</a:t>
            </a:r>
            <a:r>
              <a:rPr lang="ru-RU" sz="2000">
                <a:solidFill>
                  <a:srgbClr val="000000"/>
                </a:solidFill>
                <a:latin typeface="Tahoma" pitchFamily="34" charset="0"/>
              </a:rPr>
              <a:t> скоростей движущихся объектов.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E753-0CA5-4452-BB1F-AFEF2A928587}" type="slidenum">
              <a:rPr lang="ru-RU"/>
              <a:pPr/>
              <a:t>48</a:t>
            </a:fld>
            <a:endParaRPr lang="ru-RU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6400800" cy="1676400"/>
          </a:xfrm>
        </p:spPr>
        <p:txBody>
          <a:bodyPr/>
          <a:lstStyle/>
          <a:p>
            <a:r>
              <a:rPr lang="ru-RU" sz="8800" b="1">
                <a:solidFill>
                  <a:srgbClr val="FFFF66"/>
                </a:solidFill>
                <a:effectLst/>
                <a:latin typeface="Monotype Corsiva" pitchFamily="66" charset="0"/>
              </a:rPr>
              <a:t>Соблюдайте</a:t>
            </a:r>
            <a:r>
              <a:rPr lang="ru-RU" sz="9600"/>
              <a:t> </a:t>
            </a:r>
          </a:p>
        </p:txBody>
      </p:sp>
      <p:pic>
        <p:nvPicPr>
          <p:cNvPr id="184324" name="Picture 4" descr="5"/>
          <p:cNvPicPr>
            <a:picLocks noChangeAspect="1" noChangeArrowheads="1"/>
          </p:cNvPicPr>
          <p:nvPr/>
        </p:nvPicPr>
        <p:blipFill>
          <a:blip r:embed="rId2" cstate="print"/>
          <a:srcRect l="37978"/>
          <a:stretch>
            <a:fillRect/>
          </a:stretch>
        </p:blipFill>
        <p:spPr bwMode="auto">
          <a:xfrm>
            <a:off x="5715000" y="2133600"/>
            <a:ext cx="2438400" cy="1768475"/>
          </a:xfrm>
          <a:prstGeom prst="rect">
            <a:avLst/>
          </a:prstGeom>
          <a:noFill/>
        </p:spPr>
      </p:pic>
      <p:pic>
        <p:nvPicPr>
          <p:cNvPr id="184325" name="Picture 5" descr="j0320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19600"/>
            <a:ext cx="2667000" cy="2062163"/>
          </a:xfrm>
          <a:prstGeom prst="rect">
            <a:avLst/>
          </a:prstGeom>
          <a:noFill/>
        </p:spPr>
      </p:pic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762000" y="2301875"/>
            <a:ext cx="4056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FF66"/>
                </a:solidFill>
                <a:latin typeface="Times New Roman" pitchFamily="18" charset="0"/>
              </a:rPr>
              <a:t>правила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3733800" y="4191000"/>
            <a:ext cx="508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FF66"/>
                </a:solidFill>
                <a:latin typeface="Times New Roman" pitchFamily="18" charset="0"/>
              </a:rPr>
              <a:t>движения</a:t>
            </a:r>
            <a:r>
              <a:rPr lang="ru-RU" sz="8000" b="1">
                <a:solidFill>
                  <a:srgbClr val="FFFF66"/>
                </a:solidFill>
              </a:rPr>
              <a:t>!</a:t>
            </a:r>
          </a:p>
        </p:txBody>
      </p:sp>
      <p:pic>
        <p:nvPicPr>
          <p:cNvPr id="184329" name="Picture 9" descr="5"/>
          <p:cNvPicPr>
            <a:picLocks noChangeAspect="1" noChangeArrowheads="1"/>
          </p:cNvPicPr>
          <p:nvPr/>
        </p:nvPicPr>
        <p:blipFill>
          <a:blip r:embed="rId2" cstate="print"/>
          <a:srcRect r="63297"/>
          <a:stretch>
            <a:fillRect/>
          </a:stretch>
        </p:blipFill>
        <p:spPr bwMode="auto">
          <a:xfrm>
            <a:off x="596900" y="457200"/>
            <a:ext cx="1533525" cy="1828800"/>
          </a:xfrm>
          <a:prstGeom prst="rect">
            <a:avLst/>
          </a:prstGeom>
          <a:noFill/>
        </p:spPr>
      </p:pic>
      <p:sp>
        <p:nvSpPr>
          <p:cNvPr id="18433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096000"/>
            <a:ext cx="6096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80"/>
                            </p:stCondLst>
                            <p:childTnLst>
                              <p:par>
                                <p:cTn id="1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2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2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12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6" grpId="0"/>
      <p:bldP spid="184327" grpId="0"/>
      <p:bldP spid="1843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2B53-2C33-4EBB-AB54-597F875B7473}" type="slidenum">
              <a:rPr lang="ru-RU"/>
              <a:pPr/>
              <a:t>5</a:t>
            </a:fld>
            <a:endParaRPr 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533400" y="2438400"/>
            <a:ext cx="8153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FFFF66"/>
                </a:solidFill>
              </a:rPr>
              <a:t>Ситуация первая</a:t>
            </a:r>
            <a:r>
              <a:rPr lang="ru-RU" sz="2000" u="sng">
                <a:solidFill>
                  <a:srgbClr val="FFFF66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000"/>
              <a:t> Два объекта движение начинают одновременно навстречу друг другу.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3400" y="3810000"/>
            <a:ext cx="8229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FFFF66"/>
                </a:solidFill>
              </a:rPr>
              <a:t>Ситуация вторая.</a:t>
            </a:r>
          </a:p>
          <a:p>
            <a:pPr>
              <a:spcBef>
                <a:spcPct val="50000"/>
              </a:spcBef>
            </a:pPr>
            <a:r>
              <a:rPr lang="ru-RU" sz="2000"/>
              <a:t> Два объекта движение начинают одновременно в противоположных направлениях.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533400" y="5181600"/>
            <a:ext cx="8001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u="sng">
                <a:solidFill>
                  <a:srgbClr val="FFFF66"/>
                </a:solidFill>
              </a:rPr>
              <a:t>Ситуация третья.</a:t>
            </a:r>
          </a:p>
          <a:p>
            <a:pPr>
              <a:spcBef>
                <a:spcPct val="50000"/>
              </a:spcBef>
            </a:pPr>
            <a:r>
              <a:rPr lang="ru-RU" sz="2000"/>
              <a:t> Два объекта движение начинают одновременно в одном направлении</a:t>
            </a:r>
            <a:r>
              <a:rPr lang="ru-RU"/>
              <a:t>. </a:t>
            </a:r>
          </a:p>
        </p:txBody>
      </p:sp>
      <p:sp>
        <p:nvSpPr>
          <p:cNvPr id="136206" name="WordArt 14"/>
          <p:cNvSpPr>
            <a:spLocks noChangeArrowheads="1" noChangeShapeType="1" noTextEdit="1"/>
          </p:cNvSpPr>
          <p:nvPr/>
        </p:nvSpPr>
        <p:spPr bwMode="auto">
          <a:xfrm rot="-331856">
            <a:off x="914400" y="466725"/>
            <a:ext cx="669766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Какие могут быть ситуации</a:t>
            </a:r>
          </a:p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 в задачах на движение?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5F31-8918-43AE-AEC4-0AD865074520}" type="slidenum">
              <a:rPr lang="ru-RU"/>
              <a:pPr/>
              <a:t>6</a:t>
            </a:fld>
            <a:endParaRPr lang="ru-RU"/>
          </a:p>
        </p:txBody>
      </p:sp>
      <p:sp>
        <p:nvSpPr>
          <p:cNvPr id="165890" name="WordArt 2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6842125" cy="11509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</a:t>
            </a:r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хемы задач на движение.</a:t>
            </a:r>
          </a:p>
        </p:txBody>
      </p:sp>
      <p:sp>
        <p:nvSpPr>
          <p:cNvPr id="165891" name="Line 3"/>
          <p:cNvSpPr>
            <a:spLocks noChangeShapeType="1"/>
          </p:cNvSpPr>
          <p:nvPr/>
        </p:nvSpPr>
        <p:spPr bwMode="auto">
          <a:xfrm>
            <a:off x="827088" y="2205038"/>
            <a:ext cx="2376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3203575" y="1916113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>
            <a:off x="827088" y="1916113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flipH="1">
            <a:off x="2843213" y="1916113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>
            <a:off x="827088" y="1916113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1908175" y="1773238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1908175" y="1773238"/>
            <a:ext cx="287338" cy="142875"/>
          </a:xfrm>
          <a:prstGeom prst="rect">
            <a:avLst/>
          </a:prstGeom>
          <a:solidFill>
            <a:srgbClr val="FFFF66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323850" y="2349500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Tahoma" pitchFamily="34" charset="0"/>
              </a:rPr>
              <a:t>1). Встречное  движение.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611188" y="4724400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latin typeface="Tahoma" pitchFamily="34" charset="0"/>
            </a:endParaRPr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>
            <a:off x="755650" y="5013325"/>
            <a:ext cx="2376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1476375" y="4652963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>
            <a:off x="2193925" y="4652963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>
            <a:off x="2195513" y="4652963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 flipH="1">
            <a:off x="1116013" y="4652963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>
            <a:off x="3132138" y="49418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755650" y="49418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323850" y="3284538"/>
            <a:ext cx="41036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Tahoma" pitchFamily="34" charset="0"/>
              </a:rPr>
              <a:t>3). Движение в  противоположных направлениях. Начало движения из разных пунктов. </a:t>
            </a:r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5508625" y="2133600"/>
            <a:ext cx="2447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6588125" y="1773238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>
            <a:off x="6588125" y="17732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H="1">
            <a:off x="6300788" y="191611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 flipH="1">
            <a:off x="5795963" y="1916113"/>
            <a:ext cx="792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6588125" y="177323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4" name="Text Box 26"/>
          <p:cNvSpPr txBox="1">
            <a:spLocks noChangeArrowheads="1"/>
          </p:cNvSpPr>
          <p:nvPr/>
        </p:nvSpPr>
        <p:spPr bwMode="auto">
          <a:xfrm>
            <a:off x="4643438" y="22764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Tahoma" pitchFamily="34" charset="0"/>
              </a:rPr>
              <a:t>2). Движение в противоположных направлениях из одного пункта</a:t>
            </a:r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>
            <a:off x="5435600" y="4508500"/>
            <a:ext cx="2665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6" name="Line 28"/>
          <p:cNvSpPr>
            <a:spLocks noChangeShapeType="1"/>
          </p:cNvSpPr>
          <p:nvPr/>
        </p:nvSpPr>
        <p:spPr bwMode="auto">
          <a:xfrm>
            <a:off x="8101013" y="4221163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7" name="Line 29"/>
          <p:cNvSpPr>
            <a:spLocks noChangeShapeType="1"/>
          </p:cNvSpPr>
          <p:nvPr/>
        </p:nvSpPr>
        <p:spPr bwMode="auto">
          <a:xfrm>
            <a:off x="6948488" y="429260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 flipH="1">
            <a:off x="6659563" y="4292600"/>
            <a:ext cx="28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19" name="Line 31"/>
          <p:cNvSpPr>
            <a:spLocks noChangeShapeType="1"/>
          </p:cNvSpPr>
          <p:nvPr/>
        </p:nvSpPr>
        <p:spPr bwMode="auto">
          <a:xfrm flipH="1">
            <a:off x="7380288" y="4221163"/>
            <a:ext cx="719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20" name="Text Box 32"/>
          <p:cNvSpPr txBox="1">
            <a:spLocks noChangeArrowheads="1"/>
          </p:cNvSpPr>
          <p:nvPr/>
        </p:nvSpPr>
        <p:spPr bwMode="auto">
          <a:xfrm>
            <a:off x="4427538" y="3284538"/>
            <a:ext cx="4211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Tahoma" pitchFamily="34" charset="0"/>
              </a:rPr>
              <a:t>4).Движение  в  одном  направлении из разных пунктов.</a:t>
            </a:r>
          </a:p>
        </p:txBody>
      </p:sp>
      <p:sp>
        <p:nvSpPr>
          <p:cNvPr id="165921" name="Text Box 33"/>
          <p:cNvSpPr txBox="1">
            <a:spLocks noChangeArrowheads="1"/>
          </p:cNvSpPr>
          <p:nvPr/>
        </p:nvSpPr>
        <p:spPr bwMode="auto">
          <a:xfrm>
            <a:off x="468313" y="5487988"/>
            <a:ext cx="8207375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F66"/>
                </a:solidFill>
                <a:latin typeface="Tahoma" pitchFamily="34" charset="0"/>
              </a:rPr>
              <a:t>При решении этих задач надо использовать понятия «скорость сближения» и « скорость удаления».</a:t>
            </a:r>
          </a:p>
        </p:txBody>
      </p:sp>
      <p:sp>
        <p:nvSpPr>
          <p:cNvPr id="165922" name="Line 34"/>
          <p:cNvSpPr>
            <a:spLocks noChangeShapeType="1"/>
          </p:cNvSpPr>
          <p:nvPr/>
        </p:nvSpPr>
        <p:spPr bwMode="auto">
          <a:xfrm>
            <a:off x="5364163" y="5229225"/>
            <a:ext cx="28082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23" name="Line 35"/>
          <p:cNvSpPr>
            <a:spLocks noChangeShapeType="1"/>
          </p:cNvSpPr>
          <p:nvPr/>
        </p:nvSpPr>
        <p:spPr bwMode="auto">
          <a:xfrm>
            <a:off x="7019925" y="50133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24" name="Line 36"/>
          <p:cNvSpPr>
            <a:spLocks noChangeShapeType="1"/>
          </p:cNvSpPr>
          <p:nvPr/>
        </p:nvSpPr>
        <p:spPr bwMode="auto">
          <a:xfrm>
            <a:off x="8172450" y="50133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25" name="Line 37"/>
          <p:cNvSpPr>
            <a:spLocks noChangeShapeType="1"/>
          </p:cNvSpPr>
          <p:nvPr/>
        </p:nvSpPr>
        <p:spPr bwMode="auto">
          <a:xfrm flipH="1">
            <a:off x="6156325" y="5013325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26" name="Line 38"/>
          <p:cNvSpPr>
            <a:spLocks noChangeShapeType="1"/>
          </p:cNvSpPr>
          <p:nvPr/>
        </p:nvSpPr>
        <p:spPr bwMode="auto">
          <a:xfrm flipH="1">
            <a:off x="7596188" y="501332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5927" name="Line 39"/>
          <p:cNvSpPr>
            <a:spLocks noChangeShapeType="1"/>
          </p:cNvSpPr>
          <p:nvPr/>
        </p:nvSpPr>
        <p:spPr bwMode="auto">
          <a:xfrm>
            <a:off x="1258888" y="6308725"/>
            <a:ext cx="6626225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60FC9-49B5-4F89-965D-010B3F8C7FB6}" type="slidenum">
              <a:rPr lang="ru-RU"/>
              <a:pPr/>
              <a:t>7</a:t>
            </a:fld>
            <a:endParaRPr lang="ru-RU"/>
          </a:p>
        </p:txBody>
      </p:sp>
      <p:sp>
        <p:nvSpPr>
          <p:cNvPr id="139269" name="WordArt 5"/>
          <p:cNvSpPr>
            <a:spLocks noChangeArrowheads="1" noChangeShapeType="1" noTextEdit="1"/>
          </p:cNvSpPr>
          <p:nvPr/>
        </p:nvSpPr>
        <p:spPr bwMode="auto">
          <a:xfrm rot="-775069">
            <a:off x="901700" y="995363"/>
            <a:ext cx="6340475" cy="2462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Задачи на движение объектов </a:t>
            </a:r>
          </a:p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навстречу друг другу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914400" y="381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FF66"/>
                </a:solidFill>
              </a:rPr>
              <a:t>Ситуация первая</a:t>
            </a:r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3048000" y="5105400"/>
            <a:ext cx="472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3048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75" name="Line 11"/>
          <p:cNvSpPr>
            <a:spLocks noChangeShapeType="1"/>
          </p:cNvSpPr>
          <p:nvPr/>
        </p:nvSpPr>
        <p:spPr bwMode="auto">
          <a:xfrm>
            <a:off x="77724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048000" y="48006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 flipH="1">
            <a:off x="6400800" y="48006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2590800" y="4876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7794625" y="510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7772400" y="4876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В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3124200" y="4343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18 км/ч.</a:t>
            </a: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6400800" y="4343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60 км/ч.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A5250-2F85-4D6C-B291-54961C1BE940}" type="slidenum">
              <a:rPr lang="ru-RU"/>
              <a:pPr/>
              <a:t>8</a:t>
            </a:fld>
            <a:endParaRPr lang="ru-RU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r"/>
            <a:r>
              <a:rPr lang="ru-RU" sz="2800">
                <a:solidFill>
                  <a:srgbClr val="FFFF66"/>
                </a:solidFill>
              </a:rPr>
              <a:t>.</a:t>
            </a:r>
            <a:r>
              <a:rPr lang="ru-RU" sz="2800"/>
              <a:t> </a:t>
            </a:r>
            <a:br>
              <a:rPr lang="ru-RU" sz="2800"/>
            </a:br>
            <a:r>
              <a:rPr lang="ru-RU" sz="2800"/>
              <a:t>Реши задачу разными способами.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В данный момент расстояние между двумя таксистами 345 км. На каком расстоянии будут находиться таксисты через два часа</a:t>
            </a:r>
            <a:r>
              <a:rPr lang="en-US" sz="2800"/>
              <a:t>,</a:t>
            </a:r>
            <a:r>
              <a:rPr lang="ru-RU" sz="2800"/>
              <a:t> если скорость одного 72 км </a:t>
            </a:r>
            <a:r>
              <a:rPr lang="en-US" sz="2800"/>
              <a:t>/</a:t>
            </a:r>
            <a:r>
              <a:rPr lang="ru-RU" sz="2800"/>
              <a:t>ч.</a:t>
            </a:r>
            <a:r>
              <a:rPr lang="en-US" sz="2800"/>
              <a:t>,</a:t>
            </a:r>
            <a:r>
              <a:rPr lang="ru-RU" sz="2800"/>
              <a:t> а другого  -68 км </a:t>
            </a:r>
            <a:r>
              <a:rPr lang="en-US" sz="2800"/>
              <a:t>/</a:t>
            </a:r>
            <a:r>
              <a:rPr lang="ru-RU" sz="2800"/>
              <a:t>ч.</a:t>
            </a:r>
            <a:r>
              <a:rPr lang="en-US" sz="2800"/>
              <a:t>,</a:t>
            </a:r>
            <a:r>
              <a:rPr lang="ru-RU" sz="2800"/>
              <a:t> и они выезжают навстречу друг другу одновременно?</a:t>
            </a: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/>
          </a:p>
        </p:txBody>
      </p:sp>
      <p:pic>
        <p:nvPicPr>
          <p:cNvPr id="132100" name="Picture 4" descr="j02519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038600"/>
            <a:ext cx="1812925" cy="1579563"/>
          </a:xfrm>
          <a:prstGeom prst="rect">
            <a:avLst/>
          </a:prstGeom>
          <a:noFill/>
        </p:spPr>
      </p:pic>
      <p:pic>
        <p:nvPicPr>
          <p:cNvPr id="132101" name="Picture 5" descr="j02519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3962400"/>
            <a:ext cx="1600200" cy="1506538"/>
          </a:xfrm>
          <a:prstGeom prst="rect">
            <a:avLst/>
          </a:prstGeom>
          <a:noFill/>
        </p:spPr>
      </p:pic>
      <p:sp>
        <p:nvSpPr>
          <p:cNvPr id="132102" name="Line 6"/>
          <p:cNvSpPr>
            <a:spLocks noChangeShapeType="1"/>
          </p:cNvSpPr>
          <p:nvPr/>
        </p:nvSpPr>
        <p:spPr bwMode="auto">
          <a:xfrm flipV="1">
            <a:off x="1752600" y="5638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1752600" y="5791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 flipH="1">
            <a:off x="6324600" y="5791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14" name="Line 18"/>
          <p:cNvSpPr>
            <a:spLocks noChangeShapeType="1"/>
          </p:cNvSpPr>
          <p:nvPr/>
        </p:nvSpPr>
        <p:spPr bwMode="auto">
          <a:xfrm>
            <a:off x="28194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15" name="Line 19"/>
          <p:cNvSpPr>
            <a:spLocks noChangeShapeType="1"/>
          </p:cNvSpPr>
          <p:nvPr/>
        </p:nvSpPr>
        <p:spPr bwMode="auto">
          <a:xfrm>
            <a:off x="38100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16" name="Line 20"/>
          <p:cNvSpPr>
            <a:spLocks noChangeShapeType="1"/>
          </p:cNvSpPr>
          <p:nvPr/>
        </p:nvSpPr>
        <p:spPr bwMode="auto">
          <a:xfrm>
            <a:off x="63246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>
            <a:off x="54102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>
            <a:off x="63246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36" name="Line 40"/>
          <p:cNvSpPr>
            <a:spLocks noChangeShapeType="1"/>
          </p:cNvSpPr>
          <p:nvPr/>
        </p:nvSpPr>
        <p:spPr bwMode="auto">
          <a:xfrm>
            <a:off x="38100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37" name="Line 41"/>
          <p:cNvSpPr>
            <a:spLocks noChangeShapeType="1"/>
          </p:cNvSpPr>
          <p:nvPr/>
        </p:nvSpPr>
        <p:spPr bwMode="auto">
          <a:xfrm>
            <a:off x="5410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2139" name="Text Box 43"/>
          <p:cNvSpPr txBox="1">
            <a:spLocks noChangeArrowheads="1"/>
          </p:cNvSpPr>
          <p:nvPr/>
        </p:nvSpPr>
        <p:spPr bwMode="auto">
          <a:xfrm>
            <a:off x="1752600" y="5867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72 км</a:t>
            </a:r>
            <a:r>
              <a:rPr lang="en-US" sz="2400" b="1"/>
              <a:t>/</a:t>
            </a:r>
            <a:r>
              <a:rPr lang="ru-RU" sz="2400" b="1"/>
              <a:t> ч.</a:t>
            </a:r>
          </a:p>
        </p:txBody>
      </p:sp>
      <p:sp>
        <p:nvSpPr>
          <p:cNvPr id="132140" name="Text Box 44"/>
          <p:cNvSpPr txBox="1">
            <a:spLocks noChangeArrowheads="1"/>
          </p:cNvSpPr>
          <p:nvPr/>
        </p:nvSpPr>
        <p:spPr bwMode="auto">
          <a:xfrm>
            <a:off x="6324600" y="586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68 км </a:t>
            </a:r>
            <a:r>
              <a:rPr lang="en-US" sz="2400" b="1"/>
              <a:t>/</a:t>
            </a:r>
            <a:r>
              <a:rPr lang="ru-RU" sz="2400" b="1"/>
              <a:t>ч.</a:t>
            </a:r>
          </a:p>
        </p:txBody>
      </p:sp>
      <p:sp>
        <p:nvSpPr>
          <p:cNvPr id="132141" name="Text Box 45"/>
          <p:cNvSpPr txBox="1">
            <a:spLocks noChangeArrowheads="1"/>
          </p:cNvSpPr>
          <p:nvPr/>
        </p:nvSpPr>
        <p:spPr bwMode="auto">
          <a:xfrm>
            <a:off x="4114800" y="4800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345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3495-DBD1-4E04-9D64-55D65B94F059}" type="slidenum">
              <a:rPr lang="ru-RU"/>
              <a:pPr/>
              <a:t>9</a:t>
            </a:fld>
            <a:endParaRPr lang="ru-RU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590800"/>
          </a:xfrm>
        </p:spPr>
        <p:txBody>
          <a:bodyPr/>
          <a:lstStyle/>
          <a:p>
            <a:pPr algn="l"/>
            <a:r>
              <a:rPr lang="ru-RU" sz="2000" b="1">
                <a:solidFill>
                  <a:srgbClr val="FFFF66"/>
                </a:solidFill>
              </a:rPr>
              <a:t>Первый способ решения.</a:t>
            </a:r>
            <a:r>
              <a:rPr lang="ru-RU" sz="2000">
                <a:solidFill>
                  <a:srgbClr val="FFFF66"/>
                </a:solidFill>
              </a:rPr>
              <a:t/>
            </a:r>
            <a:br>
              <a:rPr lang="ru-RU" sz="2000">
                <a:solidFill>
                  <a:srgbClr val="FFFF66"/>
                </a:solidFill>
              </a:rPr>
            </a:br>
            <a:r>
              <a:rPr lang="ru-RU" sz="2000"/>
              <a:t>       1) 72 + 68 =140 (км </a:t>
            </a:r>
            <a:r>
              <a:rPr lang="en-US" sz="2000"/>
              <a:t>/</a:t>
            </a:r>
            <a:r>
              <a:rPr lang="ru-RU" sz="2000"/>
              <a:t>ч.) – </a:t>
            </a:r>
            <a:r>
              <a:rPr lang="ru-RU" sz="2000" u="sng"/>
              <a:t>скорость сближения</a:t>
            </a:r>
            <a:r>
              <a:rPr lang="ru-RU" sz="2000"/>
              <a:t> таксистов.</a:t>
            </a:r>
            <a:br>
              <a:rPr lang="ru-RU" sz="2000"/>
            </a:br>
            <a:r>
              <a:rPr lang="ru-RU" sz="2000"/>
              <a:t>       2).140 * 2 = 280 (км) – на такое расстояние таксисты    приблизятся друг к другу за 2 часа.</a:t>
            </a:r>
            <a:br>
              <a:rPr lang="ru-RU" sz="2000"/>
            </a:br>
            <a:r>
              <a:rPr lang="ru-RU" sz="2000"/>
              <a:t>       3). 345 – 280 = 145 (км) – на таком расстоянии будут таксисты через 2 часа.</a:t>
            </a:r>
            <a:br>
              <a:rPr lang="ru-RU" sz="2000"/>
            </a:br>
            <a:r>
              <a:rPr lang="ru-RU" sz="2000"/>
              <a:t>        Ответ: 145 км.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66"/>
                </a:solidFill>
              </a:rPr>
              <a:t>Второй способ решения.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FFFF66"/>
                </a:solidFill>
              </a:rPr>
              <a:t>        </a:t>
            </a:r>
            <a:r>
              <a:rPr lang="ru-RU" sz="2000"/>
              <a:t>1). 72 * 2 =144 (км) – такое расстояние проедет один таксист за 2 часа.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   2). 68 * 2 = 136 (км) – такое расстояние проедет другой таксист за 2 часа.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   3). 144+ 136 =280 (км) – на такое расстояние таксисты приблизятся друг к другу за 2 часа.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   4). 345 – 280 = 145 (км) – на таком расстоянии будут таксисты через 2 часа.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   Ответ: 145 км.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         </a:t>
            </a:r>
            <a:r>
              <a:rPr lang="ru-RU" sz="2000" b="1">
                <a:solidFill>
                  <a:srgbClr val="FFFF66"/>
                </a:solidFill>
              </a:rPr>
              <a:t>Сравни эти два способа решения задачи. Какое новое понятие вводится в первом способе решения? Что такое скорость сближения?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1051</TotalTime>
  <Words>3044</Words>
  <Application>Microsoft Office PowerPoint</Application>
  <PresentationFormat>Экран (4:3)</PresentationFormat>
  <Paragraphs>501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Лучи</vt:lpstr>
      <vt:lpstr>Презентация PowerPoint</vt:lpstr>
      <vt:lpstr>Задачи на движение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  Реши задачу разными способами.</vt:lpstr>
      <vt:lpstr>Первый способ решения.        1) 72 + 68 =140 (км /ч.) – скорость сближения таксистов.        2).140 * 2 = 280 (км) – на такое расстояние таксисты    приблизятся друг к другу за 2 часа.        3). 345 – 280 = 145 (км) – на таком расстоянии будут таксисты через 2 часа.         Ответ: 145 км.</vt:lpstr>
      <vt:lpstr>          реши задачу</vt:lpstr>
      <vt:lpstr>            решение</vt:lpstr>
      <vt:lpstr> Попробуй решить задачу разными способами.            Из двух пунктов навстречу друг другу одновременно выехали два автобуса.  Скорость  одного  автобуса  45 км /ч.,  а скорость другого автобуса 72 км /ч.. Первый автобус до встречи проехал 135км.      Найдите расстояние между пунктами.</vt:lpstr>
      <vt:lpstr>Первый способ решения.      1). 135 : 45 = 3 (часа) – ехали автобусы до встречи.      2). 72 * 3 = 216 (км) – проехал второй автобус до встречи.      3). 135 + 216 = 351 (км) – расстояние между пунктами.            Ответ: 351 км.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</vt:lpstr>
      <vt:lpstr>Презентация PowerPoint</vt:lpstr>
      <vt:lpstr>Презентация PowerPoint</vt:lpstr>
      <vt:lpstr>Презентация PowerPoint</vt:lpstr>
      <vt:lpstr>Ситуация вторая</vt:lpstr>
      <vt:lpstr>                             Ситуация вторая.                                                                                        Сколько километров  будет между тиграми через 3 часа?</vt:lpstr>
      <vt:lpstr>Презентация PowerPoint</vt:lpstr>
      <vt:lpstr>Презентация PowerPoint</vt:lpstr>
      <vt:lpstr>Презентация PowerPoint</vt:lpstr>
      <vt:lpstr>Презентация PowerPoint</vt:lpstr>
      <vt:lpstr>Из двух пунктов навстречу друг другу одновременно выехали два автолюбителя, скорость одного из них 72 км/ ч. а другого – 64 км /ч.. Встретились они через 3 часа, а затем продолжали свое движение,  каждый по своему направлению.    На каком расстоянии  друг от друга будут автолюбители через 2 часа  после встречи?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Соблюдайте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DNA7 X86</cp:lastModifiedBy>
  <cp:revision>96</cp:revision>
  <cp:lastPrinted>1601-01-01T00:00:00Z</cp:lastPrinted>
  <dcterms:created xsi:type="dcterms:W3CDTF">1601-01-01T00:00:00Z</dcterms:created>
  <dcterms:modified xsi:type="dcterms:W3CDTF">2012-03-12T13:55:35Z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