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2" r:id="rId5"/>
    <p:sldId id="263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4" r:id="rId14"/>
    <p:sldId id="275" r:id="rId15"/>
    <p:sldId id="276" r:id="rId16"/>
    <p:sldId id="277" r:id="rId17"/>
    <p:sldId id="278" r:id="rId18"/>
    <p:sldId id="25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C70500-D5A6-49D3-BD4F-C5108BAB61F6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E722F-54C8-4911-9588-C2A94CD73C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C70500-D5A6-49D3-BD4F-C5108BAB61F6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E722F-54C8-4911-9588-C2A94CD73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C70500-D5A6-49D3-BD4F-C5108BAB61F6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E722F-54C8-4911-9588-C2A94CD73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C70500-D5A6-49D3-BD4F-C5108BAB61F6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E722F-54C8-4911-9588-C2A94CD73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C70500-D5A6-49D3-BD4F-C5108BAB61F6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E722F-54C8-4911-9588-C2A94CD73C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C70500-D5A6-49D3-BD4F-C5108BAB61F6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E722F-54C8-4911-9588-C2A94CD73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C70500-D5A6-49D3-BD4F-C5108BAB61F6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E722F-54C8-4911-9588-C2A94CD73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C70500-D5A6-49D3-BD4F-C5108BAB61F6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E722F-54C8-4911-9588-C2A94CD73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C70500-D5A6-49D3-BD4F-C5108BAB61F6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E722F-54C8-4911-9588-C2A94CD73C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C70500-D5A6-49D3-BD4F-C5108BAB61F6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E722F-54C8-4911-9588-C2A94CD73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C70500-D5A6-49D3-BD4F-C5108BAB61F6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E722F-54C8-4911-9588-C2A94CD73C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5C70500-D5A6-49D3-BD4F-C5108BAB61F6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BEE722F-54C8-4911-9588-C2A94CD73C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00024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effectLst/>
              </a:rPr>
              <a:t>Инструктаж по правилам поведения и технике безопасности для учащихся 1-3 классов на уроках физической культуры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857760"/>
            <a:ext cx="7406640" cy="17526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учитель физической культуры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 «Гимназия №1»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Яковлева Юлия Викторовна</a:t>
            </a:r>
          </a:p>
          <a:p>
            <a:endParaRPr lang="ru-RU" dirty="0"/>
          </a:p>
        </p:txBody>
      </p:sp>
      <p:pic>
        <p:nvPicPr>
          <p:cNvPr id="1026" name="Picture 2" descr="D:\Работа\Новая папка\futbolist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46" y="4643446"/>
            <a:ext cx="2214554" cy="2214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42886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9. Учащиеся обязаны вести себя корректно по отношению к другим учащимся (не смеяться друг над другом, не подшучивать, не обзываться!). В случае возникновения конфликтной ситуации между </a:t>
            </a:r>
            <a:br>
              <a:rPr lang="ru-RU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учащимися немедленно обратиться к учителю</a:t>
            </a:r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pic>
        <p:nvPicPr>
          <p:cNvPr id="12290" name="Picture 2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143380"/>
            <a:ext cx="2714620" cy="2714620"/>
          </a:xfrm>
          <a:prstGeom prst="rect">
            <a:avLst/>
          </a:prstGeom>
          <a:noFill/>
        </p:spPr>
      </p:pic>
      <p:pic>
        <p:nvPicPr>
          <p:cNvPr id="5122" name="Picture 2" descr="D:\Работа\Юля\1405570_a9a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987654"/>
            <a:ext cx="1928794" cy="1870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28599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10. На уроках учащиеся обязаны выполнять только те упражнения, которые разрешил выполнять учитель.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pic>
        <p:nvPicPr>
          <p:cNvPr id="13314" name="Picture 2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00818" y="4214818"/>
            <a:ext cx="2643182" cy="2643182"/>
          </a:xfrm>
          <a:prstGeom prst="rect">
            <a:avLst/>
          </a:prstGeom>
          <a:noFill/>
        </p:spPr>
      </p:pic>
      <p:pic>
        <p:nvPicPr>
          <p:cNvPr id="13315" name="Picture 3" descr="D:\Работа\Юля\post-1426-124855423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19543"/>
            <a:ext cx="2500330" cy="2738457"/>
          </a:xfrm>
          <a:prstGeom prst="rect">
            <a:avLst/>
          </a:prstGeom>
          <a:noFill/>
        </p:spPr>
      </p:pic>
      <p:pic>
        <p:nvPicPr>
          <p:cNvPr id="13316" name="Picture 4" descr="D:\Работа\Юля\3508689-c576a5ce2df172bd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8212" y="0"/>
            <a:ext cx="2995788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285992"/>
            <a:ext cx="749808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11. Во время самостоятельного выполнения упражнений (учебная игра, соревнования и проч.) учащиеся должны учитывать свой уровень физической подготовленности, состояние здоровья и место </a:t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проведения занятий.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pic>
        <p:nvPicPr>
          <p:cNvPr id="14338" name="Picture 2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643694" y="4357694"/>
            <a:ext cx="2500306" cy="2500306"/>
          </a:xfrm>
          <a:prstGeom prst="rect">
            <a:avLst/>
          </a:prstGeom>
          <a:noFill/>
        </p:spPr>
      </p:pic>
      <p:pic>
        <p:nvPicPr>
          <p:cNvPr id="14339" name="Picture 3" descr="D:\Работа\Новая папка\п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8"/>
            <a:ext cx="2285992" cy="2285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857364"/>
            <a:ext cx="749808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12. Во время выполнения упражнений с мячами (теннисный, волейбольный, баскетбольный, футбольный, набивной) учащийся обязан контролировать падение мяча, чтобы не попасть и не травмировать своих одноклассников.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pic>
        <p:nvPicPr>
          <p:cNvPr id="16386" name="Picture 2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8" y="4572008"/>
            <a:ext cx="2285992" cy="2285992"/>
          </a:xfrm>
          <a:prstGeom prst="rect">
            <a:avLst/>
          </a:prstGeom>
          <a:noFill/>
        </p:spPr>
      </p:pic>
      <p:pic>
        <p:nvPicPr>
          <p:cNvPr id="16387" name="Picture 3" descr="D:\Работа\Новая папка\file_1864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4572008"/>
            <a:ext cx="3616537" cy="2285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92880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13. Во время проведения подвижных и спортивных игр учащиеся обязаны вести себя аккуратно по отношению к другим игрокам, соблюдать правила игры и не подводить                 свою        команду.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pic>
        <p:nvPicPr>
          <p:cNvPr id="17410" name="Picture 2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22" y="4786322"/>
            <a:ext cx="2071678" cy="2071678"/>
          </a:xfrm>
          <a:prstGeom prst="rect">
            <a:avLst/>
          </a:prstGeom>
          <a:noFill/>
        </p:spPr>
      </p:pic>
      <p:pic>
        <p:nvPicPr>
          <p:cNvPr id="17411" name="Picture 3" descr="D:\Работа\Новая папка\14_volleyb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96902"/>
            <a:ext cx="2928926" cy="2861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64318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14. Запрещается выполнение любых упражнений на перекладине и шведских стенках без разрешения учителя!!!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pic>
        <p:nvPicPr>
          <p:cNvPr id="18434" name="Picture 2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8" y="4572008"/>
            <a:ext cx="2285992" cy="2285992"/>
          </a:xfrm>
          <a:prstGeom prst="rect">
            <a:avLst/>
          </a:prstGeom>
          <a:noFill/>
        </p:spPr>
      </p:pic>
      <p:pic>
        <p:nvPicPr>
          <p:cNvPr id="18435" name="Picture 3" descr="D:\Работа\Новая папка\п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285728"/>
            <a:ext cx="2571744" cy="2571744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2500298" y="0"/>
            <a:ext cx="4214842" cy="30718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2928926" y="0"/>
            <a:ext cx="4000528" cy="30003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28599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15.  При обнаружении поломок или каких-либо </a:t>
            </a:r>
            <a:r>
              <a:rPr lang="ru-RU" sz="4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не исправностей </a:t>
            </a:r>
            <a:r>
              <a:rPr lang="ru-RU" sz="4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спортивного оборудования или инвентаря немедленно сообщать об этом учителю!!!</a:t>
            </a:r>
            <a:endParaRPr lang="ru-RU" dirty="0">
              <a:solidFill>
                <a:srgbClr val="FF0000"/>
              </a:solidFill>
              <a:effectLst/>
            </a:endParaRPr>
          </a:p>
        </p:txBody>
      </p:sp>
      <p:pic>
        <p:nvPicPr>
          <p:cNvPr id="19458" name="Picture 2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72278" y="4486278"/>
            <a:ext cx="2371722" cy="23717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500306"/>
            <a:ext cx="749808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16. В случае плохого самочувствия на уроке учащийся должен незамедлительно сообщить об этом учителю физкультуры. Он также обязан проинформировать учителя о травме или плохом самочувствии, которые проявились </a:t>
            </a: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 или</a:t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урока физкультуры.</a:t>
            </a:r>
            <a:endParaRPr lang="ru-RU" sz="3600" dirty="0">
              <a:solidFill>
                <a:schemeClr val="tx1"/>
              </a:solidFill>
              <a:effectLst/>
            </a:endParaRPr>
          </a:p>
        </p:txBody>
      </p:sp>
      <p:pic>
        <p:nvPicPr>
          <p:cNvPr id="20482" name="Picture 2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929446" y="4643446"/>
            <a:ext cx="2214554" cy="2214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000108"/>
            <a:ext cx="7498080" cy="114300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1"/>
                </a:solidFill>
                <a:effectLst/>
              </a:rPr>
              <a:t>Соблюдайте правила безопасности.</a:t>
            </a:r>
            <a:br>
              <a:rPr lang="ru-RU" sz="4800" dirty="0" smtClean="0">
                <a:solidFill>
                  <a:schemeClr val="tx1"/>
                </a:solidFill>
                <a:effectLst/>
              </a:rPr>
            </a:br>
            <a:r>
              <a:rPr lang="ru-RU" sz="4800" dirty="0" smtClean="0">
                <a:solidFill>
                  <a:schemeClr val="tx1"/>
                </a:solidFill>
                <a:effectLst/>
              </a:rPr>
              <a:t>Будьте здоровы!</a:t>
            </a:r>
            <a:br>
              <a:rPr lang="ru-RU" sz="4800" dirty="0" smtClean="0">
                <a:solidFill>
                  <a:schemeClr val="tx1"/>
                </a:solidFill>
                <a:effectLst/>
              </a:rPr>
            </a:br>
            <a:r>
              <a:rPr lang="ru-RU" sz="4800" dirty="0" smtClean="0">
                <a:solidFill>
                  <a:schemeClr val="tx1"/>
                </a:solidFill>
                <a:effectLst/>
              </a:rPr>
              <a:t>Спасибо за внимание!</a:t>
            </a:r>
            <a:endParaRPr lang="ru-RU" sz="4800" dirty="0">
              <a:solidFill>
                <a:schemeClr val="tx1"/>
              </a:solidFill>
              <a:effectLst/>
            </a:endParaRPr>
          </a:p>
        </p:txBody>
      </p:sp>
      <p:pic>
        <p:nvPicPr>
          <p:cNvPr id="21506" name="Picture 2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929446" y="4643446"/>
            <a:ext cx="2214554" cy="2214554"/>
          </a:xfrm>
          <a:prstGeom prst="rect">
            <a:avLst/>
          </a:prstGeom>
          <a:noFill/>
        </p:spPr>
      </p:pic>
      <p:pic>
        <p:nvPicPr>
          <p:cNvPr id="21507" name="Picture 3" descr="D:\Работа\Новая папка\iавпк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3036318"/>
            <a:ext cx="3643338" cy="38216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sz="3600" b="1" dirty="0" smtClean="0"/>
          </a:p>
          <a:p>
            <a:pPr lvl="0"/>
            <a:r>
              <a:rPr lang="ru-RU" sz="3600" b="1" dirty="0" smtClean="0"/>
              <a:t>1. К урокам физической культуры допускаются только те учащиеся, которые прошли инструктаж по технике безопасности.</a:t>
            </a:r>
          </a:p>
          <a:p>
            <a:endParaRPr lang="ru-RU" dirty="0"/>
          </a:p>
        </p:txBody>
      </p:sp>
      <p:pic>
        <p:nvPicPr>
          <p:cNvPr id="2050" name="Picture 2" descr="D:\Работа\Новая папка\futbolist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94" y="4357694"/>
            <a:ext cx="2500306" cy="2500306"/>
          </a:xfrm>
          <a:prstGeom prst="rect">
            <a:avLst/>
          </a:prstGeom>
          <a:noFill/>
        </p:spPr>
      </p:pic>
      <p:pic>
        <p:nvPicPr>
          <p:cNvPr id="1026" name="Picture 2" descr="D:\Работа\Юля\s1044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3446"/>
            <a:ext cx="2736854" cy="2214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321468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 К урокам физической культуры допускаются учащиеся, которых к урокам допустил врач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3074" name="Picture 2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72256" y="4286256"/>
            <a:ext cx="2571744" cy="2571744"/>
          </a:xfrm>
          <a:prstGeom prst="rect">
            <a:avLst/>
          </a:prstGeom>
          <a:noFill/>
        </p:spPr>
      </p:pic>
      <p:pic>
        <p:nvPicPr>
          <p:cNvPr id="3075" name="Picture 3" descr="D:\Работа\Новая папка\i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0"/>
            <a:ext cx="3143272" cy="1989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214554"/>
            <a:ext cx="749808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3.Учащиеся обязаны иметь на уроках спортивную форму и чистую спортивную обувь. </a:t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Спортивная форма должна соответствовать температуре в спортивном зале и </a:t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погодным условиям </a:t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(при занятиях </a:t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улице).</a:t>
            </a:r>
            <a:endParaRPr lang="ru-RU" sz="3600" dirty="0">
              <a:effectLst/>
            </a:endParaRPr>
          </a:p>
        </p:txBody>
      </p:sp>
      <p:pic>
        <p:nvPicPr>
          <p:cNvPr id="4098" name="Picture 2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43628" y="3857628"/>
            <a:ext cx="3000372" cy="3000372"/>
          </a:xfrm>
          <a:prstGeom prst="rect">
            <a:avLst/>
          </a:prstGeom>
          <a:noFill/>
        </p:spPr>
      </p:pic>
      <p:pic>
        <p:nvPicPr>
          <p:cNvPr id="4099" name="Picture 3" descr="D:\Работа\Новая папка\animaatjes-apres-ski-2164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357422" cy="176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21455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4. Учащиеся переодеваются в приёмной своего класса. Переодеваться надо быстро, не мешая своим одноклассникам.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86504" y="4000504"/>
            <a:ext cx="2857496" cy="2857496"/>
          </a:xfrm>
          <a:prstGeom prst="rect">
            <a:avLst/>
          </a:prstGeom>
          <a:noFill/>
        </p:spPr>
      </p:pic>
      <p:pic>
        <p:nvPicPr>
          <p:cNvPr id="2050" name="Picture 2" descr="D:\Работа\Юля\i273980139_242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347495"/>
            <a:ext cx="2786050" cy="25105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64318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5. Освобожденные от занятий учащиеся должны присутствовать на уроке с классом. Освобождёнными считаются те дети, которых от занятий освободил врач и выписал справку, </a:t>
            </a:r>
            <a:b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которую необходимо </a:t>
            </a:r>
            <a:b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отдать своему учителю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pic>
        <p:nvPicPr>
          <p:cNvPr id="8194" name="Picture 2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57942" y="4071942"/>
            <a:ext cx="2786058" cy="2786058"/>
          </a:xfrm>
          <a:prstGeom prst="rect">
            <a:avLst/>
          </a:prstGeom>
          <a:noFill/>
        </p:spPr>
      </p:pic>
      <p:pic>
        <p:nvPicPr>
          <p:cNvPr id="3074" name="Picture 2" descr="D:\Работа\Юля\tenni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0756" y="1071546"/>
            <a:ext cx="1913244" cy="1247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35743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6. Со звонком на урок учащиеся должны быть готовы к началу урока. Стоять в одну колонну друг </a:t>
            </a:r>
            <a:b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 другом. По дороге в спортзал должны соблюдать дисциплину!</a:t>
            </a:r>
            <a:endParaRPr lang="ru-RU" dirty="0">
              <a:effectLst/>
            </a:endParaRPr>
          </a:p>
        </p:txBody>
      </p:sp>
      <p:pic>
        <p:nvPicPr>
          <p:cNvPr id="9218" name="Picture 2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72190" y="3786190"/>
            <a:ext cx="3071810" cy="3071810"/>
          </a:xfrm>
          <a:prstGeom prst="rect">
            <a:avLst/>
          </a:prstGeom>
          <a:noFill/>
        </p:spPr>
      </p:pic>
      <p:pic>
        <p:nvPicPr>
          <p:cNvPr id="4098" name="Picture 2" descr="D:\Работа\Юля\GH2lWVREgt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72074"/>
            <a:ext cx="2214546" cy="1785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07167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7. На уроках физкультуры запрещается жевать жевательную резинку, кушать конфеты и </a:t>
            </a:r>
            <a:b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прочие сладости.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pic>
        <p:nvPicPr>
          <p:cNvPr id="10243" name="Picture 3" descr="D:\Работа\Новая папка\futbolist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86500" y="4000500"/>
            <a:ext cx="2857500" cy="2857500"/>
          </a:xfrm>
          <a:prstGeom prst="rect">
            <a:avLst/>
          </a:prstGeom>
          <a:noFill/>
        </p:spPr>
      </p:pic>
      <p:pic>
        <p:nvPicPr>
          <p:cNvPr id="10244" name="Picture 4" descr="D:\Работа\Новая папка\ерпе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14289"/>
            <a:ext cx="2643206" cy="2291797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3071802" y="0"/>
            <a:ext cx="3571900" cy="2571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786050" y="0"/>
            <a:ext cx="3500462" cy="2500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8. Учащиеся не должны мешать учителю проводить урок и перебивать его, так же нельзя мешать другим учащимся выполнять упражнения на уроке.</a:t>
            </a:r>
            <a:endParaRPr lang="ru-RU" dirty="0"/>
          </a:p>
        </p:txBody>
      </p:sp>
      <p:pic>
        <p:nvPicPr>
          <p:cNvPr id="11266" name="Picture 2" descr="D:\Работа\Новая папка\futbolist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42" y="4071942"/>
            <a:ext cx="2786058" cy="2786058"/>
          </a:xfrm>
          <a:prstGeom prst="rect">
            <a:avLst/>
          </a:prstGeom>
          <a:noFill/>
        </p:spPr>
      </p:pic>
      <p:pic>
        <p:nvPicPr>
          <p:cNvPr id="11267" name="Picture 3" descr="D:\Работа\Новая папка\iннгр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4214817"/>
            <a:ext cx="2714644" cy="22622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112</TotalTime>
  <Words>73</Words>
  <Application>Microsoft Office PowerPoint</Application>
  <PresentationFormat>Экран (4:3)</PresentationFormat>
  <Paragraphs>22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Инструктаж по правилам поведения и технике безопасности для учащихся 1-3 классов на уроках физической культуры</vt:lpstr>
      <vt:lpstr>Слайд 2</vt:lpstr>
      <vt:lpstr>2. К урокам физической культуры допускаются учащиеся, которых к урокам допустил врач  </vt:lpstr>
      <vt:lpstr>                     3.Учащиеся обязаны иметь на уроках спортивную форму и чистую спортивную обувь.  Спортивная форма должна соответствовать температуре в спортивном зале и  погодным условиям  (при занятиях  на улице).</vt:lpstr>
      <vt:lpstr> 4. Учащиеся переодеваются в приёмной своего класса. Переодеваться надо быстро, не мешая своим одноклассникам. </vt:lpstr>
      <vt:lpstr>5. Освобожденные от занятий учащиеся должны присутствовать на уроке с классом. Освобождёнными считаются те дети, которых от занятий освободил врач и выписал справку,  которую необходимо  отдать своему учителю.</vt:lpstr>
      <vt:lpstr>6. Со звонком на урок учащиеся должны быть готовы к началу урока. Стоять в одну колонну друг  за другом. По дороге в спортзал должны соблюдать дисциплину!</vt:lpstr>
      <vt:lpstr>     7. На уроках физкультуры запрещается жевать жевательную резинку, кушать конфеты и  прочие сладости.</vt:lpstr>
      <vt:lpstr>Слайд 9</vt:lpstr>
      <vt:lpstr>9. Учащиеся обязаны вести себя корректно по отношению к другим учащимся (не смеяться друг над другом, не подшучивать, не обзываться!). В случае возникновения конфликтной ситуации между  учащимися немедленно обратиться к учителю.</vt:lpstr>
      <vt:lpstr>10. На уроках учащиеся обязаны выполнять только те упражнения, которые разрешил выполнять учитель.</vt:lpstr>
      <vt:lpstr>11. Во время самостоятельного выполнения упражнений (учебная игра, соревнования и проч.) учащиеся должны учитывать свой уровень физической подготовленности, состояние здоровья и место             проведения занятий.</vt:lpstr>
      <vt:lpstr>12. Во время выполнения упражнений с мячами (теннисный, волейбольный, баскетбольный, футбольный, набивной) учащийся обязан контролировать падение мяча, чтобы не попасть и не травмировать своих одноклассников.</vt:lpstr>
      <vt:lpstr>13. Во время проведения подвижных и спортивных игр учащиеся обязаны вести себя аккуратно по отношению к другим игрокам, соблюдать правила игры и не подводить                 свою        команду.</vt:lpstr>
      <vt:lpstr>    14. Запрещается выполнение любых упражнений на перекладине и шведских стенках без разрешения учителя!!!</vt:lpstr>
      <vt:lpstr>15.  При обнаружении поломок или каких-либо не исправностей спортивного оборудования или инвентаря немедленно сообщать об этом учителю!!!</vt:lpstr>
      <vt:lpstr>16. В случае плохого самочувствия на уроке учащийся должен незамедлительно сообщить об этом учителю физкультуры. Он также обязан проинформировать учителя о травме или плохом самочувствии, которые проявились до или после урока физкультуры.</vt:lpstr>
      <vt:lpstr>Соблюдайте правила безопасности. Будьте здоровы!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поведения и техники безопасности для учащихся на уроках физической культуры</dc:title>
  <dc:creator>J</dc:creator>
  <cp:lastModifiedBy>J</cp:lastModifiedBy>
  <cp:revision>11</cp:revision>
  <dcterms:created xsi:type="dcterms:W3CDTF">2013-09-13T22:09:41Z</dcterms:created>
  <dcterms:modified xsi:type="dcterms:W3CDTF">2013-09-24T10:27:57Z</dcterms:modified>
</cp:coreProperties>
</file>