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5" r:id="rId5"/>
    <p:sldId id="263" r:id="rId6"/>
    <p:sldId id="264" r:id="rId7"/>
    <p:sldId id="277" r:id="rId8"/>
    <p:sldId id="278" r:id="rId9"/>
    <p:sldId id="265" r:id="rId10"/>
    <p:sldId id="279" r:id="rId11"/>
    <p:sldId id="266" r:id="rId12"/>
    <p:sldId id="280" r:id="rId13"/>
    <p:sldId id="281" r:id="rId14"/>
    <p:sldId id="267" r:id="rId15"/>
    <p:sldId id="282" r:id="rId16"/>
    <p:sldId id="268" r:id="rId17"/>
    <p:sldId id="258" r:id="rId18"/>
    <p:sldId id="270" r:id="rId19"/>
    <p:sldId id="271" r:id="rId20"/>
    <p:sldId id="272" r:id="rId21"/>
    <p:sldId id="274" r:id="rId22"/>
    <p:sldId id="283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88E0511-49CD-4376-8839-0A451EB34CF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250547-D378-4A84-B2DF-B333C342A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0511-49CD-4376-8839-0A451EB34CF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0547-D378-4A84-B2DF-B333C342A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0511-49CD-4376-8839-0A451EB34CF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0547-D378-4A84-B2DF-B333C342A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8E0511-49CD-4376-8839-0A451EB34CF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250547-D378-4A84-B2DF-B333C342A0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88E0511-49CD-4376-8839-0A451EB34CF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250547-D378-4A84-B2DF-B333C342A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0511-49CD-4376-8839-0A451EB34CF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0547-D378-4A84-B2DF-B333C342A0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0511-49CD-4376-8839-0A451EB34CF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0547-D378-4A84-B2DF-B333C342A0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8E0511-49CD-4376-8839-0A451EB34CF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250547-D378-4A84-B2DF-B333C342A0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0511-49CD-4376-8839-0A451EB34CF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0547-D378-4A84-B2DF-B333C342A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8E0511-49CD-4376-8839-0A451EB34CF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250547-D378-4A84-B2DF-B333C342A0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8E0511-49CD-4376-8839-0A451EB34CF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250547-D378-4A84-B2DF-B333C342A0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88E0511-49CD-4376-8839-0A451EB34CFF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250547-D378-4A84-B2DF-B333C342A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recommend.ru/content/prostye-karandashi-koh-i-noor" TargetMode="External"/><Relationship Id="rId13" Type="http://schemas.openxmlformats.org/officeDocument/2006/relationships/hyperlink" Target="http://www.flavoroflife.ru/catalog/karandashi/" TargetMode="External"/><Relationship Id="rId18" Type="http://schemas.openxmlformats.org/officeDocument/2006/relationships/hyperlink" Target="http://erzya.info/photo/5-0-72" TargetMode="External"/><Relationship Id="rId3" Type="http://schemas.openxmlformats.org/officeDocument/2006/relationships/hyperlink" Target="http://for-art.ru/catalog/nabor_dlya_risovaniya_i_grafiki_cretacolor_teacher.html" TargetMode="External"/><Relationship Id="rId7" Type="http://schemas.openxmlformats.org/officeDocument/2006/relationships/hyperlink" Target="http://satu.kz/Karandashi-prostye.html" TargetMode="External"/><Relationship Id="rId12" Type="http://schemas.openxmlformats.org/officeDocument/2006/relationships/hyperlink" Target="http://www.komus.ru/catalog/533/" TargetMode="External"/><Relationship Id="rId17" Type="http://schemas.openxmlformats.org/officeDocument/2006/relationships/hyperlink" Target="http://graphic.org.ru/feshin.html" TargetMode="External"/><Relationship Id="rId2" Type="http://schemas.openxmlformats.org/officeDocument/2006/relationships/hyperlink" Target="http://www.palitrazvetov.ru/razdeli/palitra/palitra-kartinka.html" TargetMode="External"/><Relationship Id="rId16" Type="http://schemas.openxmlformats.org/officeDocument/2006/relationships/hyperlink" Target="http://gallerix.ru/album/Repin/pic/glrx-84432373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estria.su/katalog/115232/51335/51340/?pos=1168706" TargetMode="External"/><Relationship Id="rId11" Type="http://schemas.openxmlformats.org/officeDocument/2006/relationships/hyperlink" Target="http://www.ua.all.biz/tochilki-bgg1064809" TargetMode="External"/><Relationship Id="rId5" Type="http://schemas.openxmlformats.org/officeDocument/2006/relationships/hyperlink" Target="http://www.solusupack.ru/pub/view/gelevaya-ruchka" TargetMode="External"/><Relationship Id="rId15" Type="http://schemas.openxmlformats.org/officeDocument/2006/relationships/hyperlink" Target="http://all-drawings.livejournal.com/50942.html?thread=187902" TargetMode="External"/><Relationship Id="rId10" Type="http://schemas.openxmlformats.org/officeDocument/2006/relationships/hyperlink" Target="http://isaak.tartakovsky.kiev.ua/pictures.html" TargetMode="External"/><Relationship Id="rId4" Type="http://schemas.openxmlformats.org/officeDocument/2006/relationships/hyperlink" Target="http://risuem.net/tush/tochechnaya-tehnika-risovaniya-bumaga-pero-tush" TargetMode="External"/><Relationship Id="rId9" Type="http://schemas.openxmlformats.org/officeDocument/2006/relationships/hyperlink" Target="https://vk.com/photo-9084693_296387988" TargetMode="External"/><Relationship Id="rId14" Type="http://schemas.openxmlformats.org/officeDocument/2006/relationships/hyperlink" Target="http://risoval-ko.ru/materials/kak-vyibirat-risovalnyiy-ugol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vk.com/photo-30433765_268481373" TargetMode="External"/><Relationship Id="rId13" Type="http://schemas.openxmlformats.org/officeDocument/2006/relationships/hyperlink" Target="http://www.litmir.net/br/?b=214378&amp;p=85" TargetMode="External"/><Relationship Id="rId3" Type="http://schemas.openxmlformats.org/officeDocument/2006/relationships/hyperlink" Target="http://nikolay-blokhin.com/gallery/graphics/stank-ris/" TargetMode="External"/><Relationship Id="rId7" Type="http://schemas.openxmlformats.org/officeDocument/2006/relationships/hyperlink" Target="http://eho-2013.livejournal.com/382011.html" TargetMode="External"/><Relationship Id="rId12" Type="http://schemas.openxmlformats.org/officeDocument/2006/relationships/hyperlink" Target="http://jivopis.ws/pictures/list/?pid=159&amp;from=20" TargetMode="External"/><Relationship Id="rId2" Type="http://schemas.openxmlformats.org/officeDocument/2006/relationships/hyperlink" Target="http://podolsk-artc.ru/catalog/15-graficheskie_pastelnie_materiali_rossip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Category:Drawings_by_Jean-Baptiste_Greuze" TargetMode="External"/><Relationship Id="rId11" Type="http://schemas.openxmlformats.org/officeDocument/2006/relationships/hyperlink" Target="http://karina-yem.livejournal.com/727410.html" TargetMode="External"/><Relationship Id="rId5" Type="http://schemas.openxmlformats.org/officeDocument/2006/relationships/hyperlink" Target="http://vk.com/wall-33780182_249" TargetMode="External"/><Relationship Id="rId10" Type="http://schemas.openxmlformats.org/officeDocument/2006/relationships/hyperlink" Target="http://azur.md/shop/instrumenti/%D0%BD%D0%B0%D0%B1%D0%BE%D1%80-%D0%BF%D0%B5%D1%80%D1%8C%D0%B5%D0%B2-5%D1%88%D1%82-%D0%B8-%D0%B8%D0%BD%D1%81%D1%82%D1%80%D1%83%D0%BC%D0%B5%D0%BD%D1%82/" TargetMode="External"/><Relationship Id="rId4" Type="http://schemas.openxmlformats.org/officeDocument/2006/relationships/hyperlink" Target="http://www.specialist.ru/course/oris2/razdacha" TargetMode="External"/><Relationship Id="rId9" Type="http://schemas.openxmlformats.org/officeDocument/2006/relationships/hyperlink" Target="http://www.officemag.ru/catalog/88093/249220/" TargetMode="External"/><Relationship Id="rId14" Type="http://schemas.openxmlformats.org/officeDocument/2006/relationships/hyperlink" Target="http://www.liveinternet.ru/community/2281209/post129894842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tags/%E3%F3%E0%F8%E5%E2%FB%E5+%EA%F0%E0%F1%EA%E8/page2.html" TargetMode="External"/><Relationship Id="rId13" Type="http://schemas.openxmlformats.org/officeDocument/2006/relationships/hyperlink" Target="http://4dekor.ru/shop/krasky/masljanye" TargetMode="External"/><Relationship Id="rId3" Type="http://schemas.openxmlformats.org/officeDocument/2006/relationships/hyperlink" Target="http://nazya.com/product/flomaster--akvarel-fabercastell-2569-faber_6109879467.html" TargetMode="External"/><Relationship Id="rId7" Type="http://schemas.openxmlformats.org/officeDocument/2006/relationships/hyperlink" Target="http://shop.kostyor.ru/includes/include99.php?part=99&amp;pr=4" TargetMode="External"/><Relationship Id="rId12" Type="http://schemas.openxmlformats.org/officeDocument/2006/relationships/hyperlink" Target="http://razvitiedetei.info/risovanie-i-zhivopis/kak-risovat-maslyanymi-kraskami.html" TargetMode="External"/><Relationship Id="rId2" Type="http://schemas.openxmlformats.org/officeDocument/2006/relationships/hyperlink" Target="http://7kilometr.com/rus/article/flomasteri-plastikovie-cvetnie-professionalnie-flomasteri-odess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recommend.ru/content/nabor-akvarelnykh-krasok-leningrad" TargetMode="External"/><Relationship Id="rId11" Type="http://schemas.openxmlformats.org/officeDocument/2006/relationships/hyperlink" Target="http://magazinhudozhnik.ru/katalog/maslyanye_kraski" TargetMode="External"/><Relationship Id="rId5" Type="http://schemas.openxmlformats.org/officeDocument/2006/relationships/hyperlink" Target="http://embedder.livejournal.com/28370.html" TargetMode="External"/><Relationship Id="rId10" Type="http://schemas.openxmlformats.org/officeDocument/2006/relationships/hyperlink" Target="http://art.syzran.ru/vspom/" TargetMode="External"/><Relationship Id="rId4" Type="http://schemas.openxmlformats.org/officeDocument/2006/relationships/hyperlink" Target="http://lakokraski.blogspot.ru/2011/08/blog-post_22.html" TargetMode="External"/><Relationship Id="rId9" Type="http://schemas.openxmlformats.org/officeDocument/2006/relationships/hyperlink" Target="http://artbaza.com.ua/82-%D0%BA%D1%80%D0%B0%D1%81%D0%BA%D0%B8-%D1%85%D1%83%D0%B4%D0%BE%D0%B6%D0%B5%D1%81%D1%82%D0%B2%D0%B5%D0%BD%D0%BD%D1%8B%D0%B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5900" y="54868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Художественные материалы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D:\Работа\для презентаций\pali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780" y="2636912"/>
            <a:ext cx="2662441" cy="21526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75656" y="260648"/>
            <a:ext cx="740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«РОВЕСНИК» г. БЕЛГОРОДА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6096" y="4653136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Кирюкова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Ксения Сергеевна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0626" y="6237312"/>
            <a:ext cx="79541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2014 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в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743835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1" descr="б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60648"/>
            <a:ext cx="3329209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5085184"/>
            <a:ext cx="3743835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Н.Д. Блохин «Весельчак», 1994. Бумага, соус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38957" y="5085184"/>
            <a:ext cx="3334259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Н.Д. Блохин «Алиса», 2007. Бумага, соус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2638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b="1" i="1" dirty="0" smtClean="0"/>
              <a:t>Сангина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3657600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Изготавливается сангина в виде коричневых или рыже-красных палочек и дает теплый красноватый или темно-коричневый цвет.</a:t>
            </a:r>
          </a:p>
          <a:p>
            <a:r>
              <a:rPr lang="ru-RU" dirty="0" smtClean="0"/>
              <a:t>Сангина имеет большую мягкость и хорошо размазывается по бумаге.</a:t>
            </a:r>
            <a:endParaRPr lang="ru-RU" dirty="0"/>
          </a:p>
        </p:txBody>
      </p:sp>
      <p:pic>
        <p:nvPicPr>
          <p:cNvPr id="2050" name="Picture 2" descr="D:\Работа\для презентаций\sang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96752"/>
            <a:ext cx="485447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65" descr="46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528392" cy="4844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Рисунок 70" descr="49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599110" cy="4844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5435577"/>
            <a:ext cx="2318070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Ж.Б. Грез «Голова девочки»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435577"/>
            <a:ext cx="3528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Аннибали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Каррачи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«Портрет мужчины» </a:t>
            </a:r>
          </a:p>
        </p:txBody>
      </p:sp>
    </p:spTree>
    <p:extLst>
      <p:ext uri="{BB962C8B-B14F-4D97-AF65-F5344CB8AC3E}">
        <p14:creationId xmlns="" xmlns:p14="http://schemas.microsoft.com/office/powerpoint/2010/main" val="2498780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67" descr="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6012"/>
            <a:ext cx="3277683" cy="4968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Рисунок 69" descr="48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4992"/>
            <a:ext cx="3571146" cy="4968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0002" y="5465359"/>
            <a:ext cx="327768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З.Е. Серебрякова «А.Н. Бенуа», 1924-27. Бумага, сангина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5465359"/>
            <a:ext cx="357114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З.Е. Серебрякова «Лидочка Иванова», 1921. Бумага, сангина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5448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1594520" cy="562074"/>
          </a:xfrm>
        </p:spPr>
        <p:txBody>
          <a:bodyPr/>
          <a:lstStyle/>
          <a:p>
            <a:r>
              <a:rPr lang="ru-RU" b="1" i="1" dirty="0" smtClean="0"/>
              <a:t>Тушь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35696" y="260648"/>
            <a:ext cx="6840760" cy="158417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Рисунок тушью обладает большими художественно-выразительными возможностями. В настоящее время тушь изготавливают разных цветов. Для рисунка тушью применяют кисть и перо. Кисти выбирают мягкие, обычно колонковые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51520" y="1916832"/>
            <a:ext cx="3456384" cy="4572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Используя кисть и разбавив тушь водой, можно добиться, как и в акварели, разнообразных тональных переходов</a:t>
            </a:r>
          </a:p>
          <a:p>
            <a:r>
              <a:rPr lang="ru-RU" dirty="0" smtClean="0"/>
              <a:t>Перовой рисунок дает возможность выполнения разнообразных по толщине штрихов и линий, которые позволяют передать большую форму или прорисовать мельчайшие детали</a:t>
            </a:r>
            <a:endParaRPr lang="ru-RU" dirty="0"/>
          </a:p>
        </p:txBody>
      </p:sp>
      <p:pic>
        <p:nvPicPr>
          <p:cNvPr id="3074" name="Picture 2" descr="D:\Работа\для презентаций\tu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72816"/>
            <a:ext cx="3080246" cy="3080246"/>
          </a:xfrm>
          <a:prstGeom prst="rect">
            <a:avLst/>
          </a:prstGeom>
          <a:noFill/>
        </p:spPr>
      </p:pic>
      <p:pic>
        <p:nvPicPr>
          <p:cNvPr id="3076" name="Picture 4" descr="D:\Работа\для презентаций\8bc46da838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29054" y="2331988"/>
            <a:ext cx="3287761" cy="2169418"/>
          </a:xfrm>
          <a:prstGeom prst="rect">
            <a:avLst/>
          </a:prstGeom>
          <a:noFill/>
        </p:spPr>
      </p:pic>
      <p:pic>
        <p:nvPicPr>
          <p:cNvPr id="3075" name="Picture 3" descr="D:\Работа\для презентаций\M-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869160"/>
            <a:ext cx="2857500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Рисунок 74" descr="52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33919"/>
            <a:ext cx="3024336" cy="2815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Рисунок 73" descr="51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10" y="533917"/>
            <a:ext cx="2469829" cy="4191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Рисунок 75" descr="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78" y="533921"/>
            <a:ext cx="2126298" cy="3442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9478" y="4221088"/>
            <a:ext cx="2126298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Леонардо да Винчи «Голова старика», 1488. Чернила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8510" y="4902812"/>
            <a:ext cx="24698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 Серов «Портрет Н.З. Рапорт», 1908. Кисть, тушь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3563652"/>
            <a:ext cx="3024336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П.В.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Митурич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«Портрет мужчины»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02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673280" cy="562074"/>
          </a:xfrm>
        </p:spPr>
        <p:txBody>
          <a:bodyPr/>
          <a:lstStyle/>
          <a:p>
            <a:r>
              <a:rPr lang="ru-RU" b="1" dirty="0" smtClean="0"/>
              <a:t>Фломастер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59832" y="188640"/>
            <a:ext cx="5807496" cy="11807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Инструмент для письма и рисования при помощи краски, стекающей из резервуара.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51520" y="1340768"/>
            <a:ext cx="3456384" cy="4572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Он легко скользит по бумаге и оставляет за собой красивую плавную линию, которую нельзя стереть. </a:t>
            </a:r>
          </a:p>
          <a:p>
            <a:r>
              <a:rPr lang="ru-RU" dirty="0" smtClean="0"/>
              <a:t>Фломастеры бывают толстые и тонкие, различных цветов. Ими можно работать, используя штрих, линию или декоративные пятна</a:t>
            </a:r>
            <a:endParaRPr lang="ru-RU" dirty="0"/>
          </a:p>
        </p:txBody>
      </p:sp>
      <p:pic>
        <p:nvPicPr>
          <p:cNvPr id="4098" name="Picture 2" descr="D:\Работа\для презентаций\scribbi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340768"/>
            <a:ext cx="3612980" cy="2529086"/>
          </a:xfrm>
          <a:prstGeom prst="rect">
            <a:avLst/>
          </a:prstGeom>
          <a:noFill/>
        </p:spPr>
      </p:pic>
      <p:pic>
        <p:nvPicPr>
          <p:cNvPr id="4099" name="Picture 3" descr="D:\Работа\для презентаций\T1ym.iXoJfXXX9RQ.W_024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05064"/>
            <a:ext cx="2636912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Живописные материалы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5040560" cy="573325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Живописные </a:t>
            </a:r>
            <a:r>
              <a:rPr lang="ru-RU" dirty="0" smtClean="0"/>
              <a:t>материалы – это краски, которые дают художнику богатые возможности в изображении мира</a:t>
            </a:r>
          </a:p>
          <a:p>
            <a:r>
              <a:rPr lang="ru-RU" dirty="0" smtClean="0"/>
              <a:t>В глубокой древности человек научился получать красящие вещества, растирая в порошок разноцветные глины и камни. Эта красочная основа – порошок - называется «пигмент» Чтобы из него сделать краску, надо найти подходящее связующее вещество. Для этого применяют воск, яичный желток, рыбий клей.</a:t>
            </a:r>
          </a:p>
          <a:p>
            <a:r>
              <a:rPr lang="ru-RU" dirty="0" smtClean="0"/>
              <a:t>Художнику для живописи требуются разные виды красок – акварель, гуашь, темпера, масло, потому что нужны разные по характеру краски: одни- чтобы расписывать стены , другие - чтобы создавать живописные картины или маленькие живописные произведения</a:t>
            </a:r>
            <a:endParaRPr lang="ru-RU" dirty="0"/>
          </a:p>
        </p:txBody>
      </p:sp>
      <p:pic>
        <p:nvPicPr>
          <p:cNvPr id="3074" name="Picture 2" descr="D:\Работа\для презентаций\34754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24744"/>
            <a:ext cx="3384376" cy="451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67600" cy="634082"/>
          </a:xfrm>
        </p:spPr>
        <p:txBody>
          <a:bodyPr/>
          <a:lstStyle/>
          <a:p>
            <a:r>
              <a:rPr lang="ru-RU" b="1" dirty="0" smtClean="0"/>
              <a:t>Акварель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35896" y="260648"/>
            <a:ext cx="4968552" cy="30243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Обязательный признак акварели - её прозрачность. Вода, которой растворяется краска, способствует тонкому распределению её на поверхности бумаги. Акварелью можно рисовать по влажной бумаге. Ею можно покрывать просохшую поверхность, на которой уже имеется слой краски</a:t>
            </a:r>
            <a:endParaRPr lang="ru-RU" dirty="0"/>
          </a:p>
        </p:txBody>
      </p:sp>
      <p:pic>
        <p:nvPicPr>
          <p:cNvPr id="6146" name="Picture 2" descr="D:\Работа\для презентаций\5e21c79cfd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196537" cy="2232248"/>
          </a:xfrm>
          <a:prstGeom prst="rect">
            <a:avLst/>
          </a:prstGeom>
          <a:noFill/>
        </p:spPr>
      </p:pic>
      <p:pic>
        <p:nvPicPr>
          <p:cNvPr id="6147" name="Picture 3" descr="D:\Работа\для презентаций\9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45024"/>
            <a:ext cx="3522251" cy="2448272"/>
          </a:xfrm>
          <a:prstGeom prst="rect">
            <a:avLst/>
          </a:prstGeom>
          <a:noFill/>
        </p:spPr>
      </p:pic>
      <p:pic>
        <p:nvPicPr>
          <p:cNvPr id="6149" name="Picture 5" descr="D:\Работа\для презентаций\50541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309030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323584" cy="562074"/>
          </a:xfrm>
        </p:spPr>
        <p:txBody>
          <a:bodyPr/>
          <a:lstStyle/>
          <a:p>
            <a:r>
              <a:rPr lang="ru-RU" b="1" dirty="0" smtClean="0"/>
              <a:t>Гуашь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717032"/>
            <a:ext cx="3657600" cy="28369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Краска не прозрачная, плотная высыхая, она приобретает матовую бархатистость. Гуашью можно работать не только на бумаге, но и на грунтованном холсте, на ткани, картоне, фанере.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23728" y="260648"/>
            <a:ext cx="6609928" cy="19008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Её преимущества: легко отмывается или отстирывается, быстро высыхает на любом материале, поверх просохшей гуаши можно рисовать другим цветом</a:t>
            </a:r>
          </a:p>
          <a:p>
            <a:endParaRPr lang="ru-RU" dirty="0"/>
          </a:p>
        </p:txBody>
      </p:sp>
      <p:pic>
        <p:nvPicPr>
          <p:cNvPr id="7170" name="Picture 2" descr="D:\Работа\для презентаций\gu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89040"/>
            <a:ext cx="3741933" cy="2830853"/>
          </a:xfrm>
          <a:prstGeom prst="rect">
            <a:avLst/>
          </a:prstGeom>
          <a:noFill/>
        </p:spPr>
      </p:pic>
      <p:pic>
        <p:nvPicPr>
          <p:cNvPr id="7171" name="Picture 3" descr="D:\Работа\для презентаций\100880186_large_DSCF4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8424936" cy="1730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Графические материалы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3096344" cy="45720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Графические </a:t>
            </a:r>
            <a:r>
              <a:rPr lang="ru-RU" dirty="0" smtClean="0"/>
              <a:t>– это карандаши, разнообразные мелки, палочки обожжённого древесного угля, фломастеры, различные ручки, а также тушь и перо, вместо которого иногда применяют заострённую палочку или кисть</a:t>
            </a:r>
            <a:endParaRPr lang="ru-RU" dirty="0"/>
          </a:p>
        </p:txBody>
      </p:sp>
      <p:pic>
        <p:nvPicPr>
          <p:cNvPr id="1026" name="Picture 2" descr="D:\Работа\для презентаций\post-13689-1163892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2656"/>
            <a:ext cx="2808312" cy="2330022"/>
          </a:xfrm>
          <a:prstGeom prst="rect">
            <a:avLst/>
          </a:prstGeom>
          <a:noFill/>
        </p:spPr>
      </p:pic>
      <p:pic>
        <p:nvPicPr>
          <p:cNvPr id="1027" name="Picture 3" descr="D:\Работа\для презентаций\7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96752"/>
            <a:ext cx="2817440" cy="2817440"/>
          </a:xfrm>
          <a:prstGeom prst="rect">
            <a:avLst/>
          </a:prstGeom>
          <a:noFill/>
        </p:spPr>
      </p:pic>
      <p:pic>
        <p:nvPicPr>
          <p:cNvPr id="1028" name="Picture 4" descr="D:\Работа\для презентаций\M0000000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639505" y="3569409"/>
            <a:ext cx="2594723" cy="3610050"/>
          </a:xfrm>
          <a:prstGeom prst="rect">
            <a:avLst/>
          </a:prstGeom>
          <a:noFill/>
        </p:spPr>
      </p:pic>
      <p:pic>
        <p:nvPicPr>
          <p:cNvPr id="1029" name="Picture 5" descr="D:\Работа\для презентаций\303011_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70892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b="1" dirty="0" smtClean="0"/>
              <a:t>Масляные краски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2664296" cy="3168352"/>
          </a:xfrm>
        </p:spPr>
        <p:txBody>
          <a:bodyPr>
            <a:normAutofit/>
          </a:bodyPr>
          <a:lstStyle/>
          <a:p>
            <a:r>
              <a:rPr lang="ru-RU" dirty="0" smtClean="0"/>
              <a:t>Разводят не водой, а специальной жидкостью (лаки, растворители). </a:t>
            </a:r>
          </a:p>
          <a:p>
            <a:r>
              <a:rPr lang="ru-RU" dirty="0" smtClean="0"/>
              <a:t>Они густые и непрозрачные</a:t>
            </a:r>
            <a:endParaRPr lang="ru-RU" dirty="0"/>
          </a:p>
        </p:txBody>
      </p:sp>
      <p:pic>
        <p:nvPicPr>
          <p:cNvPr id="8194" name="Picture 2" descr="D:\Работа\для презентаций\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717032"/>
            <a:ext cx="3121204" cy="2661737"/>
          </a:xfrm>
          <a:prstGeom prst="rect">
            <a:avLst/>
          </a:prstGeom>
          <a:noFill/>
        </p:spPr>
      </p:pic>
      <p:pic>
        <p:nvPicPr>
          <p:cNvPr id="8195" name="Picture 3" descr="D:\Работа\для презентаций\6670296.n8bw6fkw8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96752"/>
            <a:ext cx="3096344" cy="2155056"/>
          </a:xfrm>
          <a:prstGeom prst="rect">
            <a:avLst/>
          </a:prstGeom>
          <a:noFill/>
        </p:spPr>
      </p:pic>
      <p:pic>
        <p:nvPicPr>
          <p:cNvPr id="8197" name="Picture 5" descr="D:\Работа\для презентаций\Разбавител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21088"/>
            <a:ext cx="2520280" cy="2182286"/>
          </a:xfrm>
          <a:prstGeom prst="rect">
            <a:avLst/>
          </a:prstGeom>
          <a:noFill/>
        </p:spPr>
      </p:pic>
      <p:pic>
        <p:nvPicPr>
          <p:cNvPr id="8198" name="Picture 6" descr="D:\Работа\для презентаций\4f44e2ad17470_x.png"/>
          <p:cNvPicPr>
            <a:picLocks noChangeAspect="1" noChangeArrowheads="1"/>
          </p:cNvPicPr>
          <p:nvPr/>
        </p:nvPicPr>
        <p:blipFill>
          <a:blip r:embed="rId5" cstate="print"/>
          <a:srcRect l="26657" r="26694"/>
          <a:stretch>
            <a:fillRect/>
          </a:stretch>
        </p:blipFill>
        <p:spPr bwMode="auto">
          <a:xfrm>
            <a:off x="3491880" y="3717032"/>
            <a:ext cx="1243437" cy="266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6857" y="404664"/>
            <a:ext cx="3078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61598"/>
            <a:ext cx="7632848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Художественные материалы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www.palitrazvetov.ru/razdeli/palitra/palitra-kartinka.html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материалы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for-art.ru/catalog/nabor_dlya_risovaniya_i_grafiki_cretacolor_teacher.html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risuem.net/tush/tochechnaya-tehnika-risovaniya-bumaga-pero-tush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www.solusupack.ru/pub/view/gelevaya-ruchka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http://maestria.su/katalog/115232/51335/51340/?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pos=1168706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Графитный карандаш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satu.kz/Karandashi-prostye.html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irecommend.ru/content/prostye-karandashi-koh-i-noor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рисунок,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1950.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vk.com/photo-9084693_296387988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И.И. Тартаковский «Портрет художника С. Комисаренко», 1952. Бумага,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isaak.tartakovsky.kiev.ua/pictures.html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точилка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www.ua.all.biz/tochilki-bgg1064809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канцелярский нож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http://www.komus.ru/catalog/533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Уголь рисовальный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http://maestria.su/katalog/115232/51335/51340/?pos=1168706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www.flavoroflife.ru/catalog/karandashi/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risoval-ko.ru/materials/kak-vyibirat-risovalnyiy-ugol/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 Курбе «Мужчина с трубкой (Автопортрет)», 1847.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Уголь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all-drawings.livejournal.com/50942.html?thread=187902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И.Е. Репин «Портрет актрисы Элеоноры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Дузе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1891. Холст,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уголь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gallerix.ru/album/Repin/pic/glrx-844323730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Н.И.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Фешин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«Портрет старика», 2 четверть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Уголь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http://graphic.org.ru/feshin.html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Н.И.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Фешин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«Смеющийся мужчина с усами»,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1940. Уголь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http://graphic.org.ru/feshin.html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Н.Н. Жуков «Портрет скульптора С.И. </a:t>
            </a:r>
            <a:r>
              <a:rPr lang="ru-RU" sz="14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Эрьзи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http://erzya.info/photo/5-0-72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2943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373" y="980728"/>
            <a:ext cx="7776864" cy="571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Соус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http://podolsk-artc.ru/catalog/15-graficheskie_pastelnie_materiali_rossip.htm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Н.Д. Блохин «Весельчак», 1994. Бумага,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соус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http://nikolay-blokhin.com/gallery/graphics/stank-ris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Н.Д. Блохин «Алиса», 2007. Бумага,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соус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://nikolay-blokhin.com/gallery/graphics/stank-ris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Сангина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www.specialist.ru/course/oris2/razdacha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Аннибали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Каррачи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«Портрет мужчины»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vk.com/wall-33780182_249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Ж.Б. Грез «Голова девочки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http://commons.wikimedia.org/wiki/Category:Drawings_by_Jean-Baptiste_Greuze#mediaviewer/File:Jean-Baptiste_Greuze_-_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drawing_of_a_woman.jpg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З.Е. Серебрякова «А.Н. Бенуа», 1924-27. Бумага,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сангина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eho-2013.livejournal.com/382011.html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З.Е. Серебрякова «Лидочка Иванова», 1921. Бумага,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сангина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vk.com/photo-30433765_268481373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Тушь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http://www.officemag.ru/catalog/88093/249220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http://azur.md/shop/instrumenti/%D0%BD%D0%B0%D0%B1%D0%BE%D1%80-%D0%BF%D0%B5%D1%80%D1%8C%D0%B5%D0%B2-5%D1%88%D1%82-%D0%B8-%D0%B8%D0%BD%D1%81%D1%82%D1%80%D1%83%D0%BC%D0%B5%D0%BD%D1%82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karina-yem.livejournal.com/727410.html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Леонардо да Винчи «Голова старика», 1488.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Чернила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http://jivopis.ws/pictures/list/?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pid=159&amp;from=20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П.В.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Митурич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«Портрет мужчины»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http://www.litmir.net/br/?b=214378&amp;p=85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 Серов «Портрет Н.З. Рапорт», 1908. Кисть, тушь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http://www.liveinternet.ru/community/2281209/post129894842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6857" y="260648"/>
            <a:ext cx="3078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308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645" y="980728"/>
            <a:ext cx="795477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Фломастер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http://7kilometr.com/rus/article/flomasteri-plastikovie-cvetnie-professionalnie-flomasteri-odessa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http://nazya.com/product/flomaster--akvarel-fabercastell-2569-faber_6109879467.html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Живописные материалы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http://lakokraski.blogspot.ru/2011/08/blog-post_22.html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Акварель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http://embedder.livejournal.com/28370.html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irecommend.ru/content/nabor-akvarelnykh-krasok-leningrad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shop.kostyor.ru/includes/include99.php?part=99&amp;pr=4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Гуашь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http://www.liveinternet.ru/tags/%E3%F3%E0%F8%E5%E2%FB%E5+%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EA%F0%E0%F1%EA%E8/page2.html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URL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http://artbaza.com.ua/82-%D0%BA%D1%80%D0%B0%D1%81%D0%BA%D0%B8-%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D1%85%D1%83%D0%B4%D0%BE%D0%B6%D0%B5%D1%81%D1%82%D0%B2%D0%B5%D0%BD%D0%BD%D1%8B%D0%B5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Масляные краски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http://art.syzran.ru/vspom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magazinhudozhnik.ru/katalog/maslyanye_kraski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razvitiedetei.info/risovanie-i-zhivopis/kak-risovat-maslyanymi-kraskami.html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4dekor.ru/shop/krasky/masljanye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Барщ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О. Рисунок в средней художественной школе – М.: Академия художеств СССР, 1963. – 300с.: ил. (Изображения слайд 6,7)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Беда, Г.В. Основы изобразительной грамоты. Рисунок, живопись, композиция : учеб. пособие для студентов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спец. № 2109 «Черчение, рисование и труд». – 2-е изд.,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– М.: Просвещение, 1981. – 239 с.: ил.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Одноралов Н.В. Материалы, инструменты и оборудование в изобразительном искусстве – 2-е изд.,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М.: Просвещение, 1988. – 172 с.: ил.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6857" y="404664"/>
            <a:ext cx="3078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1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7647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Графитный карандаш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3744416" cy="33409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Он имеет сероватый тон, с легким блеском, без интенсивной черноты.</a:t>
            </a:r>
          </a:p>
          <a:p>
            <a:r>
              <a:rPr lang="ru-RU" dirty="0" smtClean="0"/>
              <a:t>Проведенные карандашом штрихи плотно ложатся на бумагу и не требуют закрепления.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355976" y="764704"/>
            <a:ext cx="3960440" cy="28083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Карандаши различают по твердости (и мягкости), обозначаемой буквами Т, МТ, М (зарубежные марки – Н, НВ, В) с цифрой – показателем перед буквой, указывающей на большую твердость или мягкость карандаша.</a:t>
            </a:r>
          </a:p>
          <a:p>
            <a:endParaRPr lang="ru-RU" dirty="0"/>
          </a:p>
        </p:txBody>
      </p:sp>
      <p:pic>
        <p:nvPicPr>
          <p:cNvPr id="4098" name="Picture 2" descr="D:\Работа\для презентаций\4e85b75c3c683_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2808312" cy="2808312"/>
          </a:xfrm>
          <a:prstGeom prst="rect">
            <a:avLst/>
          </a:prstGeom>
          <a:noFill/>
        </p:spPr>
      </p:pic>
      <p:pic>
        <p:nvPicPr>
          <p:cNvPr id="4099" name="Picture 3" descr="D:\Работа\для презентаций\138268539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89040"/>
            <a:ext cx="4597226" cy="2758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9" descr="A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7"/>
            <a:ext cx="3556361" cy="5184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6" y="5661248"/>
            <a:ext cx="352839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И.И. Тартаковский «Портрет художника С. Комисаренко», 1952. Бумага, карандаш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5" name="Рисунок 10" descr="aA4tfTsOS7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3761436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4190928"/>
            <a:ext cx="3761436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рисунок,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1950. Карандаш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19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Уголь рисовальный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3657600" cy="4572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Приготавливается из высушенных, очищенных от коры древесных прутиков ивы или березы путем обжига без доступа кислорода. </a:t>
            </a:r>
          </a:p>
          <a:p>
            <a:r>
              <a:rPr lang="ru-RU" dirty="0" smtClean="0"/>
              <a:t>Уголь для рисования обладает теплым черным цветом, легко ложится на поверхность бумаги. Его можно растушевывать, получая при этом оттенки от черного до светло-серого цвета. </a:t>
            </a:r>
          </a:p>
        </p:txBody>
      </p:sp>
      <p:pic>
        <p:nvPicPr>
          <p:cNvPr id="7170" name="Picture 2" descr="D:\Работа\для презентаций\M0000000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68760"/>
            <a:ext cx="3600400" cy="5009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896544" cy="634082"/>
          </a:xfrm>
        </p:spPr>
        <p:txBody>
          <a:bodyPr/>
          <a:lstStyle/>
          <a:p>
            <a:r>
              <a:rPr lang="ru-RU" sz="3200" b="1" i="1" dirty="0" smtClean="0"/>
              <a:t>Уголь рисовальный</a:t>
            </a:r>
            <a:endParaRPr lang="ru-RU" dirty="0"/>
          </a:p>
        </p:txBody>
      </p:sp>
      <p:sp>
        <p:nvSpPr>
          <p:cNvPr id="5" name="Содержимое 3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3657600" cy="2808312"/>
          </a:xfrm>
        </p:spPr>
        <p:txBody>
          <a:bodyPr>
            <a:normAutofit/>
          </a:bodyPr>
          <a:lstStyle/>
          <a:p>
            <a:r>
              <a:rPr lang="ru-RU" dirty="0" smtClean="0"/>
              <a:t>Бывает также прессованный уголь, который прессуется из угольного порошка. Он дает более черный цвет, нежели рисовальный</a:t>
            </a:r>
          </a:p>
          <a:p>
            <a:endParaRPr lang="ru-RU" dirty="0"/>
          </a:p>
        </p:txBody>
      </p:sp>
      <p:pic>
        <p:nvPicPr>
          <p:cNvPr id="7" name="Picture 4" descr="D:\Работа\для презентаций\file_5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861048"/>
            <a:ext cx="3744416" cy="2546203"/>
          </a:xfrm>
          <a:prstGeom prst="rect">
            <a:avLst/>
          </a:prstGeom>
          <a:noFill/>
        </p:spPr>
      </p:pic>
      <p:pic>
        <p:nvPicPr>
          <p:cNvPr id="8" name="Picture 5" descr="D:\Работа\для презентаций\G01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Рисунок 60" descr="39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228975" cy="4324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725144"/>
            <a:ext cx="3228975" cy="571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 Курбе «Мужчина с трубкой (Автопортрет)», 1847. Уголь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3074" name="Рисунок 61" descr="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60648"/>
            <a:ext cx="4292223" cy="3387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1919" y="3789040"/>
            <a:ext cx="302433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И.Е. Репин «Портрет актрисы Элеоноры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Дузе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1891. Холст, уголь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351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Рисунок 62" descr="45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82" y="372466"/>
            <a:ext cx="2837188" cy="3514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09182" y="4077926"/>
            <a:ext cx="283718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Н.Н. Жуков «Портрет скульптора С.И. </a:t>
            </a:r>
            <a:r>
              <a:rPr lang="ru-RU" sz="14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Эрьзи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4099" name="Рисунок 63" descr="79996340_large_1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17" y="372467"/>
            <a:ext cx="2428875" cy="3514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64" descr="а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2467"/>
            <a:ext cx="2352675" cy="350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2517" y="4077926"/>
            <a:ext cx="24288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Н.И.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Фешин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«Портрет старика», 2 четверть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Уголь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4077926"/>
            <a:ext cx="2352675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Н.И.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Фешин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«Смеющийся мужчина с усами»,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1940. Уголь</a:t>
            </a:r>
            <a:endParaRPr lang="ru-RU" sz="1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83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b="1" i="1" dirty="0" smtClean="0"/>
              <a:t>Соус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3657600" cy="525658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Представляет собой жирные черные палочки цилиндрической формы. Он дает приятный бархатистый тон. </a:t>
            </a:r>
          </a:p>
          <a:p>
            <a:r>
              <a:rPr lang="ru-RU" dirty="0" smtClean="0"/>
              <a:t>Соусом можно работать сухим и мокрым способом. В первом случае можно работать линией, штрихами и пятнами с применением растирки. Во втором случае его необходимо растереть и развести вожжой до желаемой консистенции. Работа мокрым соусом позволяет выполнять переход от линии к тону и наоборот.</a:t>
            </a:r>
            <a:endParaRPr lang="ru-RU" dirty="0"/>
          </a:p>
        </p:txBody>
      </p:sp>
      <p:pic>
        <p:nvPicPr>
          <p:cNvPr id="1026" name="Picture 2" descr="D:\Работа\для презентаций\karandas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24744"/>
            <a:ext cx="4762500" cy="41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9">
      <a:dk1>
        <a:srgbClr val="0D0C07"/>
      </a:dk1>
      <a:lt1>
        <a:srgbClr val="FBD5B5"/>
      </a:lt1>
      <a:dk2>
        <a:srgbClr val="0D0C07"/>
      </a:dk2>
      <a:lt2>
        <a:srgbClr val="EEECE1"/>
      </a:lt2>
      <a:accent1>
        <a:srgbClr val="95373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330</TotalTime>
  <Words>908</Words>
  <Application>Microsoft Office PowerPoint</Application>
  <PresentationFormat>Экран (4:3)</PresentationFormat>
  <Paragraphs>95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Художественные материалы</vt:lpstr>
      <vt:lpstr>Графические материалы</vt:lpstr>
      <vt:lpstr>Графитный карандаш</vt:lpstr>
      <vt:lpstr>Слайд 4</vt:lpstr>
      <vt:lpstr>Уголь рисовальный</vt:lpstr>
      <vt:lpstr>Уголь рисовальный</vt:lpstr>
      <vt:lpstr>Слайд 7</vt:lpstr>
      <vt:lpstr>Слайд 8</vt:lpstr>
      <vt:lpstr>Соус</vt:lpstr>
      <vt:lpstr>Слайд 10</vt:lpstr>
      <vt:lpstr>Сангина</vt:lpstr>
      <vt:lpstr>Слайд 12</vt:lpstr>
      <vt:lpstr>Слайд 13</vt:lpstr>
      <vt:lpstr>Тушь</vt:lpstr>
      <vt:lpstr>Слайд 15</vt:lpstr>
      <vt:lpstr>Фломастер</vt:lpstr>
      <vt:lpstr>Живописные материалы</vt:lpstr>
      <vt:lpstr>Акварель</vt:lpstr>
      <vt:lpstr>Гуашь</vt:lpstr>
      <vt:lpstr>Масляные краски 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Художественные материалы</dc:title>
  <dc:creator>Xenuspopka</dc:creator>
  <cp:lastModifiedBy>Xenuspopka</cp:lastModifiedBy>
  <cp:revision>36</cp:revision>
  <dcterms:created xsi:type="dcterms:W3CDTF">2014-09-10T07:00:33Z</dcterms:created>
  <dcterms:modified xsi:type="dcterms:W3CDTF">2014-12-03T21:06:34Z</dcterms:modified>
</cp:coreProperties>
</file>