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0942" autoAdjust="0"/>
  </p:normalViewPr>
  <p:slideViewPr>
    <p:cSldViewPr>
      <p:cViewPr varScale="1">
        <p:scale>
          <a:sx n="97" d="100"/>
          <a:sy n="97" d="100"/>
        </p:scale>
        <p:origin x="-1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2305A-CCBC-4242-A68C-F26334BD39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1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C4A2F-3FB3-4BCC-B367-081C89B4F8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1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A8022-F98F-45C5-8841-B4F959CD3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10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685800" y="990600"/>
            <a:ext cx="3810000" cy="5105400"/>
          </a:xfrm>
        </p:spPr>
        <p:txBody>
          <a:bodyPr/>
          <a:lstStyle/>
          <a:p>
            <a:r>
              <a:rPr lang="ru-RU" smtClean="0"/>
              <a:t>Вставка картинки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990600"/>
            <a:ext cx="3810000" cy="5105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A4B3543-8A07-4ED3-9172-4FF2133985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4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65D9C-9100-4429-A4EC-19BB89EEC6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3E612-D262-44DF-9F8B-A8D6BB431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0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F8FB8-8CA9-41D0-B99C-96B7F03C3B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30964-952D-4800-9C8B-E74E3D98B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5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94BC2-559E-46AD-954D-088D80A216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3C219-B335-4D95-BC13-37BC49E991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5493D-3D76-463B-9174-1122C6124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4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EFC63-72FA-4D3C-A965-81E06EABAA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8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EE2F77-4C6F-46AE-973E-2D87B2A00B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ru-RU" sz="3600" b="1" dirty="0">
                <a:solidFill>
                  <a:srgbClr val="FFFF00"/>
                </a:solidFill>
              </a:rPr>
              <a:t>Значение </a:t>
            </a:r>
            <a:r>
              <a:rPr lang="ru-RU" sz="3600" b="1" dirty="0" smtClean="0">
                <a:solidFill>
                  <a:srgbClr val="FFFF00"/>
                </a:solidFill>
              </a:rPr>
              <a:t>цели и задач в образовательной и воспитательной деятельности педагога. 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2"/>
                </a:solidFill>
              </a:rPr>
              <a:t>Старший методист ГБОУ СОШ №6 СП РПДОД </a:t>
            </a:r>
            <a:r>
              <a:rPr lang="ru-RU" sz="2400" b="1" dirty="0" smtClean="0">
                <a:solidFill>
                  <a:schemeClr val="accent2"/>
                </a:solidFill>
              </a:rPr>
              <a:t>Пивоварова Ольга Викторовна</a:t>
            </a:r>
          </a:p>
          <a:p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endParaRPr lang="ru-RU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-99392"/>
            <a:ext cx="7772400" cy="576064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Цель это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064896" cy="5400600"/>
          </a:xfrm>
        </p:spPr>
        <p:txBody>
          <a:bodyPr/>
          <a:lstStyle/>
          <a:p>
            <a:r>
              <a:rPr lang="ru-RU" sz="2400" b="1" dirty="0">
                <a:solidFill>
                  <a:srgbClr val="FFFF00"/>
                </a:solidFill>
              </a:rPr>
              <a:t>Цель</a:t>
            </a:r>
            <a:r>
              <a:rPr lang="ru-RU" sz="2400" dirty="0">
                <a:solidFill>
                  <a:srgbClr val="FFFF00"/>
                </a:solidFill>
              </a:rPr>
              <a:t> — осознанное представление о том результате, который должен быть достигнут путем направленных усилий </a:t>
            </a:r>
            <a:r>
              <a:rPr lang="ru-RU" sz="2400" dirty="0" smtClean="0">
                <a:solidFill>
                  <a:srgbClr val="FFFF00"/>
                </a:solidFill>
              </a:rPr>
              <a:t>личности. 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dirty="0">
                <a:solidFill>
                  <a:srgbClr val="FFFF00"/>
                </a:solidFill>
              </a:rPr>
              <a:t>Цель – это образ конечного результата.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ru-RU" sz="2400" dirty="0" smtClean="0">
                <a:solidFill>
                  <a:srgbClr val="FFFF00"/>
                </a:solidFill>
              </a:rPr>
              <a:t>Цель </a:t>
            </a:r>
            <a:r>
              <a:rPr lang="ru-RU" sz="2400" dirty="0">
                <a:solidFill>
                  <a:srgbClr val="FFFF00"/>
                </a:solidFill>
              </a:rPr>
              <a:t>образования - осознанное представление о том, какими должны стать люди в результате образования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400" dirty="0" smtClean="0">
                <a:solidFill>
                  <a:srgbClr val="FFFF00"/>
                </a:solidFill>
              </a:rPr>
              <a:t>Цель образования - запланированные </a:t>
            </a:r>
            <a:r>
              <a:rPr lang="ru-RU" sz="2400" dirty="0">
                <a:solidFill>
                  <a:srgbClr val="FFFF00"/>
                </a:solidFill>
              </a:rPr>
              <a:t>результаты педагогической деятельности, состоящие в обеспечении такого развития и таких условий, которые дадут учащемуся возможность раскрыть и довести до полного расцвета свои потенциальные возможности (физические, духовные и интеллектуальные), которыми он обладает как член общества.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b="1" dirty="0">
                <a:solidFill>
                  <a:srgbClr val="FFFF00"/>
                </a:solidFill>
              </a:rPr>
              <a:t>Цели могут быть направлены на:</a:t>
            </a:r>
          </a:p>
          <a:p>
            <a:pPr marL="0" lvl="0" indent="0"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- развитие </a:t>
            </a:r>
            <a:r>
              <a:rPr lang="ru-RU" sz="2400" b="1" dirty="0">
                <a:solidFill>
                  <a:srgbClr val="FFFF00"/>
                </a:solidFill>
              </a:rPr>
              <a:t>ребенка в целом;</a:t>
            </a:r>
          </a:p>
          <a:p>
            <a:pPr marL="0" lvl="0" indent="0"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- на </a:t>
            </a:r>
            <a:r>
              <a:rPr lang="ru-RU" sz="2400" b="1" dirty="0">
                <a:solidFill>
                  <a:srgbClr val="FFFF00"/>
                </a:solidFill>
              </a:rPr>
              <a:t>развитие определенных способностей </a:t>
            </a:r>
            <a:r>
              <a:rPr lang="ru-RU" sz="2400" b="1" dirty="0" smtClean="0">
                <a:solidFill>
                  <a:srgbClr val="FFFF00"/>
                </a:solidFill>
              </a:rPr>
              <a:t>ребенка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Цель </a:t>
            </a:r>
            <a:r>
              <a:rPr lang="ru-RU" sz="2400" b="1" dirty="0">
                <a:solidFill>
                  <a:srgbClr val="FFFF00"/>
                </a:solidFill>
              </a:rPr>
              <a:t>должна </a:t>
            </a:r>
            <a:r>
              <a:rPr lang="ru-RU" sz="2400" b="1" dirty="0" smtClean="0">
                <a:solidFill>
                  <a:srgbClr val="FFFF00"/>
                </a:solidFill>
              </a:rPr>
              <a:t>быть: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FF00"/>
                </a:solidFill>
              </a:rPr>
              <a:t>к</a:t>
            </a:r>
            <a:r>
              <a:rPr lang="ru-RU" sz="2400" b="1" dirty="0" smtClean="0">
                <a:solidFill>
                  <a:srgbClr val="FFFF00"/>
                </a:solidFill>
              </a:rPr>
              <a:t>онкретной</a:t>
            </a:r>
            <a:r>
              <a:rPr lang="ru-RU" sz="2400" b="1" dirty="0">
                <a:solidFill>
                  <a:srgbClr val="FFFF00"/>
                </a:solidFill>
              </a:rPr>
              <a:t>, направленной на изменение конкретной ситуации или на достижение определенного </a:t>
            </a:r>
            <a:r>
              <a:rPr lang="ru-RU" sz="2400" b="1" dirty="0" smtClean="0">
                <a:solidFill>
                  <a:srgbClr val="FFFF00"/>
                </a:solidFill>
              </a:rPr>
              <a:t>результата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FF00"/>
                </a:solidFill>
              </a:rPr>
              <a:t>и</a:t>
            </a:r>
            <a:r>
              <a:rPr lang="ru-RU" sz="2400" b="1" dirty="0" smtClean="0">
                <a:solidFill>
                  <a:srgbClr val="FFFF00"/>
                </a:solidFill>
              </a:rPr>
              <a:t>змеримой</a:t>
            </a:r>
            <a:r>
              <a:rPr lang="ru-RU" sz="2400" b="1" dirty="0">
                <a:solidFill>
                  <a:srgbClr val="FFFF00"/>
                </a:solidFill>
              </a:rPr>
              <a:t>, иметь </a:t>
            </a:r>
            <a:r>
              <a:rPr lang="ru-RU" sz="2400" b="1" dirty="0" smtClean="0">
                <a:solidFill>
                  <a:srgbClr val="FFFF00"/>
                </a:solidFill>
              </a:rPr>
              <a:t>границы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FF00"/>
                </a:solidFill>
              </a:rPr>
              <a:t>р</a:t>
            </a:r>
            <a:r>
              <a:rPr lang="ru-RU" sz="2400" b="1" dirty="0" smtClean="0">
                <a:solidFill>
                  <a:srgbClr val="FFFF00"/>
                </a:solidFill>
              </a:rPr>
              <a:t>еалистичной </a:t>
            </a:r>
            <a:r>
              <a:rPr lang="ru-RU" sz="2400" b="1" dirty="0">
                <a:solidFill>
                  <a:srgbClr val="FFFF00"/>
                </a:solidFill>
              </a:rPr>
              <a:t>(достижимой), связана со временем</a:t>
            </a:r>
          </a:p>
          <a:p>
            <a:r>
              <a:rPr lang="ru-RU" sz="2400" b="1" dirty="0">
                <a:solidFill>
                  <a:srgbClr val="FFFF00"/>
                </a:solidFill>
              </a:rPr>
              <a:t>Четко поставленная цель – такая цель, прочитав которую можно понять, что вы собираетесь </a:t>
            </a:r>
            <a:r>
              <a:rPr lang="ru-RU" sz="2400" b="1" dirty="0" smtClean="0">
                <a:solidFill>
                  <a:srgbClr val="FFFF00"/>
                </a:solidFill>
              </a:rPr>
              <a:t>достичь</a:t>
            </a:r>
            <a:r>
              <a:rPr lang="ru-RU" sz="2400" b="1" dirty="0">
                <a:solidFill>
                  <a:srgbClr val="FFFF00"/>
                </a:solidFill>
              </a:rPr>
              <a:t>.</a:t>
            </a:r>
            <a:endParaRPr lang="ru-RU" sz="2400" b="1" dirty="0">
              <a:solidFill>
                <a:srgbClr val="FFFF00"/>
              </a:solidFill>
            </a:endParaRPr>
          </a:p>
          <a:p>
            <a:endParaRPr lang="ru-RU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62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328464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Цели подразделяются </a:t>
            </a:r>
            <a:r>
              <a:rPr lang="ru-RU" b="1" dirty="0">
                <a:solidFill>
                  <a:schemeClr val="accent2"/>
                </a:solidFill>
              </a:rPr>
              <a:t>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Цели </a:t>
            </a:r>
            <a:r>
              <a:rPr lang="ru-RU" sz="2400" b="1" dirty="0">
                <a:solidFill>
                  <a:srgbClr val="FFFF00"/>
                </a:solidFill>
              </a:rPr>
              <a:t>обучения — зафиксированный в учебной программе объем и уровень освоения знаний, формирования умений и навыков; </a:t>
            </a:r>
            <a:r>
              <a:rPr lang="ru-RU" sz="2400" b="1" dirty="0" smtClean="0">
                <a:solidFill>
                  <a:srgbClr val="FFFF00"/>
                </a:solidFill>
              </a:rPr>
              <a:t>воспитательные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Цели </a:t>
            </a:r>
            <a:r>
              <a:rPr lang="ru-RU" sz="2400" b="1" dirty="0">
                <a:solidFill>
                  <a:srgbClr val="FFFF00"/>
                </a:solidFill>
              </a:rPr>
              <a:t>— формирование черт характера, ценностных ориентации, волевых качеств, освоение нормативов социального поведения и межличностного взаимодействия;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r>
              <a:rPr lang="ru-RU" sz="2400" b="1" dirty="0" smtClean="0">
                <a:solidFill>
                  <a:srgbClr val="FFFF00"/>
                </a:solidFill>
              </a:rPr>
              <a:t>Цели </a:t>
            </a:r>
            <a:r>
              <a:rPr lang="ru-RU" sz="2400" b="1" dirty="0">
                <a:solidFill>
                  <a:srgbClr val="FFFF00"/>
                </a:solidFill>
              </a:rPr>
              <a:t>развития — обогащение духовного мира, познавательных и интеллектуально-творческих способностей, совершенствование восприятия, внимания, памяти, мышления. </a:t>
            </a:r>
          </a:p>
        </p:txBody>
      </p:sp>
    </p:spTree>
    <p:extLst>
      <p:ext uri="{BB962C8B-B14F-4D97-AF65-F5344CB8AC3E}">
        <p14:creationId xmlns:p14="http://schemas.microsoft.com/office/powerpoint/2010/main" val="132291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328464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Воспитательные цели: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488832" cy="5043264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rgbClr val="FFFF00"/>
                </a:solidFill>
              </a:rPr>
              <a:t>Создать…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Обеспечить …</a:t>
            </a:r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условия </a:t>
            </a:r>
            <a:r>
              <a:rPr lang="ru-RU" b="1" i="1" dirty="0">
                <a:solidFill>
                  <a:srgbClr val="FFFF00"/>
                </a:solidFill>
              </a:rPr>
              <a:t>для воспитания чувства гуманизма, коллективизма, уважения к старшим, взаимопомощи, отзывчивости, вежливости, отрицательного отношения к вредным привычкам, ценности физического здоровья и т.д.</a:t>
            </a:r>
            <a:endParaRPr lang="ru-RU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6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328464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Развивающие цели: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7992888" cy="5400600"/>
          </a:xfrm>
        </p:spPr>
        <p:txBody>
          <a:bodyPr/>
          <a:lstStyle/>
          <a:p>
            <a:pPr lvl="0"/>
            <a:r>
              <a:rPr lang="ru-RU" b="1" dirty="0">
                <a:solidFill>
                  <a:srgbClr val="FFFF00"/>
                </a:solidFill>
              </a:rPr>
              <a:t>С</a:t>
            </a:r>
            <a:r>
              <a:rPr lang="ru-RU" b="1" dirty="0" smtClean="0">
                <a:solidFill>
                  <a:srgbClr val="FFFF00"/>
                </a:solidFill>
              </a:rPr>
              <a:t>оздать </a:t>
            </a:r>
            <a:r>
              <a:rPr lang="ru-RU" b="1" dirty="0">
                <a:solidFill>
                  <a:srgbClr val="FFFF00"/>
                </a:solidFill>
              </a:rPr>
              <a:t>условия для </a:t>
            </a:r>
            <a:r>
              <a:rPr lang="ru-RU" b="1" dirty="0" smtClean="0">
                <a:solidFill>
                  <a:srgbClr val="FFFF00"/>
                </a:solidFill>
              </a:rPr>
              <a:t>развития…</a:t>
            </a:r>
          </a:p>
          <a:p>
            <a:pPr lvl="0"/>
            <a:r>
              <a:rPr lang="ru-RU" b="1" dirty="0">
                <a:solidFill>
                  <a:srgbClr val="FFFF00"/>
                </a:solidFill>
              </a:rPr>
              <a:t>С</a:t>
            </a:r>
            <a:r>
              <a:rPr lang="ru-RU" b="1" dirty="0" smtClean="0">
                <a:solidFill>
                  <a:srgbClr val="FFFF00"/>
                </a:solidFill>
              </a:rPr>
              <a:t>пособствовать развитию…</a:t>
            </a:r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логического </a:t>
            </a:r>
            <a:r>
              <a:rPr lang="ru-RU" b="1" i="1" dirty="0">
                <a:solidFill>
                  <a:srgbClr val="FFFF00"/>
                </a:solidFill>
              </a:rPr>
              <a:t>мышления, памяти, наблюдательности, умения правильно обобщать данные и делать выводы, сравнивать, умения составлять план и пользоваться им, и т. д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FF00"/>
                </a:solidFill>
              </a:rPr>
              <a:t>В</a:t>
            </a:r>
            <a:r>
              <a:rPr lang="ru-RU" sz="2800" b="1" dirty="0" smtClean="0">
                <a:solidFill>
                  <a:srgbClr val="FFFF00"/>
                </a:solidFill>
              </a:rPr>
              <a:t>оспитательная </a:t>
            </a:r>
            <a:r>
              <a:rPr lang="ru-RU" sz="2800" b="1" dirty="0">
                <a:solidFill>
                  <a:srgbClr val="FFFF00"/>
                </a:solidFill>
              </a:rPr>
              <a:t>– создать условия для воспитания (пишем чего</a:t>
            </a:r>
            <a:r>
              <a:rPr lang="ru-RU" sz="2800" b="1" dirty="0" smtClean="0">
                <a:solidFill>
                  <a:srgbClr val="FFFF00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 Развивающая </a:t>
            </a:r>
            <a:r>
              <a:rPr lang="ru-RU" sz="2800" b="1" dirty="0">
                <a:solidFill>
                  <a:srgbClr val="FFFF00"/>
                </a:solidFill>
              </a:rPr>
              <a:t>– создать условия для развития (пишем чего).</a:t>
            </a:r>
          </a:p>
          <a:p>
            <a:pPr marL="0" lvl="0" indent="0">
              <a:buNone/>
            </a:pPr>
            <a:endParaRPr lang="ru-RU" b="1" i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49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328464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Задачи: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90600"/>
            <a:ext cx="8208912" cy="5390728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“Задача” - это то, что требует выполнения, разрешения. </a:t>
            </a:r>
            <a:r>
              <a:rPr lang="ru-RU" b="1" i="1" dirty="0">
                <a:solidFill>
                  <a:srgbClr val="FFFF00"/>
                </a:solidFill>
              </a:rPr>
              <a:t>(С.И. Ожегов. Словарь русского языка) </a:t>
            </a:r>
            <a:endParaRPr lang="ru-RU" b="1" i="1" dirty="0" smtClean="0">
              <a:solidFill>
                <a:srgbClr val="FFFF00"/>
              </a:solidFill>
            </a:endParaRPr>
          </a:p>
          <a:p>
            <a:r>
              <a:rPr lang="ru-RU" b="1" dirty="0">
                <a:solidFill>
                  <a:srgbClr val="FFFF00"/>
                </a:solidFill>
              </a:rPr>
              <a:t>Задачи могут </a:t>
            </a:r>
            <a:r>
              <a:rPr lang="ru-RU" b="1" dirty="0" smtClean="0">
                <a:solidFill>
                  <a:srgbClr val="FFFF00"/>
                </a:solidFill>
              </a:rPr>
              <a:t>быть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- образовательные </a:t>
            </a:r>
            <a:r>
              <a:rPr lang="ru-RU" dirty="0">
                <a:solidFill>
                  <a:srgbClr val="FFFF00"/>
                </a:solidFill>
              </a:rPr>
              <a:t>(что узнает </a:t>
            </a:r>
            <a:r>
              <a:rPr lang="ru-RU" dirty="0" smtClean="0">
                <a:solidFill>
                  <a:srgbClr val="FFFF00"/>
                </a:solidFill>
              </a:rPr>
              <a:t>воспитанник);</a:t>
            </a:r>
            <a:endParaRPr lang="ru-RU" dirty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FF00"/>
                </a:solidFill>
              </a:rPr>
              <a:t>развивающие</a:t>
            </a:r>
            <a:r>
              <a:rPr lang="ru-RU" dirty="0">
                <a:solidFill>
                  <a:srgbClr val="FFFF00"/>
                </a:solidFill>
              </a:rPr>
              <a:t>, связанные с развитием творчества ребенка (чему </a:t>
            </a:r>
            <a:r>
              <a:rPr lang="ru-RU" dirty="0" smtClean="0">
                <a:solidFill>
                  <a:srgbClr val="FFFF00"/>
                </a:solidFill>
              </a:rPr>
              <a:t>научится ребенок);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FFFF00"/>
                </a:solidFill>
              </a:rPr>
              <a:t>в</a:t>
            </a:r>
            <a:r>
              <a:rPr lang="ru-RU" dirty="0" smtClean="0">
                <a:solidFill>
                  <a:srgbClr val="FFFF00"/>
                </a:solidFill>
              </a:rPr>
              <a:t>оспитательные (</a:t>
            </a:r>
            <a:r>
              <a:rPr lang="ru-RU" smtClean="0">
                <a:solidFill>
                  <a:srgbClr val="FFFF00"/>
                </a:solidFill>
              </a:rPr>
              <a:t>что сформируется </a:t>
            </a:r>
            <a:r>
              <a:rPr lang="ru-RU">
                <a:solidFill>
                  <a:srgbClr val="FFFF00"/>
                </a:solidFill>
              </a:rPr>
              <a:t>у </a:t>
            </a:r>
            <a:r>
              <a:rPr lang="ru-RU" smtClean="0">
                <a:solidFill>
                  <a:srgbClr val="FFFF00"/>
                </a:solidFill>
              </a:rPr>
              <a:t>обучающихся, определённые </a:t>
            </a:r>
            <a:r>
              <a:rPr lang="ru-RU" dirty="0">
                <a:solidFill>
                  <a:srgbClr val="FFFF00"/>
                </a:solidFill>
              </a:rPr>
              <a:t>свойств личности и черт </a:t>
            </a:r>
            <a:r>
              <a:rPr lang="ru-RU" dirty="0" smtClean="0">
                <a:solidFill>
                  <a:srgbClr val="FFFF00"/>
                </a:solidFill>
              </a:rPr>
              <a:t>характера) </a:t>
            </a:r>
            <a:endParaRPr lang="ru-RU" dirty="0">
              <a:solidFill>
                <a:srgbClr val="FFFF00"/>
              </a:solidFill>
            </a:endParaRPr>
          </a:p>
          <a:p>
            <a:endParaRPr lang="ru-RU" b="1" dirty="0" smtClean="0">
              <a:solidFill>
                <a:srgbClr val="FFFF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38674579"/>
      </p:ext>
    </p:extLst>
  </p:cSld>
  <p:clrMapOvr>
    <a:masterClrMapping/>
  </p:clrMapOvr>
</p:sld>
</file>

<file path=ppt/theme/theme1.xml><?xml version="1.0" encoding="utf-8"?>
<a:theme xmlns:a="http://schemas.openxmlformats.org/drawingml/2006/main" name="6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6</Template>
  <TotalTime>44</TotalTime>
  <Words>310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6</vt:lpstr>
      <vt:lpstr>Значение цели и задач в образовательной и воспитательной деятельности педагога. </vt:lpstr>
      <vt:lpstr>Цель это</vt:lpstr>
      <vt:lpstr>Презентация PowerPoint</vt:lpstr>
      <vt:lpstr>Цели подразделяются на</vt:lpstr>
      <vt:lpstr>Воспитательные цели:</vt:lpstr>
      <vt:lpstr>Развивающие цели:</vt:lpstr>
      <vt:lpstr>Задачи: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 и задачи </dc:title>
  <dc:creator>Admin</dc:creator>
  <dc:description>http://o5-5.ru - Îïÿòü ïÿòü!  Êîëëåêöèÿ ïðåçåíòàöèé ïî âñåì ïðåäìåòàì. Øàáëîíû PowerPoint</dc:description>
  <cp:lastModifiedBy>Admin</cp:lastModifiedBy>
  <cp:revision>9</cp:revision>
  <dcterms:created xsi:type="dcterms:W3CDTF">2014-10-17T12:28:29Z</dcterms:created>
  <dcterms:modified xsi:type="dcterms:W3CDTF">2014-10-20T05:27:37Z</dcterms:modified>
</cp:coreProperties>
</file>