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319" r:id="rId2"/>
    <p:sldId id="278" r:id="rId3"/>
    <p:sldId id="279" r:id="rId4"/>
    <p:sldId id="280" r:id="rId5"/>
    <p:sldId id="293" r:id="rId6"/>
    <p:sldId id="297" r:id="rId7"/>
    <p:sldId id="296" r:id="rId8"/>
    <p:sldId id="295" r:id="rId9"/>
    <p:sldId id="298" r:id="rId10"/>
    <p:sldId id="299" r:id="rId11"/>
    <p:sldId id="29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FF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25592-38DD-45B3-9F33-61117F86A961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E989F-37EB-423D-8138-A0D7AD1CC1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266DE5-6F3C-4B80-9E2F-967B726BCB42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A78ECE-498D-4688-A54E-5F9684BFF5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school-collection.edu.ru/catalog/res/f7e8a247-f77a-89a1-d69a-75579794aea3/?from=bf5c59d6-a562-2c61-9d98-139ac12015dd&amp;interface=teacher&amp;class%5b%5d=50&amp;class%5b%5d=51&amp;subject=3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chool-collection.edu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582615"/>
            <a:ext cx="8856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rgbClr val="0033CC"/>
                </a:solidFill>
              </a:rPr>
              <a:t>Идти вперёд – значит потерять покой,</a:t>
            </a:r>
            <a:endParaRPr lang="ru-RU" sz="3200" dirty="0" smtClean="0">
              <a:solidFill>
                <a:srgbClr val="0033CC"/>
              </a:solidFill>
            </a:endParaRPr>
          </a:p>
          <a:p>
            <a:pPr>
              <a:defRPr/>
            </a:pPr>
            <a:r>
              <a:rPr lang="ru-RU" sz="3200" b="1" dirty="0" smtClean="0">
                <a:solidFill>
                  <a:srgbClr val="0033CC"/>
                </a:solidFill>
              </a:rPr>
              <a:t>Остаться на месте – значит потерять себя.</a:t>
            </a:r>
            <a:endParaRPr lang="ru-RU" sz="3200" dirty="0" smtClean="0">
              <a:solidFill>
                <a:srgbClr val="0033CC"/>
              </a:solidFill>
            </a:endParaRPr>
          </a:p>
          <a:p>
            <a:pPr algn="r">
              <a:defRPr/>
            </a:pPr>
            <a:r>
              <a:rPr lang="ru-RU" sz="3200" b="1" dirty="0" smtClean="0">
                <a:solidFill>
                  <a:srgbClr val="0033CC"/>
                </a:solidFill>
              </a:rPr>
              <a:t>                             </a:t>
            </a:r>
          </a:p>
          <a:p>
            <a:pPr algn="r">
              <a:defRPr/>
            </a:pPr>
            <a:endParaRPr lang="ru-RU" sz="3200" b="1" i="1" dirty="0" smtClean="0">
              <a:solidFill>
                <a:srgbClr val="0033CC"/>
              </a:solidFill>
            </a:endParaRPr>
          </a:p>
          <a:p>
            <a:pPr algn="r">
              <a:defRPr/>
            </a:pPr>
            <a:r>
              <a:rPr lang="ru-RU" sz="3200" b="1" i="1" dirty="0" smtClean="0">
                <a:solidFill>
                  <a:srgbClr val="0033CC"/>
                </a:solidFill>
              </a:rPr>
              <a:t>Серен Кьеркегор</a:t>
            </a:r>
            <a:endParaRPr lang="ru-RU" sz="3200" dirty="0">
              <a:solidFill>
                <a:srgbClr val="0033C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16631"/>
            <a:ext cx="2367905" cy="205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52"/>
            <a:ext cx="8443914" cy="164307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После завершения лабораторной работы необходимо нажать на кнопку «Тестовые задания» правого меню и ответить на тестовые вопросы и/или выполнить контрольные задания. </a:t>
            </a:r>
          </a:p>
          <a:p>
            <a:endParaRPr lang="ru-RU" dirty="0"/>
          </a:p>
        </p:txBody>
      </p:sp>
      <p:pic>
        <p:nvPicPr>
          <p:cNvPr id="4" name="Рисунок 3" descr="http://files.school-collection.edu.ru/dlrstore/59d733cb-fe6c-4b50-963f-37f5260edea4/pics/image02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5" y="1927622"/>
            <a:ext cx="6357982" cy="4358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>
            <a:hlinkClick r:id="rId2" highlightClick="1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428736"/>
            <a:ext cx="6572277" cy="4106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1"/>
          <p:cNvSpPr>
            <a:spLocks noChangeArrowheads="1"/>
          </p:cNvSpPr>
          <p:nvPr/>
        </p:nvSpPr>
        <p:spPr bwMode="auto">
          <a:xfrm>
            <a:off x="857250" y="214313"/>
            <a:ext cx="7343775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2800"/>
              <a:t>ПРАКТИЧЕСКАЯ РЕАЛИЗАЦИЯ ПРОЕКТА</a:t>
            </a:r>
            <a:endParaRPr lang="ru-RU" sz="2800" b="1"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5500688"/>
            <a:ext cx="9001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Готовое </a:t>
            </a:r>
            <a:r>
              <a:rPr lang="ru-RU" b="1" dirty="0" smtClean="0"/>
              <a:t>решение </a:t>
            </a:r>
            <a:r>
              <a:rPr lang="ru-RU" b="1" dirty="0"/>
              <a:t>для педагога –предметника опубликовано на сайте</a:t>
            </a:r>
          </a:p>
          <a:p>
            <a:pPr algn="ctr"/>
            <a:r>
              <a:rPr lang="ru-RU" b="1" dirty="0"/>
              <a:t>«Единая коллекция цифровых образовательных ресурсов»</a:t>
            </a:r>
          </a:p>
        </p:txBody>
      </p:sp>
      <p:sp>
        <p:nvSpPr>
          <p:cNvPr id="30726" name="Rectangle 1"/>
          <p:cNvSpPr>
            <a:spLocks noChangeArrowheads="1"/>
          </p:cNvSpPr>
          <p:nvPr/>
        </p:nvSpPr>
        <p:spPr bwMode="auto">
          <a:xfrm>
            <a:off x="2214563" y="1000125"/>
            <a:ext cx="4962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800" dirty="0">
                <a:cs typeface="Times New Roman" pitchFamily="18" charset="0"/>
                <a:hlinkClick r:id="rId4"/>
              </a:rPr>
              <a:t>http://school-collection.edu.ru</a:t>
            </a:r>
            <a:r>
              <a:rPr lang="ru-RU" sz="2800" dirty="0">
                <a:cs typeface="Times New Roman" pitchFamily="18" charset="0"/>
              </a:rPr>
              <a:t>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357290" y="319201"/>
            <a:ext cx="62151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C70CA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Руководство по работе с ресурсами коллекции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C70CA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цифровых образовательных ресурсов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C70CA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1965509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Виртуальный лабораторный комплекс по Молекулярной физике, Теплоте и Основам Термодинамики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572008"/>
            <a:ext cx="8472518" cy="17145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Виртуальные лаборатории предназначены для классной или внеаудиторной работы учащихся. Они включают один или несколько виртуальных экспериментов. </a:t>
            </a:r>
          </a:p>
          <a:p>
            <a:endParaRPr lang="ru-RU" dirty="0"/>
          </a:p>
        </p:txBody>
      </p:sp>
      <p:pic>
        <p:nvPicPr>
          <p:cNvPr id="4" name="Рисунок 3" descr="http://files.school-collection.edu.ru/dlrstore/59d733cb-fe6c-4b50-963f-37f5260edea4/pics/image00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14290"/>
            <a:ext cx="635798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2853"/>
            <a:ext cx="8229600" cy="1500198"/>
          </a:xfrm>
        </p:spPr>
        <p:txBody>
          <a:bodyPr>
            <a:normAutofit/>
          </a:bodyPr>
          <a:lstStyle/>
          <a:p>
            <a:r>
              <a:rPr lang="ru-RU" dirty="0" smtClean="0"/>
              <a:t>Эксперимент открывается страницей, представляющей название и цель(и) работы  </a:t>
            </a:r>
            <a:endParaRPr lang="ru-RU" dirty="0"/>
          </a:p>
        </p:txBody>
      </p:sp>
      <p:pic>
        <p:nvPicPr>
          <p:cNvPr id="4" name="Рисунок 3" descr="http://files.school-collection.edu.ru/dlrstore/59d733cb-fe6c-4b50-963f-37f5260edea4/pics/image00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428736"/>
            <a:ext cx="650085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1643074"/>
          </a:xfrm>
        </p:spPr>
        <p:txBody>
          <a:bodyPr/>
          <a:lstStyle/>
          <a:p>
            <a:r>
              <a:rPr lang="ru-RU" dirty="0" smtClean="0"/>
              <a:t>По нажатию кнопки «Далее» открывается страница с описанием содержания лабораторной работы </a:t>
            </a:r>
            <a:endParaRPr lang="ru-RU" dirty="0"/>
          </a:p>
        </p:txBody>
      </p:sp>
      <p:pic>
        <p:nvPicPr>
          <p:cNvPr id="4" name="Рисунок 3" descr="http://files.school-collection.edu.ru/dlrstore/59d733cb-fe6c-4b50-963f-37f5260edea4/pics/image00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500175"/>
            <a:ext cx="657229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4643446"/>
            <a:ext cx="8715436" cy="1363845"/>
          </a:xfrm>
        </p:spPr>
        <p:txBody>
          <a:bodyPr>
            <a:normAutofit fontScale="62500" lnSpcReduction="20000"/>
          </a:bodyPr>
          <a:lstStyle/>
          <a:p>
            <a:r>
              <a:rPr lang="ru-RU" sz="3900" dirty="0" smtClean="0"/>
              <a:t>Нажатие кнопки «Старт» на этой странице запускает основную моделирующую программу эксперимента, которая открывается с пошаговой инструкцией в нижней части экрана.</a:t>
            </a:r>
          </a:p>
          <a:p>
            <a:endParaRPr lang="ru-RU" dirty="0"/>
          </a:p>
        </p:txBody>
      </p:sp>
      <p:pic>
        <p:nvPicPr>
          <p:cNvPr id="6" name="Рисунок 5" descr="http://files.school-collection.edu.ru/dlrstore/59d733cb-fe6c-4b50-963f-37f5260edea4/pics/image00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42852"/>
            <a:ext cx="657229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4786322"/>
            <a:ext cx="7858180" cy="122096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Пример интерфейса моделирующей программы, запущенной с пошаговой инструкцией.</a:t>
            </a:r>
            <a:endParaRPr lang="ru-RU" dirty="0"/>
          </a:p>
        </p:txBody>
      </p:sp>
      <p:pic>
        <p:nvPicPr>
          <p:cNvPr id="4" name="Рисунок 3" descr="http://files.school-collection.edu.ru/dlrstore/59d733cb-fe6c-4b50-963f-37f5260edea4/pics/image01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14290"/>
            <a:ext cx="657229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3108" y="5929330"/>
            <a:ext cx="6543692" cy="785818"/>
          </a:xfrm>
        </p:spPr>
        <p:txBody>
          <a:bodyPr>
            <a:normAutofit/>
          </a:bodyPr>
          <a:lstStyle/>
          <a:p>
            <a:r>
              <a:rPr lang="ru-RU" dirty="0" smtClean="0"/>
              <a:t>Пример рабочего журнала</a:t>
            </a:r>
            <a:endParaRPr lang="ru-RU" dirty="0"/>
          </a:p>
        </p:txBody>
      </p:sp>
      <p:pic>
        <p:nvPicPr>
          <p:cNvPr id="4" name="Рисунок 3" descr="http://files.school-collection.edu.ru/dlrstore/59d733cb-fe6c-4b50-963f-37f5260edea4/pics/worksheet_sampl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0"/>
            <a:ext cx="4786346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4786322"/>
            <a:ext cx="8229600" cy="1357322"/>
          </a:xfrm>
        </p:spPr>
        <p:txBody>
          <a:bodyPr>
            <a:normAutofit/>
          </a:bodyPr>
          <a:lstStyle/>
          <a:p>
            <a:r>
              <a:rPr lang="ru-RU" dirty="0" smtClean="0"/>
              <a:t>Пример страницы лекции, представляющий теоретический материал, относящийся к теме "Передача тепла". </a:t>
            </a:r>
          </a:p>
          <a:p>
            <a:endParaRPr lang="ru-RU" dirty="0"/>
          </a:p>
        </p:txBody>
      </p:sp>
      <p:pic>
        <p:nvPicPr>
          <p:cNvPr id="4" name="Рисунок 3" descr="http://files.school-collection.edu.ru/dlrstore/59d733cb-fe6c-4b50-963f-37f5260edea4/pics/image01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14290"/>
            <a:ext cx="621510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643</TotalTime>
  <Words>179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Нина</dc:creator>
  <cp:lastModifiedBy>Нина</cp:lastModifiedBy>
  <cp:revision>70</cp:revision>
  <dcterms:created xsi:type="dcterms:W3CDTF">2013-02-10T18:46:21Z</dcterms:created>
  <dcterms:modified xsi:type="dcterms:W3CDTF">2013-04-17T18:21:44Z</dcterms:modified>
</cp:coreProperties>
</file>