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0"/>
  </p:notesMasterIdLst>
  <p:sldIdLst>
    <p:sldId id="261" r:id="rId2"/>
    <p:sldId id="319" r:id="rId3"/>
    <p:sldId id="303" r:id="rId4"/>
    <p:sldId id="302" r:id="rId5"/>
    <p:sldId id="305" r:id="rId6"/>
    <p:sldId id="304" r:id="rId7"/>
    <p:sldId id="307" r:id="rId8"/>
    <p:sldId id="306" r:id="rId9"/>
    <p:sldId id="300" r:id="rId10"/>
    <p:sldId id="309" r:id="rId11"/>
    <p:sldId id="310" r:id="rId12"/>
    <p:sldId id="282" r:id="rId13"/>
    <p:sldId id="283" r:id="rId14"/>
    <p:sldId id="284" r:id="rId15"/>
    <p:sldId id="285" r:id="rId16"/>
    <p:sldId id="287" r:id="rId17"/>
    <p:sldId id="288" r:id="rId18"/>
    <p:sldId id="289" r:id="rId19"/>
    <p:sldId id="290" r:id="rId20"/>
    <p:sldId id="291" r:id="rId21"/>
    <p:sldId id="311" r:id="rId22"/>
    <p:sldId id="313" r:id="rId23"/>
    <p:sldId id="308" r:id="rId24"/>
    <p:sldId id="314" r:id="rId25"/>
    <p:sldId id="316" r:id="rId26"/>
    <p:sldId id="315" r:id="rId27"/>
    <p:sldId id="317" r:id="rId28"/>
    <p:sldId id="32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FF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25592-38DD-45B3-9F33-61117F86A961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E989F-37EB-423D-8138-A0D7AD1CC1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F266DE5-6F3C-4B80-9E2F-967B726BCB42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CA78ECE-498D-4688-A54E-5F9684BFF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66DE5-6F3C-4B80-9E2F-967B726BCB42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A78ECE-498D-4688-A54E-5F9684BFF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66DE5-6F3C-4B80-9E2F-967B726BCB42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A78ECE-498D-4688-A54E-5F9684BFF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66DE5-6F3C-4B80-9E2F-967B726BCB42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A78ECE-498D-4688-A54E-5F9684BFF5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66DE5-6F3C-4B80-9E2F-967B726BCB42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A78ECE-498D-4688-A54E-5F9684BFF5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66DE5-6F3C-4B80-9E2F-967B726BCB42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A78ECE-498D-4688-A54E-5F9684BFF5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66DE5-6F3C-4B80-9E2F-967B726BCB42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A78ECE-498D-4688-A54E-5F9684BFF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66DE5-6F3C-4B80-9E2F-967B726BCB42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A78ECE-498D-4688-A54E-5F9684BFF5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66DE5-6F3C-4B80-9E2F-967B726BCB42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A78ECE-498D-4688-A54E-5F9684BFF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F266DE5-6F3C-4B80-9E2F-967B726BCB42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A78ECE-498D-4688-A54E-5F9684BFF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F266DE5-6F3C-4B80-9E2F-967B726BCB42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CA78ECE-498D-4688-A54E-5F9684BFF5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F266DE5-6F3C-4B80-9E2F-967B726BCB42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CA78ECE-498D-4688-A54E-5F9684BFF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0" y="6319114"/>
            <a:ext cx="9144000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 eaLnBrk="0" hangingPunct="0"/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564904"/>
            <a:ext cx="921550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«Использование электронных образовательных ресурсов в преподавании физики»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5589240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rgbClr val="000066"/>
                </a:solidFill>
              </a:rPr>
              <a:t>Почкина</a:t>
            </a:r>
            <a:r>
              <a:rPr lang="ru-RU" dirty="0" smtClean="0">
                <a:solidFill>
                  <a:srgbClr val="000066"/>
                </a:solidFill>
              </a:rPr>
              <a:t> Нина Николаевна</a:t>
            </a:r>
          </a:p>
          <a:p>
            <a:pPr algn="ctr"/>
            <a:r>
              <a:rPr lang="ru-RU" dirty="0" smtClean="0">
                <a:solidFill>
                  <a:srgbClr val="000066"/>
                </a:solidFill>
              </a:rPr>
              <a:t>учитель физики</a:t>
            </a:r>
          </a:p>
          <a:p>
            <a:pPr algn="ctr"/>
            <a:r>
              <a:rPr lang="ru-RU" dirty="0" smtClean="0">
                <a:solidFill>
                  <a:srgbClr val="000066"/>
                </a:solidFill>
              </a:rPr>
              <a:t>МОУ  СОШ №40 г. Саранска</a:t>
            </a: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291581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9665" y="116632"/>
            <a:ext cx="302433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000372"/>
            <a:ext cx="364333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Слайды презентаций содержат иллюстративный материал для урока, фрагменты видеофильмов, анимации.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571480"/>
            <a:ext cx="62151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Мультимедийные лекции</a:t>
            </a:r>
            <a:r>
              <a:rPr lang="ru-RU" sz="3200" b="1" dirty="0" smtClean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643050"/>
            <a:ext cx="2428892" cy="194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214818"/>
            <a:ext cx="2571768" cy="192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4572008"/>
            <a:ext cx="2714644" cy="203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1357298"/>
            <a:ext cx="252227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500694" y="1857364"/>
            <a:ext cx="34290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Мультимедийные лекции создаются в виде презентаций с применением программы Power Point.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214290"/>
            <a:ext cx="75724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3200" b="1" dirty="0" smtClean="0">
                <a:solidFill>
                  <a:srgbClr val="002060"/>
                </a:solidFill>
              </a:rPr>
              <a:t>Мультимедийные курсы физики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142984"/>
            <a:ext cx="457203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Представляют собой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dirty="0" smtClean="0"/>
              <a:t> поурочное представление </a:t>
            </a:r>
          </a:p>
          <a:p>
            <a:pPr marL="342900" indent="-342900"/>
            <a:r>
              <a:rPr lang="ru-RU" sz="2000" b="1" dirty="0" smtClean="0"/>
              <a:t>     теоретического материала;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b="1" dirty="0" smtClean="0"/>
              <a:t>видеофрагменты и анимации с демонстрацией экспериментов и изучаемых процессов;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b="1" dirty="0" smtClean="0"/>
              <a:t>фотографии, иллюстрации, графики и диаграммы;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b="1" dirty="0" smtClean="0"/>
              <a:t>разнообразные интерактивные упражнения с возможностью проверки ответов и работы над ошибками. </a:t>
            </a:r>
            <a:endParaRPr lang="ru-RU" sz="20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428736"/>
            <a:ext cx="2138367" cy="199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0892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428736"/>
            <a:ext cx="214314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571876"/>
            <a:ext cx="2143140" cy="20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3571876"/>
            <a:ext cx="215847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op25p2_theo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1214422"/>
            <a:ext cx="5675895" cy="41434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99826_box_35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71546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71500" y="142852"/>
            <a:ext cx="80724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66"/>
                </a:solidFill>
              </a:rPr>
              <a:t>В настоящее время в школе </a:t>
            </a:r>
            <a:r>
              <a:rPr lang="ru-RU" sz="2000" b="1" dirty="0" smtClean="0">
                <a:solidFill>
                  <a:srgbClr val="000066"/>
                </a:solidFill>
              </a:rPr>
              <a:t>используются прикладные программные средства (ППС) </a:t>
            </a:r>
            <a:r>
              <a:rPr lang="ru-RU" sz="2000" b="1" dirty="0">
                <a:solidFill>
                  <a:srgbClr val="000066"/>
                </a:solidFill>
              </a:rPr>
              <a:t>по физике, позволяющие проводить  эксперимент с компьютерными моделями</a:t>
            </a:r>
          </a:p>
        </p:txBody>
      </p:sp>
      <p:pic>
        <p:nvPicPr>
          <p:cNvPr id="13" name="Рисунок 12" descr="conten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2285992"/>
            <a:ext cx="5810291" cy="43577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571876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2285992"/>
            <a:ext cx="1928826" cy="192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 descr="0892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4643446"/>
            <a:ext cx="199707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"/>
          <p:cNvGrpSpPr>
            <a:grpSpLocks/>
          </p:cNvGrpSpPr>
          <p:nvPr/>
        </p:nvGrpSpPr>
        <p:grpSpPr bwMode="auto">
          <a:xfrm>
            <a:off x="428596" y="1643050"/>
            <a:ext cx="8286779" cy="4357718"/>
            <a:chOff x="428596" y="1142967"/>
            <a:chExt cx="8286808" cy="4214859"/>
          </a:xfrm>
        </p:grpSpPr>
        <p:sp>
          <p:nvSpPr>
            <p:cNvPr id="5" name="Прямоугольник 4"/>
            <p:cNvSpPr/>
            <p:nvPr/>
          </p:nvSpPr>
          <p:spPr bwMode="auto">
            <a:xfrm>
              <a:off x="1714460" y="1142967"/>
              <a:ext cx="5500727" cy="78581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0" hangingPunct="0">
                <a:spcBef>
                  <a:spcPts val="2400"/>
                </a:spcBef>
                <a:defRPr/>
              </a:pPr>
              <a:r>
                <a:rPr lang="ru-RU" sz="2800" b="1" dirty="0" smtClean="0">
                  <a:solidFill>
                    <a:schemeClr val="tx1"/>
                  </a:solidFill>
                </a:rPr>
                <a:t>Компьютерный эксперимент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5126" name="Прямая со стрелкой 10"/>
            <p:cNvCxnSpPr>
              <a:cxnSpLocks noChangeShapeType="1"/>
            </p:cNvCxnSpPr>
            <p:nvPr/>
          </p:nvCxnSpPr>
          <p:spPr bwMode="auto">
            <a:xfrm rot="5400000">
              <a:off x="1893869" y="2249479"/>
              <a:ext cx="785024" cy="794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3" name="Прямоугольник 12"/>
            <p:cNvSpPr/>
            <p:nvPr/>
          </p:nvSpPr>
          <p:spPr bwMode="auto">
            <a:xfrm>
              <a:off x="428596" y="2643182"/>
              <a:ext cx="3714776" cy="78581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0" hangingPunct="0">
                <a:spcBef>
                  <a:spcPts val="2400"/>
                </a:spcBef>
                <a:defRPr/>
              </a:pPr>
              <a:r>
                <a:rPr lang="ru-RU" sz="2000" b="1" dirty="0">
                  <a:solidFill>
                    <a:schemeClr val="tx1"/>
                  </a:solidFill>
                </a:rPr>
                <a:t>Активно-деятельностные формы обучения</a:t>
              </a:r>
            </a:p>
          </p:txBody>
        </p:sp>
        <p:cxnSp>
          <p:nvCxnSpPr>
            <p:cNvPr id="5128" name="Прямая со стрелкой 13"/>
            <p:cNvCxnSpPr>
              <a:cxnSpLocks noChangeShapeType="1"/>
            </p:cNvCxnSpPr>
            <p:nvPr/>
          </p:nvCxnSpPr>
          <p:spPr bwMode="auto">
            <a:xfrm rot="5400000">
              <a:off x="3215869" y="3214289"/>
              <a:ext cx="2713850" cy="1588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6" name="Прямоугольник 15"/>
            <p:cNvSpPr/>
            <p:nvPr/>
          </p:nvSpPr>
          <p:spPr bwMode="auto">
            <a:xfrm>
              <a:off x="2857488" y="4572008"/>
              <a:ext cx="3714776" cy="78581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0" hangingPunct="0">
                <a:spcBef>
                  <a:spcPts val="2400"/>
                </a:spcBef>
                <a:defRPr/>
              </a:pPr>
              <a:r>
                <a:rPr lang="ru-RU" sz="2000" b="1" dirty="0">
                  <a:solidFill>
                    <a:schemeClr val="tx1"/>
                  </a:solidFill>
                </a:rPr>
                <a:t>Самостоятельная работа учащихся</a:t>
              </a:r>
            </a:p>
          </p:txBody>
        </p:sp>
        <p:cxnSp>
          <p:nvCxnSpPr>
            <p:cNvPr id="5130" name="Прямая со стрелкой 16"/>
            <p:cNvCxnSpPr>
              <a:cxnSpLocks noChangeShapeType="1"/>
            </p:cNvCxnSpPr>
            <p:nvPr/>
          </p:nvCxnSpPr>
          <p:spPr bwMode="auto">
            <a:xfrm rot="5400000">
              <a:off x="6500032" y="2213760"/>
              <a:ext cx="714380" cy="1588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0" name="Прямоугольник 19"/>
            <p:cNvSpPr/>
            <p:nvPr/>
          </p:nvSpPr>
          <p:spPr bwMode="auto">
            <a:xfrm>
              <a:off x="5000628" y="2643182"/>
              <a:ext cx="3714776" cy="78581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0" hangingPunct="0">
                <a:spcBef>
                  <a:spcPts val="2400"/>
                </a:spcBef>
                <a:defRPr/>
              </a:pPr>
              <a:r>
                <a:rPr lang="ru-RU" sz="2000" b="1" dirty="0">
                  <a:solidFill>
                    <a:schemeClr val="tx1"/>
                  </a:solidFill>
                </a:rPr>
                <a:t>Дистанционное образование</a:t>
              </a: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357158" y="214290"/>
            <a:ext cx="8358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buNone/>
            </a:pPr>
            <a:r>
              <a:rPr lang="ru-RU" sz="3200" b="1" dirty="0" smtClean="0">
                <a:solidFill>
                  <a:srgbClr val="C00000"/>
                </a:solidFill>
                <a:cs typeface="Times New Roman" pitchFamily="18" charset="0"/>
              </a:rPr>
              <a:t>Интерактивные лабораторные работы </a:t>
            </a:r>
          </a:p>
          <a:p>
            <a:pPr algn="ctr" eaLnBrk="0" hangingPunct="0">
              <a:buNone/>
            </a:pPr>
            <a:r>
              <a:rPr lang="ru-RU" sz="3200" b="1" dirty="0" smtClean="0">
                <a:solidFill>
                  <a:srgbClr val="C00000"/>
                </a:solidFill>
                <a:cs typeface="Times New Roman" pitchFamily="18" charset="0"/>
              </a:rPr>
              <a:t>в курсе физики 7-11 классов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928688" y="1071563"/>
            <a:ext cx="7929562" cy="4786312"/>
            <a:chOff x="928662" y="1071546"/>
            <a:chExt cx="7929618" cy="4786346"/>
          </a:xfrm>
        </p:grpSpPr>
        <p:sp>
          <p:nvSpPr>
            <p:cNvPr id="5" name="Прямоугольник 4"/>
            <p:cNvSpPr/>
            <p:nvPr/>
          </p:nvSpPr>
          <p:spPr bwMode="auto">
            <a:xfrm>
              <a:off x="928662" y="1071546"/>
              <a:ext cx="7858180" cy="107157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eaLnBrk="0" hangingPunct="0">
                <a:spcBef>
                  <a:spcPts val="2400"/>
                </a:spcBef>
                <a:defRPr/>
              </a:pPr>
              <a:r>
                <a:rPr lang="ru-RU" sz="3200" b="1" dirty="0">
                  <a:solidFill>
                    <a:schemeClr val="tx1"/>
                  </a:solidFill>
                </a:rPr>
                <a:t>Преимущества </a:t>
              </a:r>
              <a:r>
                <a:rPr lang="ru-RU" sz="3200" b="1" dirty="0">
                  <a:solidFill>
                    <a:srgbClr val="FF0000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интерактивных </a:t>
              </a:r>
              <a:r>
                <a:rPr lang="ru-RU" sz="3200" b="1" dirty="0">
                  <a:solidFill>
                    <a:schemeClr val="tx1"/>
                  </a:solidFill>
                </a:rPr>
                <a:t>лабораторных работ по физике</a:t>
              </a:r>
            </a:p>
          </p:txBody>
        </p:sp>
        <p:cxnSp>
          <p:nvCxnSpPr>
            <p:cNvPr id="6150" name="Прямая со стрелкой 10"/>
            <p:cNvCxnSpPr>
              <a:cxnSpLocks noChangeShapeType="1"/>
            </p:cNvCxnSpPr>
            <p:nvPr/>
          </p:nvCxnSpPr>
          <p:spPr bwMode="auto">
            <a:xfrm rot="5400000">
              <a:off x="-785453" y="3857231"/>
              <a:ext cx="3429024" cy="794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3" name="Прямоугольник 12"/>
            <p:cNvSpPr/>
            <p:nvPr/>
          </p:nvSpPr>
          <p:spPr bwMode="auto">
            <a:xfrm>
              <a:off x="1285852" y="2428868"/>
              <a:ext cx="3714776" cy="57150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0" hangingPunct="0">
                <a:spcBef>
                  <a:spcPts val="2400"/>
                </a:spcBef>
                <a:defRPr/>
              </a:pPr>
              <a:r>
                <a:rPr lang="ru-RU" sz="28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Наглядность</a:t>
              </a:r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1285852" y="3143248"/>
              <a:ext cx="5572164" cy="57150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0" hangingPunct="0">
                <a:spcBef>
                  <a:spcPts val="2400"/>
                </a:spcBef>
                <a:defRPr/>
              </a:pPr>
              <a:r>
                <a:rPr lang="ru-RU" sz="28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Вариативность параметров</a:t>
              </a:r>
            </a:p>
          </p:txBody>
        </p:sp>
        <p:sp>
          <p:nvSpPr>
            <p:cNvPr id="19" name="Прямоугольник 18"/>
            <p:cNvSpPr/>
            <p:nvPr/>
          </p:nvSpPr>
          <p:spPr bwMode="auto">
            <a:xfrm>
              <a:off x="1285852" y="3857628"/>
              <a:ext cx="6072230" cy="57150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0" hangingPunct="0">
                <a:spcBef>
                  <a:spcPts val="2400"/>
                </a:spcBef>
                <a:defRPr/>
              </a:pPr>
              <a:r>
                <a:rPr lang="ru-RU" sz="28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Выделение главного в явлении</a:t>
              </a:r>
            </a:p>
          </p:txBody>
        </p:sp>
        <p:sp>
          <p:nvSpPr>
            <p:cNvPr id="21" name="Прямоугольник 20"/>
            <p:cNvSpPr/>
            <p:nvPr/>
          </p:nvSpPr>
          <p:spPr bwMode="auto">
            <a:xfrm>
              <a:off x="1285852" y="4572008"/>
              <a:ext cx="7572428" cy="57150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0" hangingPunct="0">
                <a:spcBef>
                  <a:spcPts val="2400"/>
                </a:spcBef>
                <a:defRPr/>
              </a:pPr>
              <a:r>
                <a:rPr lang="ru-RU" sz="28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Возможность повторения эксперимента</a:t>
              </a:r>
            </a:p>
          </p:txBody>
        </p:sp>
        <p:sp>
          <p:nvSpPr>
            <p:cNvPr id="22" name="Прямоугольник 21"/>
            <p:cNvSpPr/>
            <p:nvPr/>
          </p:nvSpPr>
          <p:spPr bwMode="auto">
            <a:xfrm>
              <a:off x="1285852" y="5286388"/>
              <a:ext cx="7572428" cy="57150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0" hangingPunct="0">
                <a:spcBef>
                  <a:spcPts val="2400"/>
                </a:spcBef>
                <a:defRPr/>
              </a:pPr>
              <a:r>
                <a:rPr lang="ru-RU" sz="28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Возможность самостоятельной работы</a:t>
              </a:r>
            </a:p>
          </p:txBody>
        </p:sp>
        <p:cxnSp>
          <p:nvCxnSpPr>
            <p:cNvPr id="6156" name="Прямая со стрелкой 23"/>
            <p:cNvCxnSpPr>
              <a:cxnSpLocks noChangeShapeType="1"/>
              <a:stCxn id="13" idx="1"/>
            </p:cNvCxnSpPr>
            <p:nvPr/>
          </p:nvCxnSpPr>
          <p:spPr bwMode="auto">
            <a:xfrm rot="10800000">
              <a:off x="928662" y="2714620"/>
              <a:ext cx="357190" cy="1588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57" name="Прямая со стрелкой 28"/>
            <p:cNvCxnSpPr>
              <a:cxnSpLocks noChangeShapeType="1"/>
            </p:cNvCxnSpPr>
            <p:nvPr/>
          </p:nvCxnSpPr>
          <p:spPr bwMode="auto">
            <a:xfrm rot="10800000">
              <a:off x="928662" y="3427411"/>
              <a:ext cx="357190" cy="1588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58" name="Прямая со стрелкой 29"/>
            <p:cNvCxnSpPr>
              <a:cxnSpLocks noChangeShapeType="1"/>
            </p:cNvCxnSpPr>
            <p:nvPr/>
          </p:nvCxnSpPr>
          <p:spPr bwMode="auto">
            <a:xfrm rot="10800000">
              <a:off x="928662" y="4140202"/>
              <a:ext cx="357190" cy="1588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59" name="Прямая со стрелкой 30"/>
            <p:cNvCxnSpPr>
              <a:cxnSpLocks noChangeShapeType="1"/>
            </p:cNvCxnSpPr>
            <p:nvPr/>
          </p:nvCxnSpPr>
          <p:spPr bwMode="auto">
            <a:xfrm rot="10800000">
              <a:off x="928662" y="4852993"/>
              <a:ext cx="357190" cy="1588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60" name="Прямая со стрелкой 31"/>
            <p:cNvCxnSpPr>
              <a:cxnSpLocks noChangeShapeType="1"/>
            </p:cNvCxnSpPr>
            <p:nvPr/>
          </p:nvCxnSpPr>
          <p:spPr bwMode="auto">
            <a:xfrm rot="10800000">
              <a:off x="928662" y="5565784"/>
              <a:ext cx="357190" cy="1588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71500" y="142852"/>
            <a:ext cx="80724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Новый ППС «Интерактивные лабораторные работы</a:t>
            </a:r>
            <a:r>
              <a:rPr lang="en-US" b="1" dirty="0"/>
              <a:t> </a:t>
            </a:r>
            <a:r>
              <a:rPr lang="ru-RU" b="1" dirty="0"/>
              <a:t>по физике» содержит отобранные модели из «Открытой физики» и ряд новых моделей, изначально разработанных для проведения компьютерного эксперимента в школе.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57299"/>
            <a:ext cx="7500990" cy="464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71438" y="214313"/>
            <a:ext cx="3675062" cy="523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sz="2800" b="1" dirty="0"/>
              <a:t>КОМПОНЕНТЫ ППС</a:t>
            </a:r>
            <a:endParaRPr lang="ru-RU" sz="2800" b="1" dirty="0"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714356"/>
            <a:ext cx="500062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Основу учебного комплекса 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составляют три компонента</a:t>
            </a:r>
            <a:r>
              <a:rPr lang="ru-RU" sz="2400" dirty="0" smtClean="0">
                <a:latin typeface="+mn-lt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dirty="0">
                <a:latin typeface="+mn-lt"/>
              </a:rPr>
              <a:t>Модули – лабораторные работы.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dirty="0">
                <a:latin typeface="+mn-lt"/>
              </a:rPr>
              <a:t>Рабочие листы учащегося.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dirty="0">
                <a:latin typeface="+mn-lt"/>
              </a:rPr>
              <a:t>Тестовые задания.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580112" y="3717032"/>
            <a:ext cx="2232248" cy="17784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9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 smtClean="0">
                <a:solidFill>
                  <a:schemeClr val="bg2"/>
                </a:solidFill>
              </a:rPr>
              <a:t>Рабочие листы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7" name="Вертикальный свиток 16"/>
          <p:cNvSpPr/>
          <p:nvPr/>
        </p:nvSpPr>
        <p:spPr>
          <a:xfrm>
            <a:off x="1691680" y="3429000"/>
            <a:ext cx="2592288" cy="1863080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556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 smtClean="0"/>
              <a:t>Модули – лабораторные работы</a:t>
            </a:r>
            <a:endParaRPr lang="ru-RU" b="1" dirty="0"/>
          </a:p>
        </p:txBody>
      </p:sp>
      <p:sp>
        <p:nvSpPr>
          <p:cNvPr id="18" name="Вертикальный свиток 17"/>
          <p:cNvSpPr/>
          <p:nvPr/>
        </p:nvSpPr>
        <p:spPr>
          <a:xfrm>
            <a:off x="6084168" y="1268760"/>
            <a:ext cx="2520280" cy="1728192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556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 smtClean="0"/>
              <a:t>Тестовые задания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71438" y="214313"/>
            <a:ext cx="3675062" cy="523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sz="2800"/>
              <a:t>КОМПОНЕНТЫ ППС</a:t>
            </a:r>
            <a:endParaRPr lang="ru-RU" sz="2800" b="1"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4875" y="71438"/>
            <a:ext cx="47148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Модули – лабораторные работы.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14313" y="3897313"/>
            <a:ext cx="864393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/>
              <a:t>Основным типом ресурса ИИСС «Интерактивные лабораторные работы» является комплексный </a:t>
            </a:r>
            <a:r>
              <a:rPr lang="ru-RU" b="1" dirty="0"/>
              <a:t>модуль – лабораторная работа</a:t>
            </a:r>
            <a:r>
              <a:rPr lang="ru-RU" dirty="0"/>
              <a:t>, представляющий собой интерактивный модуль с анимацией. Интерактивность модуля заключается в возможности смены параметров эксперимента пользователем. В зависимости от заданных параметров модуль отрабатывает анимацию и расчёты. В состав ряда модулей входит, как составная часть, ресурс </a:t>
            </a:r>
            <a:r>
              <a:rPr lang="ru-RU" b="1" dirty="0"/>
              <a:t>интерактивный график</a:t>
            </a:r>
            <a:r>
              <a:rPr lang="ru-RU" dirty="0"/>
              <a:t>.</a:t>
            </a:r>
          </a:p>
        </p:txBody>
      </p:sp>
      <p:pic>
        <p:nvPicPr>
          <p:cNvPr id="8" name="Рисунок 7" descr="4_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000125"/>
            <a:ext cx="39147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4_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9350" y="1000125"/>
            <a:ext cx="38989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4_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000125"/>
            <a:ext cx="3922713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4_1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88" y="1000125"/>
            <a:ext cx="3932237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4_7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714356"/>
            <a:ext cx="8643937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71438" y="214313"/>
            <a:ext cx="3675062" cy="523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sz="2800"/>
              <a:t>КОМПОНЕНТЫ ППС</a:t>
            </a:r>
            <a:endParaRPr lang="ru-RU" sz="2800" b="1"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4938" y="71438"/>
            <a:ext cx="36433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Рабочие листы учащегося.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2874" y="1101725"/>
            <a:ext cx="371474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Практика внедрения в учебный процесс элементов компьютерного эксперимента показала эффективность работы с рабочими листами учащегося, обеспечивающими заданную траекторию учебной деятельности ученика на уроке. При этом в ходе урока проводится промежуточное подведение итогов исследовательской деятельности ученика с целью коррекции процесса. </a:t>
            </a:r>
          </a:p>
        </p:txBody>
      </p:sp>
      <p:pic>
        <p:nvPicPr>
          <p:cNvPr id="14" name="Рисунок 13" descr="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928670"/>
            <a:ext cx="50990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6_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357298"/>
            <a:ext cx="3592512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6_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7188" y="1643050"/>
            <a:ext cx="497681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71438" y="214313"/>
            <a:ext cx="3675062" cy="523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sz="2800" dirty="0"/>
              <a:t>КОМПОНЕНТЫ ППС</a:t>
            </a:r>
            <a:endParaRPr lang="ru-RU" sz="2800" b="1" dirty="0"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875" y="71438"/>
            <a:ext cx="364331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Тестовые задания.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14313" y="4714875"/>
            <a:ext cx="8786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/>
              <a:t>Третьей функциональной частью ресурса являются базовые вопросы и задачи по разделам физики, к которым относятся предлагаемые модели. </a:t>
            </a:r>
          </a:p>
          <a:p>
            <a:pPr algn="just"/>
            <a:r>
              <a:rPr lang="ru-RU" dirty="0"/>
              <a:t>Вопросы и задачи могут представляться учащемуся в виде тестовых заданий как отдельно, так и одновременно с проведением компьютерного эксперимента. </a:t>
            </a:r>
          </a:p>
        </p:txBody>
      </p:sp>
      <p:pic>
        <p:nvPicPr>
          <p:cNvPr id="9" name="Рисунок 8" descr="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3" y="928670"/>
            <a:ext cx="4602255" cy="32147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 descr="5_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57290" y="928670"/>
            <a:ext cx="4541788" cy="31918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Рисунок 11" descr="5_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28860" y="928670"/>
            <a:ext cx="4571999" cy="31917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Рисунок 12" descr="5_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41179" y="928670"/>
            <a:ext cx="4531283" cy="31696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Рисунок 14" descr="5_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643438" y="928670"/>
            <a:ext cx="4572032" cy="31949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582615"/>
            <a:ext cx="88569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0033CC"/>
                </a:solidFill>
              </a:rPr>
              <a:t>Идти вперёд – значит потерять покой,</a:t>
            </a:r>
            <a:endParaRPr lang="ru-RU" sz="3200" dirty="0" smtClean="0">
              <a:solidFill>
                <a:srgbClr val="0033CC"/>
              </a:solidFill>
            </a:endParaRPr>
          </a:p>
          <a:p>
            <a:pPr>
              <a:defRPr/>
            </a:pPr>
            <a:r>
              <a:rPr lang="ru-RU" sz="3200" b="1" dirty="0" smtClean="0">
                <a:solidFill>
                  <a:srgbClr val="0033CC"/>
                </a:solidFill>
              </a:rPr>
              <a:t>Остаться на месте – значит потерять себя.</a:t>
            </a:r>
            <a:endParaRPr lang="ru-RU" sz="3200" dirty="0" smtClean="0">
              <a:solidFill>
                <a:srgbClr val="0033CC"/>
              </a:solidFill>
            </a:endParaRPr>
          </a:p>
          <a:p>
            <a:pPr algn="r">
              <a:defRPr/>
            </a:pPr>
            <a:r>
              <a:rPr lang="ru-RU" sz="3200" b="1" dirty="0" smtClean="0">
                <a:solidFill>
                  <a:srgbClr val="0033CC"/>
                </a:solidFill>
              </a:rPr>
              <a:t>                             </a:t>
            </a:r>
          </a:p>
          <a:p>
            <a:pPr algn="r">
              <a:defRPr/>
            </a:pPr>
            <a:endParaRPr lang="ru-RU" sz="3200" b="1" i="1" dirty="0" smtClean="0">
              <a:solidFill>
                <a:srgbClr val="0033CC"/>
              </a:solidFill>
            </a:endParaRPr>
          </a:p>
          <a:p>
            <a:pPr algn="r">
              <a:defRPr/>
            </a:pPr>
            <a:r>
              <a:rPr lang="ru-RU" sz="3200" b="1" i="1" dirty="0" smtClean="0">
                <a:solidFill>
                  <a:srgbClr val="0033CC"/>
                </a:solidFill>
              </a:rPr>
              <a:t>Серен Кьеркегор</a:t>
            </a:r>
            <a:endParaRPr lang="ru-RU" sz="3200" dirty="0">
              <a:solidFill>
                <a:srgbClr val="0033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16631"/>
            <a:ext cx="2367905" cy="205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71438" y="214313"/>
            <a:ext cx="3675062" cy="523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sz="2800"/>
              <a:t>КОМПОНЕНТЫ ППС</a:t>
            </a:r>
            <a:endParaRPr lang="ru-RU" sz="2800" b="1"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6313" y="71438"/>
            <a:ext cx="40719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Дополнительные материалы.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4429125"/>
            <a:ext cx="90011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/>
              <a:t>В качестве дополнительных материалов для учителей </a:t>
            </a:r>
            <a:r>
              <a:rPr lang="ru-RU" dirty="0" smtClean="0"/>
              <a:t>предоставлены </a:t>
            </a:r>
            <a:r>
              <a:rPr lang="ru-RU" dirty="0"/>
              <a:t>примеры поурочного и календарного планирования, учитывающего специфику построения учебного процесса с учетом использования компьютерных лабораторий, а также методические рекомендации по планированию и проведению уроков с использованием интерактивных моделей, разработке и применению рабочих листов учащегося.</a:t>
            </a:r>
          </a:p>
        </p:txBody>
      </p:sp>
      <p:pic>
        <p:nvPicPr>
          <p:cNvPr id="9" name="Рисунок 8" descr="8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928688"/>
            <a:ext cx="51212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000109"/>
            <a:ext cx="75724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/>
              <a:t>Лабораторный практикум является важной составной частью обучения физике. </a:t>
            </a:r>
          </a:p>
          <a:p>
            <a:r>
              <a:rPr lang="ru-RU" b="1" dirty="0" smtClean="0"/>
              <a:t>Цели лабораторного практикума — углубить знание теоретического материала, познакомить с методиками измерения различных величин, изучить работу различных приборов, научить технологиям сбора и обработки экспериментальных данных, развить конкретные навыки лабораторной работы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428604"/>
            <a:ext cx="7572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Виртуальные лабораторные работы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524250"/>
            <a:ext cx="3357586" cy="2655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500438"/>
            <a:ext cx="350046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928802"/>
            <a:ext cx="7143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400" b="1" dirty="0" smtClean="0"/>
              <a:t>Тестирование является важным элементом не только контроля знаний, но и обучения. Может проходить в форме, близкой к традиционной: сначала на слайдах появляются вопросы и варианты ответов, затем появляются правильные ответы.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5984" y="571480"/>
            <a:ext cx="45720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Тестирование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42853"/>
            <a:ext cx="764386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Тест по теме «Волновая оптика»</a:t>
            </a:r>
          </a:p>
          <a:p>
            <a:endParaRPr lang="ru-RU" b="1" dirty="0" smtClean="0"/>
          </a:p>
          <a:p>
            <a:r>
              <a:rPr lang="ru-RU" sz="1400" b="1" dirty="0" smtClean="0">
                <a:solidFill>
                  <a:srgbClr val="002060"/>
                </a:solidFill>
              </a:rPr>
              <a:t>1. Как инфракрасное излучение воздействует на живой организм? </a:t>
            </a:r>
          </a:p>
          <a:p>
            <a:r>
              <a:rPr lang="ru-RU" sz="1400" dirty="0" smtClean="0"/>
              <a:t>А) вызывает фотоэффект; </a:t>
            </a:r>
          </a:p>
          <a:p>
            <a:r>
              <a:rPr lang="ru-RU" sz="1400" dirty="0" smtClean="0"/>
              <a:t>Б) охлаждает облучаемую поверхность; </a:t>
            </a:r>
          </a:p>
          <a:p>
            <a:r>
              <a:rPr lang="ru-RU" sz="1400" dirty="0" smtClean="0"/>
              <a:t>В) нагревает облучаемую поверхность; </a:t>
            </a:r>
          </a:p>
          <a:p>
            <a:r>
              <a:rPr lang="ru-RU" sz="1400" dirty="0" smtClean="0"/>
              <a:t>Г) способствует загару. 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2. Просветление объективов оптических систем основано на явлении </a:t>
            </a:r>
          </a:p>
          <a:p>
            <a:r>
              <a:rPr lang="ru-RU" sz="1400" dirty="0" smtClean="0"/>
              <a:t>А) интерференции света; </a:t>
            </a:r>
          </a:p>
          <a:p>
            <a:r>
              <a:rPr lang="ru-RU" sz="1400" dirty="0" smtClean="0"/>
              <a:t>Б) дисперсия света; </a:t>
            </a:r>
          </a:p>
          <a:p>
            <a:r>
              <a:rPr lang="ru-RU" sz="1400" dirty="0" smtClean="0"/>
              <a:t>В) поляризация света; </a:t>
            </a:r>
          </a:p>
          <a:p>
            <a:r>
              <a:rPr lang="ru-RU" sz="1400" dirty="0" smtClean="0"/>
              <a:t>Г) дифракция света. 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3. Доказательством поперечности световой волны служит </a:t>
            </a:r>
          </a:p>
          <a:p>
            <a:r>
              <a:rPr lang="ru-RU" sz="1400" dirty="0" smtClean="0"/>
              <a:t>А) дифракция; </a:t>
            </a:r>
          </a:p>
          <a:p>
            <a:r>
              <a:rPr lang="ru-RU" sz="1400" dirty="0" smtClean="0"/>
              <a:t>Б) интерференция; </a:t>
            </a:r>
          </a:p>
          <a:p>
            <a:r>
              <a:rPr lang="ru-RU" sz="1400" dirty="0" smtClean="0"/>
              <a:t>В) дисперсия; </a:t>
            </a:r>
          </a:p>
          <a:p>
            <a:r>
              <a:rPr lang="ru-RU" sz="1400" dirty="0" smtClean="0"/>
              <a:t>Г) поляризация. 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4. Разложение белого света в спектр при прохождении через призму обусловлено </a:t>
            </a:r>
          </a:p>
          <a:p>
            <a:r>
              <a:rPr lang="ru-RU" sz="1400" dirty="0" smtClean="0"/>
              <a:t>А) интерференцией света; </a:t>
            </a:r>
          </a:p>
          <a:p>
            <a:r>
              <a:rPr lang="ru-RU" sz="1400" dirty="0" smtClean="0"/>
              <a:t>Б) отражением света; </a:t>
            </a:r>
          </a:p>
          <a:p>
            <a:r>
              <a:rPr lang="ru-RU" sz="1400" dirty="0" smtClean="0"/>
              <a:t>В) дисперсией света </a:t>
            </a:r>
          </a:p>
          <a:p>
            <a:r>
              <a:rPr lang="ru-RU" sz="1400" dirty="0" smtClean="0"/>
              <a:t>Г) дифракцией света 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5. Каким явлением можно объяснить красный цвет предметов? </a:t>
            </a:r>
          </a:p>
          <a:p>
            <a:r>
              <a:rPr lang="ru-RU" sz="1400" dirty="0" smtClean="0"/>
              <a:t>А) излучением предметом красного света; </a:t>
            </a:r>
          </a:p>
          <a:p>
            <a:r>
              <a:rPr lang="ru-RU" sz="1400" dirty="0" smtClean="0"/>
              <a:t>Б) отражением предметом красного света; </a:t>
            </a:r>
          </a:p>
          <a:p>
            <a:r>
              <a:rPr lang="ru-RU" sz="1400" dirty="0" smtClean="0"/>
              <a:t>В) поглощение предметом красного света; </a:t>
            </a:r>
          </a:p>
          <a:p>
            <a:r>
              <a:rPr lang="ru-RU" sz="1400" dirty="0" smtClean="0"/>
              <a:t>Г) пропусканием предметом красного света.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642918"/>
            <a:ext cx="45720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3200" b="1" dirty="0" smtClean="0">
                <a:solidFill>
                  <a:srgbClr val="002060"/>
                </a:solidFill>
              </a:rPr>
              <a:t>Ответы: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800" b="1" dirty="0" smtClean="0"/>
              <a:t>1.В </a:t>
            </a:r>
          </a:p>
          <a:p>
            <a:r>
              <a:rPr lang="ru-RU" sz="2800" b="1" dirty="0" smtClean="0"/>
              <a:t>2. А </a:t>
            </a:r>
          </a:p>
          <a:p>
            <a:r>
              <a:rPr lang="ru-RU" sz="2800" b="1" dirty="0" smtClean="0"/>
              <a:t>3. Г </a:t>
            </a:r>
          </a:p>
          <a:p>
            <a:r>
              <a:rPr lang="ru-RU" sz="2800" b="1" dirty="0" smtClean="0"/>
              <a:t>4. В </a:t>
            </a:r>
          </a:p>
          <a:p>
            <a:r>
              <a:rPr lang="ru-RU" sz="2800" b="1" dirty="0" smtClean="0"/>
              <a:t>5. Б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0"/>
            <a:ext cx="814393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Наибольшая эффективность использования компьютера на уроке достигается в следующих случаях: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428736"/>
            <a:ext cx="82868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400" b="1" dirty="0" smtClean="0"/>
              <a:t>•использование мультимедийных курсов при изучении тем, явлений, которые наиболее полно и детально освещаются только в электронных образовательных программах, которые невозможно изучать в реальном эксперименте; </a:t>
            </a:r>
          </a:p>
          <a:p>
            <a:r>
              <a:rPr lang="ru-RU" sz="2400" b="1" dirty="0" smtClean="0"/>
              <a:t>•более полная визуализация объектов и явлений по сравнению с печатными средствами обучения; </a:t>
            </a:r>
          </a:p>
          <a:p>
            <a:r>
              <a:rPr lang="ru-RU" sz="2400" b="1" dirty="0" smtClean="0"/>
              <a:t>•использование возможности варьировать временные масштабы событий, прерывать действие компьютерной модели, эксперимента и использование возможности их повторения;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792961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400" b="1" dirty="0" smtClean="0"/>
              <a:t>•автоматизация процесса контроля уровня знаний и умений учащихся; </a:t>
            </a:r>
          </a:p>
          <a:p>
            <a:r>
              <a:rPr lang="ru-RU" sz="2400" b="1" dirty="0" smtClean="0"/>
              <a:t>•решение и анализ интерактивных задач, требующих аналитического и графического решения; </a:t>
            </a:r>
          </a:p>
          <a:p>
            <a:r>
              <a:rPr lang="ru-RU" sz="2400" b="1" dirty="0" smtClean="0"/>
              <a:t>•тестирование и коррекция результатов учебной деятельности; </a:t>
            </a:r>
          </a:p>
          <a:p>
            <a:r>
              <a:rPr lang="ru-RU" sz="2400" b="1" dirty="0" smtClean="0"/>
              <a:t>•использование программных сред, виртуальных лабораторий для организации творческой, учебно-поисковой деятельности учащихся.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"/>
            <a:ext cx="771530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Использование ЭОР в учебно-воспитательном процессе позволяет учителям: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357297"/>
            <a:ext cx="878687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400" b="1" dirty="0" smtClean="0"/>
              <a:t>• сделать образовательный процесс более насыщенным, ярким, результативным; </a:t>
            </a:r>
          </a:p>
          <a:p>
            <a:r>
              <a:rPr lang="ru-RU" sz="2400" b="1" dirty="0" smtClean="0"/>
              <a:t>• с высокой степенью эффективности достигать следующие цели: </a:t>
            </a:r>
          </a:p>
          <a:p>
            <a:pPr>
              <a:buFontTx/>
              <a:buChar char="-"/>
            </a:pPr>
            <a:r>
              <a:rPr lang="ru-RU" sz="2400" b="1" dirty="0" smtClean="0"/>
              <a:t> развитие познавательной активности; </a:t>
            </a:r>
          </a:p>
          <a:p>
            <a:r>
              <a:rPr lang="ru-RU" sz="2400" b="1" dirty="0" smtClean="0"/>
              <a:t>- повышение интереса к изучаемому предмету; </a:t>
            </a:r>
          </a:p>
          <a:p>
            <a:r>
              <a:rPr lang="ru-RU" sz="2400" b="1" dirty="0" smtClean="0"/>
              <a:t>- развитие аналитического мышления; </a:t>
            </a:r>
          </a:p>
          <a:p>
            <a:r>
              <a:rPr lang="ru-RU" sz="2400" b="1" dirty="0" smtClean="0"/>
              <a:t>- формирование навыков работы с компьютером; </a:t>
            </a:r>
          </a:p>
          <a:p>
            <a:r>
              <a:rPr lang="ru-RU" sz="2400" b="1" dirty="0" smtClean="0"/>
              <a:t>- формирование навыков коллективной работы; </a:t>
            </a:r>
          </a:p>
          <a:p>
            <a:r>
              <a:rPr lang="ru-RU" sz="2400" b="1" dirty="0" smtClean="0"/>
              <a:t>- формирование навыков самостоятельного </a:t>
            </a:r>
          </a:p>
          <a:p>
            <a:r>
              <a:rPr lang="ru-RU" sz="2400" b="1" dirty="0" smtClean="0"/>
              <a:t>   исследования.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14291"/>
            <a:ext cx="4572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Интернет - ресурсы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500042"/>
            <a:ext cx="814393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1400" dirty="0" smtClean="0">
                <a:solidFill>
                  <a:srgbClr val="0070C0"/>
                </a:solidFill>
              </a:rPr>
              <a:t>•</a:t>
            </a:r>
            <a:r>
              <a:rPr lang="ru-RU" sz="1400" b="1" dirty="0" smtClean="0">
                <a:solidFill>
                  <a:srgbClr val="0070C0"/>
                </a:solidFill>
              </a:rPr>
              <a:t>http://nsportal.ru/shkola/fizika/library/primenenie-ikt-na-urokakh-fiziki </a:t>
            </a:r>
          </a:p>
          <a:p>
            <a:r>
              <a:rPr lang="ru-RU" sz="1400" b="1" dirty="0" smtClean="0"/>
              <a:t>  </a:t>
            </a:r>
            <a:r>
              <a:rPr lang="ru-RU" sz="1400" dirty="0" smtClean="0"/>
              <a:t>«Применение ИКТ на уроках физики». </a:t>
            </a:r>
            <a:r>
              <a:rPr lang="ru-RU" sz="1400" dirty="0" err="1" smtClean="0"/>
              <a:t>Парусова</a:t>
            </a:r>
            <a:r>
              <a:rPr lang="ru-RU" sz="1400" dirty="0" smtClean="0"/>
              <a:t> И.О. </a:t>
            </a:r>
          </a:p>
          <a:p>
            <a:endParaRPr lang="ru-RU" sz="1400" b="1" dirty="0" smtClean="0"/>
          </a:p>
          <a:p>
            <a:r>
              <a:rPr lang="en-US" sz="1400" dirty="0" smtClean="0">
                <a:solidFill>
                  <a:srgbClr val="0070C0"/>
                </a:solidFill>
              </a:rPr>
              <a:t>•</a:t>
            </a:r>
            <a:r>
              <a:rPr lang="en-US" sz="1400" b="1" dirty="0" smtClean="0">
                <a:solidFill>
                  <a:srgbClr val="0070C0"/>
                </a:solidFill>
              </a:rPr>
              <a:t>http://vio.uchim.info/Vio_108/cd_site/articles/art_4_4.htm </a:t>
            </a:r>
          </a:p>
          <a:p>
            <a:r>
              <a:rPr lang="ru-RU" sz="1400" dirty="0" smtClean="0"/>
              <a:t>«Применение ИКТ на уроках физики» </a:t>
            </a:r>
            <a:r>
              <a:rPr lang="ru-RU" sz="1400" dirty="0" err="1" smtClean="0"/>
              <a:t>Кормильцева</a:t>
            </a:r>
            <a:r>
              <a:rPr lang="ru-RU" sz="1400" dirty="0" smtClean="0"/>
              <a:t> Л.А. </a:t>
            </a:r>
          </a:p>
          <a:p>
            <a:endParaRPr lang="ru-RU" sz="1400" dirty="0" smtClean="0"/>
          </a:p>
          <a:p>
            <a:r>
              <a:rPr lang="en-US" sz="1400" dirty="0" smtClean="0">
                <a:solidFill>
                  <a:srgbClr val="0070C0"/>
                </a:solidFill>
              </a:rPr>
              <a:t>•</a:t>
            </a:r>
            <a:r>
              <a:rPr lang="en-US" sz="1400" b="1" dirty="0" smtClean="0">
                <a:solidFill>
                  <a:srgbClr val="0070C0"/>
                </a:solidFill>
              </a:rPr>
              <a:t>http://www.schoolexpert.ru/public?id=174 </a:t>
            </a:r>
            <a:endParaRPr lang="ru-RU" sz="1400" dirty="0" smtClean="0"/>
          </a:p>
          <a:p>
            <a:r>
              <a:rPr lang="ru-RU" sz="1400" dirty="0" smtClean="0"/>
              <a:t>«Использование интерактивных средств обучения на уроках физики» </a:t>
            </a:r>
          </a:p>
          <a:p>
            <a:r>
              <a:rPr lang="ru-RU" sz="1400" dirty="0" err="1" smtClean="0"/>
              <a:t>Кузуб</a:t>
            </a:r>
            <a:r>
              <a:rPr lang="ru-RU" sz="1400" dirty="0" smtClean="0"/>
              <a:t> Л.В.</a:t>
            </a:r>
          </a:p>
          <a:p>
            <a:r>
              <a:rPr lang="ru-RU" sz="1400" dirty="0" smtClean="0"/>
              <a:t> 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•</a:t>
            </a:r>
            <a:r>
              <a:rPr lang="en-US" sz="1400" b="1" dirty="0" smtClean="0">
                <a:solidFill>
                  <a:srgbClr val="0070C0"/>
                </a:solidFill>
              </a:rPr>
              <a:t>https://sites.google.com/site/fizclass3/bank-ucitela/fizika-segodna </a:t>
            </a:r>
            <a:endParaRPr lang="ru-RU" sz="1400" dirty="0" smtClean="0"/>
          </a:p>
          <a:p>
            <a:r>
              <a:rPr lang="ru-RU" sz="1400" dirty="0" smtClean="0"/>
              <a:t>«Современные уроки физики: какими им быть сегодня» </a:t>
            </a:r>
          </a:p>
          <a:p>
            <a:r>
              <a:rPr lang="ru-RU" sz="1400" dirty="0" smtClean="0"/>
              <a:t>Румянцева Л.М. </a:t>
            </a:r>
          </a:p>
          <a:p>
            <a:endParaRPr lang="ru-RU" sz="1400" dirty="0" smtClean="0"/>
          </a:p>
          <a:p>
            <a:r>
              <a:rPr lang="en-US" sz="1400" dirty="0" smtClean="0">
                <a:solidFill>
                  <a:srgbClr val="0070C0"/>
                </a:solidFill>
              </a:rPr>
              <a:t>•</a:t>
            </a:r>
            <a:r>
              <a:rPr lang="en-US" sz="1400" b="1" dirty="0" smtClean="0">
                <a:solidFill>
                  <a:srgbClr val="0070C0"/>
                </a:solidFill>
              </a:rPr>
              <a:t>http://window.edu.ru/resource/820/65820 </a:t>
            </a:r>
            <a:endParaRPr lang="ru-RU" sz="1400" dirty="0" smtClean="0"/>
          </a:p>
          <a:p>
            <a:r>
              <a:rPr lang="ru-RU" sz="1400" dirty="0" smtClean="0"/>
              <a:t>«Применение современных информационно-коммуникационных технологий и электронных средств обучения на уроках физики в средней школе» </a:t>
            </a:r>
          </a:p>
          <a:p>
            <a:r>
              <a:rPr lang="ru-RU" sz="1400" dirty="0" err="1" smtClean="0"/>
              <a:t>Пачин</a:t>
            </a:r>
            <a:r>
              <a:rPr lang="ru-RU" sz="1400" dirty="0" smtClean="0"/>
              <a:t> И.М.,</a:t>
            </a:r>
          </a:p>
          <a:p>
            <a:r>
              <a:rPr lang="ru-RU" sz="1400" dirty="0" smtClean="0"/>
              <a:t> 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•</a:t>
            </a:r>
            <a:r>
              <a:rPr lang="ru-RU" sz="1400" b="1" dirty="0" smtClean="0">
                <a:solidFill>
                  <a:srgbClr val="0070C0"/>
                </a:solidFill>
              </a:rPr>
              <a:t>http://www.websib.ru/ites/2002/02b-03.htm </a:t>
            </a:r>
          </a:p>
          <a:p>
            <a:r>
              <a:rPr lang="ru-RU" sz="1400" dirty="0" smtClean="0"/>
              <a:t>«Использование информационных технологий на уроках естественного цикла» </a:t>
            </a:r>
            <a:r>
              <a:rPr lang="ru-RU" sz="1400" dirty="0" err="1" smtClean="0"/>
              <a:t>Пальчикова</a:t>
            </a:r>
            <a:r>
              <a:rPr lang="ru-RU" sz="1400" dirty="0" smtClean="0"/>
              <a:t> Н.В.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0"/>
            <a:ext cx="814393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2000" b="1" i="1" u="sng" dirty="0" smtClean="0">
              <a:solidFill>
                <a:srgbClr val="C00000"/>
              </a:solidFill>
            </a:endParaRPr>
          </a:p>
          <a:p>
            <a:r>
              <a:rPr lang="ru-RU" sz="3600" b="1" dirty="0" smtClean="0">
                <a:solidFill>
                  <a:srgbClr val="C00000"/>
                </a:solidFill>
              </a:rPr>
              <a:t>Информационный электронный образовательный ресурс </a:t>
            </a:r>
            <a:r>
              <a:rPr lang="ru-RU" sz="2000" b="1" dirty="0" smtClean="0"/>
              <a:t>– совокупность данных в электронном виде, реализующая возможности средств информационных и коммуникационных технологий, содержащая информацию, предназначенную для осуществления всесторонней педагогической деятельности. 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214686"/>
            <a:ext cx="3929091" cy="252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214686"/>
            <a:ext cx="3929090" cy="252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42852"/>
            <a:ext cx="821537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3200" b="1" dirty="0" smtClean="0">
                <a:solidFill>
                  <a:srgbClr val="000066"/>
                </a:solidFill>
              </a:rPr>
              <a:t>Классификация ЭОР по цели создания</a:t>
            </a:r>
          </a:p>
          <a:p>
            <a:endParaRPr lang="ru-RU" sz="3200" b="1" dirty="0" smtClean="0"/>
          </a:p>
          <a:p>
            <a:r>
              <a:rPr lang="ru-RU" sz="2000" dirty="0" smtClean="0"/>
              <a:t>•</a:t>
            </a:r>
            <a:r>
              <a:rPr lang="ru-RU" sz="2800" b="1" i="1" dirty="0" smtClean="0"/>
              <a:t>педагогические информационные ресурсы, </a:t>
            </a:r>
            <a:r>
              <a:rPr lang="ru-RU" sz="2400" dirty="0" smtClean="0"/>
              <a:t>разработанные специально для целей учебного процесса; </a:t>
            </a:r>
          </a:p>
          <a:p>
            <a:endParaRPr lang="ru-RU" sz="2400" dirty="0" smtClean="0"/>
          </a:p>
          <a:p>
            <a:r>
              <a:rPr lang="ru-RU" sz="2400" dirty="0" smtClean="0"/>
              <a:t>•</a:t>
            </a:r>
            <a:r>
              <a:rPr lang="ru-RU" sz="2800" b="1" i="1" dirty="0" smtClean="0"/>
              <a:t>культурные информационные ресурсы, </a:t>
            </a:r>
            <a:r>
              <a:rPr lang="ru-RU" sz="2400" dirty="0" smtClean="0"/>
              <a:t>существующие независимо от учебного процесса.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000504"/>
            <a:ext cx="292895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814393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3200" b="1" dirty="0" smtClean="0">
                <a:solidFill>
                  <a:srgbClr val="000066"/>
                </a:solidFill>
              </a:rPr>
              <a:t>Классификация ЭОР по природе основной информации </a:t>
            </a:r>
          </a:p>
          <a:p>
            <a:endParaRPr lang="ru-RU" sz="3200" dirty="0" smtClean="0">
              <a:solidFill>
                <a:srgbClr val="000066"/>
              </a:solidFill>
            </a:endParaRPr>
          </a:p>
          <a:p>
            <a:r>
              <a:rPr lang="ru-RU" sz="2800" dirty="0" smtClean="0"/>
              <a:t>•</a:t>
            </a:r>
            <a:r>
              <a:rPr lang="ru-RU" sz="2800" b="1" i="1" dirty="0" err="1" smtClean="0"/>
              <a:t>текстографические</a:t>
            </a:r>
            <a:r>
              <a:rPr lang="ru-RU" sz="2800" b="1" i="1" dirty="0" smtClean="0"/>
              <a:t> </a:t>
            </a:r>
            <a:r>
              <a:rPr lang="ru-RU" sz="2400" dirty="0" smtClean="0"/>
              <a:t>ресурсы, самые простые ЭОР </a:t>
            </a:r>
            <a:r>
              <a:rPr lang="ru-RU" sz="2400" b="1" i="1" dirty="0" smtClean="0"/>
              <a:t>– </a:t>
            </a:r>
            <a:r>
              <a:rPr lang="ru-RU" sz="2400" dirty="0" smtClean="0"/>
              <a:t>материал представляется на экране компьютера, а не на бумаге, что допускает посимвольную обработку; </a:t>
            </a:r>
          </a:p>
          <a:p>
            <a:endParaRPr lang="ru-RU" sz="2400" dirty="0" smtClean="0"/>
          </a:p>
          <a:p>
            <a:r>
              <a:rPr lang="ru-RU" sz="2400" dirty="0" smtClean="0"/>
              <a:t>•</a:t>
            </a:r>
            <a:r>
              <a:rPr lang="ru-RU" sz="2800" b="1" i="1" dirty="0" smtClean="0"/>
              <a:t>ресурсы, целиком состоящие из визуального или звукового фрагмента </a:t>
            </a:r>
            <a:r>
              <a:rPr lang="ru-RU" sz="2400" b="1" i="1" dirty="0" smtClean="0"/>
              <a:t>- </a:t>
            </a:r>
            <a:r>
              <a:rPr lang="ru-RU" sz="2400" dirty="0" smtClean="0"/>
              <a:t>содержащие цифровое представление звуковой или видео информации в форме, допускающей ее прослушивание или просматривание 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"/>
            <a:ext cx="864399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3200" b="1" dirty="0" smtClean="0">
                <a:solidFill>
                  <a:srgbClr val="000066"/>
                </a:solidFill>
              </a:rPr>
              <a:t>Классификация ЭОР по природе основной информации </a:t>
            </a:r>
          </a:p>
          <a:p>
            <a:endParaRPr lang="ru-RU" sz="3200" b="1" dirty="0" smtClean="0">
              <a:solidFill>
                <a:srgbClr val="000066"/>
              </a:solidFill>
            </a:endParaRPr>
          </a:p>
          <a:p>
            <a:r>
              <a:rPr lang="ru-RU" sz="2800" b="1" dirty="0" smtClean="0"/>
              <a:t>•</a:t>
            </a:r>
            <a:r>
              <a:rPr lang="ru-RU" sz="2800" b="1" i="1" dirty="0" smtClean="0"/>
              <a:t>мультимедиа </a:t>
            </a:r>
            <a:r>
              <a:rPr lang="ru-RU" sz="2400" dirty="0" smtClean="0"/>
              <a:t>- самые мощные и интересные для образования продукты. Это представление учебных объектов множеством различных способов, т.е. с помощью графики, фото, видео, анимации и звука. Иными словами, используется всё, что человек способен воспринимать с помощью зрения и слуха. </a:t>
            </a:r>
          </a:p>
          <a:p>
            <a:endParaRPr lang="ru-RU" dirty="0" smtClean="0"/>
          </a:p>
          <a:p>
            <a:r>
              <a:rPr lang="ru-RU" dirty="0" smtClean="0"/>
              <a:t>•</a:t>
            </a:r>
            <a:r>
              <a:rPr lang="ru-RU" sz="2800" b="1" i="1" dirty="0" smtClean="0"/>
              <a:t>открытые образовательные модульные мультимедиа системы </a:t>
            </a:r>
            <a:r>
              <a:rPr lang="ru-RU" b="1" i="1" dirty="0" smtClean="0"/>
              <a:t>(</a:t>
            </a:r>
            <a:r>
              <a:rPr lang="ru-RU" sz="2000" dirty="0" smtClean="0"/>
              <a:t>ОМС). Центральным хранилищем электронных образовательных ресурсов нового поколения является Федеральный центр информационно-образовательных ресурсов (ФЦИОР): </a:t>
            </a:r>
            <a:r>
              <a:rPr lang="ru-RU" b="1" i="1" u="sng" dirty="0" smtClean="0">
                <a:solidFill>
                  <a:srgbClr val="000066"/>
                </a:solidFill>
              </a:rPr>
              <a:t>http://fcior.edu.ru/ http://eor.edu.ru/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14290"/>
            <a:ext cx="785818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3200" b="1" dirty="0" smtClean="0">
                <a:solidFill>
                  <a:srgbClr val="000066"/>
                </a:solidFill>
              </a:rPr>
              <a:t>Причины использования ИКТ на уроках физики </a:t>
            </a:r>
            <a:endParaRPr lang="ru-RU" sz="3200" dirty="0">
              <a:solidFill>
                <a:srgbClr val="000066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48" y="1925972"/>
          <a:ext cx="7858180" cy="3217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1670"/>
                <a:gridCol w="3966510"/>
              </a:tblGrid>
              <a:tr h="3217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sng" dirty="0" smtClean="0">
                          <a:solidFill>
                            <a:srgbClr val="C00000"/>
                          </a:solidFill>
                        </a:rPr>
                        <a:t>объективные</a:t>
                      </a:r>
                      <a:r>
                        <a:rPr lang="ru-RU" sz="2000" b="1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Целый ряд физических явлений можно наблюдать только на базе научных лабораторий со специальным оборудованием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Многие процессы микромира и быстродействующие процессы невидимы для нас 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u="sng" dirty="0" smtClean="0">
                          <a:solidFill>
                            <a:srgbClr val="C00000"/>
                          </a:solidFill>
                        </a:rPr>
                        <a:t>субъективные</a:t>
                      </a:r>
                      <a:r>
                        <a:rPr lang="ru-RU" sz="2000" b="1" dirty="0" smtClean="0"/>
                        <a:t> </a:t>
                      </a:r>
                    </a:p>
                    <a:p>
                      <a:endParaRPr lang="ru-RU" b="1" dirty="0" smtClean="0"/>
                    </a:p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Ежегодно от 15до 25% </a:t>
                      </a:r>
                    </a:p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выпускников выбирают ЕГЭ по физике, что предполагает освоение знаний по предмету </a:t>
                      </a:r>
                    </a:p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 профильном уровне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"/>
            <a:ext cx="728667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3200" b="1" dirty="0" smtClean="0">
                <a:solidFill>
                  <a:srgbClr val="000066"/>
                </a:solidFill>
              </a:rPr>
              <a:t>Применение ЭОР по уровням деятельности: 	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357298"/>
          <a:ext cx="8643999" cy="4828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1333"/>
                <a:gridCol w="2881333"/>
                <a:gridCol w="2881333"/>
              </a:tblGrid>
              <a:tr h="864574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baseline="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 деятельности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baseline="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Примеры действий учителя 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baseline="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Примеры действий учащихся 	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85443">
                <a:tc>
                  <a:txBody>
                    <a:bodyPr/>
                    <a:lstStyle/>
                    <a:p>
                      <a:pPr algn="ctr"/>
                      <a:endParaRPr kumimoji="0" lang="ru-RU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Пассивный 	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Показ рисунков и фотографий из мультимедийных курсов. Показ интерактивных моделей и задание учащимся вопросов.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Чтение с экрана текста из мультимедийных курсов. Просмотр интерактивных моделей и ответы на вопросы учителя.</a:t>
                      </a:r>
                    </a:p>
                  </a:txBody>
                  <a:tcPr/>
                </a:tc>
              </a:tr>
              <a:tr h="1320393">
                <a:tc>
                  <a:txBody>
                    <a:bodyPr/>
                    <a:lstStyle/>
                    <a:p>
                      <a:pPr algn="ctr"/>
                      <a:endParaRPr kumimoji="0" lang="ru-RU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Деятельностный 	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с интерактивными моделями в рамках выполнения лабораторных работ. Организация тестирования.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Выполнение лабораторных работ. Выполнение тестовых заданий и решение задач. 	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990295">
                <a:tc>
                  <a:txBody>
                    <a:bodyPr/>
                    <a:lstStyle/>
                    <a:p>
                      <a:pPr algn="ctr"/>
                      <a:endParaRPr kumimoji="0" lang="ru-RU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Творческий 	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Задания учащимся по интерактивным моделям и моделирующим средам в творческом виде. 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Самостоятельное исследование. Создание учащимися нового продукта – интеллектуального, познавательного. 	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42968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3200" b="1" dirty="0" smtClean="0">
                <a:solidFill>
                  <a:srgbClr val="002060"/>
                </a:solidFill>
              </a:rPr>
              <a:t>Направления использования ЭОР:</a:t>
            </a:r>
            <a:r>
              <a:rPr lang="ru-RU" sz="3200" b="1" dirty="0" smtClean="0"/>
              <a:t> </a:t>
            </a:r>
          </a:p>
          <a:p>
            <a:endParaRPr lang="ru-RU" sz="3200" b="1" dirty="0" smtClean="0"/>
          </a:p>
          <a:p>
            <a:r>
              <a:rPr lang="ru-RU" dirty="0" smtClean="0"/>
              <a:t>•</a:t>
            </a:r>
            <a:r>
              <a:rPr lang="ru-RU" sz="2400" b="1" dirty="0" smtClean="0"/>
              <a:t>для демонстраций различных физических процессов - анимации, компьютерные модели; 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•для организации индивидуального интерактивного обучения учащихся; 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•для проведения компьютерных лабораторных работ с использованием компьютерных моделей и виртуальных лабораторных работ;</a:t>
            </a:r>
          </a:p>
          <a:p>
            <a:r>
              <a:rPr lang="ru-RU" sz="2400" b="1" dirty="0" smtClean="0"/>
              <a:t> </a:t>
            </a:r>
          </a:p>
          <a:p>
            <a:r>
              <a:rPr lang="ru-RU" sz="2400" b="1" dirty="0" smtClean="0"/>
              <a:t>•для проведения контроля знаний учащихся с использованием компьютерных тестов.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641</TotalTime>
  <Words>1368</Words>
  <Application>Microsoft Office PowerPoint</Application>
  <PresentationFormat>Экран (4:3)</PresentationFormat>
  <Paragraphs>215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</dc:creator>
  <cp:lastModifiedBy>Нина</cp:lastModifiedBy>
  <cp:revision>70</cp:revision>
  <dcterms:created xsi:type="dcterms:W3CDTF">2013-02-10T18:46:21Z</dcterms:created>
  <dcterms:modified xsi:type="dcterms:W3CDTF">2013-04-17T17:33:31Z</dcterms:modified>
</cp:coreProperties>
</file>