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28" r:id="rId2"/>
    <p:sldMasterId id="2147483840" r:id="rId3"/>
  </p:sldMasterIdLst>
  <p:sldIdLst>
    <p:sldId id="256" r:id="rId4"/>
    <p:sldId id="273" r:id="rId5"/>
    <p:sldId id="259" r:id="rId6"/>
    <p:sldId id="260" r:id="rId7"/>
    <p:sldId id="265" r:id="rId8"/>
    <p:sldId id="257" r:id="rId9"/>
    <p:sldId id="266" r:id="rId10"/>
    <p:sldId id="258" r:id="rId11"/>
    <p:sldId id="261" r:id="rId12"/>
    <p:sldId id="262" r:id="rId13"/>
    <p:sldId id="263" r:id="rId14"/>
    <p:sldId id="264" r:id="rId15"/>
    <p:sldId id="270" r:id="rId16"/>
    <p:sldId id="271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85816-7790-476A-9453-1C8ABFC7B93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84C64-B1EC-4CCB-A241-7B194BF275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jpeg"/><Relationship Id="rId7" Type="http://schemas.openxmlformats.org/officeDocument/2006/relationships/image" Target="../media/image19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10" Type="http://schemas.openxmlformats.org/officeDocument/2006/relationships/image" Target="../media/image22.jpeg"/><Relationship Id="rId4" Type="http://schemas.openxmlformats.org/officeDocument/2006/relationships/image" Target="../media/image16.jpeg"/><Relationship Id="rId9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&#1059;&#1088;&#1086;&#1082;.pptx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4.xml"/><Relationship Id="rId6" Type="http://schemas.openxmlformats.org/officeDocument/2006/relationships/hyperlink" Target="&#1050;&#1086;&#1085;&#1090;&#1088;&#1086;&#1083;&#1100;&#1085;&#1072;&#1103;%20&#1088;&#1072;&#1073;&#1086;&#1090;&#1072;.pptx" TargetMode="External"/><Relationship Id="rId5" Type="http://schemas.openxmlformats.org/officeDocument/2006/relationships/hyperlink" Target="&#1050;&#1088;&#1086;&#1089;&#1089;&#1074;&#1086;&#1088;&#1076;.pptx" TargetMode="External"/><Relationship Id="rId4" Type="http://schemas.openxmlformats.org/officeDocument/2006/relationships/hyperlink" Target="&#1058;&#1077;&#1089;&#1090;&#1099;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&#1058;&#1077;&#1084;&#1072;&#1090;&#1080;&#1095;&#1077;&#1089;&#1082;&#1086;&#1077;%20&#1087;&#1083;&#1072;&#1085;&#1080;&#1088;&#1086;&#1074;&#1072;&#1085;&#1080;&#1077;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3042" y="285728"/>
            <a:ext cx="58579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200" dirty="0"/>
              <a:t>Презентация раздела учебной программы «Физика»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571612"/>
            <a:ext cx="6429420" cy="25853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Давление твердых тел, жидкостей и газов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3174" y="5286388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u="sng" dirty="0" smtClean="0"/>
              <a:t>Выполнила: </a:t>
            </a:r>
            <a:r>
              <a:rPr lang="ru-RU" dirty="0" smtClean="0"/>
              <a:t>учитель физики МБОУ  Мамонтовкая ООШ Лоскунина Надежда Александровна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 descr="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5784" y="0"/>
            <a:ext cx="10287040" cy="7715280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214282" y="2643182"/>
            <a:ext cx="3071834" cy="1357322"/>
            <a:chOff x="785786" y="2357430"/>
            <a:chExt cx="3071834" cy="135732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85786" y="2357430"/>
              <a:ext cx="3071834" cy="1357322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28662" y="2571744"/>
              <a:ext cx="27146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ПРИНЦИПЫ ОТБОРА</a:t>
              </a:r>
            </a:p>
            <a:p>
              <a:pPr algn="ctr"/>
              <a:r>
                <a:rPr lang="ru-RU" b="1" dirty="0" smtClean="0"/>
                <a:t>СОДЕРЖАНИЯ</a:t>
              </a:r>
              <a:endParaRPr lang="ru-RU" b="1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4357686" y="428604"/>
            <a:ext cx="3071834" cy="1000132"/>
            <a:chOff x="785786" y="2357430"/>
            <a:chExt cx="3071834" cy="1357322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9" name="Прямоугольник 8"/>
            <p:cNvSpPr/>
            <p:nvPr/>
          </p:nvSpPr>
          <p:spPr>
            <a:xfrm>
              <a:off x="785786" y="2357430"/>
              <a:ext cx="3071834" cy="135732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00100" y="2842188"/>
              <a:ext cx="2714644" cy="50123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800000"/>
                  </a:solidFill>
                </a:rPr>
                <a:t>НАУЧНОСТЬ</a:t>
              </a: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429124" y="1571612"/>
            <a:ext cx="3071834" cy="1000132"/>
            <a:chOff x="785786" y="2357430"/>
            <a:chExt cx="3071834" cy="1357322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2" name="Прямоугольник 11"/>
            <p:cNvSpPr/>
            <p:nvPr/>
          </p:nvSpPr>
          <p:spPr>
            <a:xfrm>
              <a:off x="785786" y="2357430"/>
              <a:ext cx="3071834" cy="135732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00100" y="2842188"/>
              <a:ext cx="2714644" cy="50123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800000"/>
                  </a:solidFill>
                </a:rPr>
                <a:t>СИСТЕМНОСТЬ</a:t>
              </a: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357686" y="2786058"/>
            <a:ext cx="2932205" cy="1000132"/>
            <a:chOff x="571472" y="2357430"/>
            <a:chExt cx="3071834" cy="1357322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5" name="Прямоугольник 14"/>
            <p:cNvSpPr/>
            <p:nvPr/>
          </p:nvSpPr>
          <p:spPr>
            <a:xfrm>
              <a:off x="571472" y="2357430"/>
              <a:ext cx="3071834" cy="135732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00100" y="2842188"/>
              <a:ext cx="2415285" cy="50123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800000"/>
                  </a:solidFill>
                </a:rPr>
                <a:t>ДОСТУПНОСТЬ</a:t>
              </a: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4429124" y="5643578"/>
            <a:ext cx="2928958" cy="1000132"/>
            <a:chOff x="857224" y="2357430"/>
            <a:chExt cx="3071834" cy="1357322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8" name="Прямоугольник 17"/>
            <p:cNvSpPr/>
            <p:nvPr/>
          </p:nvSpPr>
          <p:spPr>
            <a:xfrm>
              <a:off x="857224" y="2357430"/>
              <a:ext cx="3071834" cy="135732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71538" y="2648285"/>
              <a:ext cx="2714644" cy="87716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800000"/>
                  </a:solidFill>
                </a:rPr>
                <a:t>ПРИНЦИП ИНТЕГРАЦИИ</a:t>
              </a: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4429124" y="4214818"/>
            <a:ext cx="3071834" cy="1000132"/>
            <a:chOff x="4929190" y="4071942"/>
            <a:chExt cx="3071834" cy="1000132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4929190" y="4071942"/>
              <a:ext cx="3071834" cy="10001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43504" y="4286256"/>
              <a:ext cx="2714644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800000"/>
                  </a:solidFill>
                </a:rPr>
                <a:t>ПРАКТИЧЕСКАЯ ЗНАЧИМОСТЬ</a:t>
              </a:r>
            </a:p>
          </p:txBody>
        </p:sp>
      </p:grpSp>
      <p:cxnSp>
        <p:nvCxnSpPr>
          <p:cNvPr id="23" name="Прямая со стрелкой 22"/>
          <p:cNvCxnSpPr/>
          <p:nvPr/>
        </p:nvCxnSpPr>
        <p:spPr>
          <a:xfrm rot="5400000" flipH="1" flipV="1">
            <a:off x="2786050" y="1428736"/>
            <a:ext cx="2071702" cy="107157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3286116" y="2071678"/>
            <a:ext cx="1143008" cy="107157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286116" y="3214686"/>
            <a:ext cx="1071570" cy="1588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286116" y="3357562"/>
            <a:ext cx="1143008" cy="107157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6200000" flipH="1">
            <a:off x="2821769" y="4179099"/>
            <a:ext cx="2071702" cy="1143008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14282" y="642918"/>
            <a:ext cx="2500330" cy="1357322"/>
            <a:chOff x="1285852" y="785794"/>
            <a:chExt cx="2500330" cy="1357322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285852" y="785794"/>
              <a:ext cx="2500330" cy="135732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28728" y="1285860"/>
              <a:ext cx="221457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800000"/>
                  </a:solidFill>
                </a:rPr>
                <a:t>ЗНАТЬ</a:t>
              </a:r>
              <a:endParaRPr lang="ru-RU" b="1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2000232" y="4286256"/>
            <a:ext cx="2500330" cy="1357322"/>
            <a:chOff x="1285852" y="785794"/>
            <a:chExt cx="2500330" cy="1357322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1285852" y="785794"/>
              <a:ext cx="2500330" cy="135732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28728" y="1285860"/>
              <a:ext cx="221457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800000"/>
                  </a:solidFill>
                </a:rPr>
                <a:t>УМЕТЬ</a:t>
              </a:r>
              <a:endParaRPr lang="ru-RU" b="1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500562" y="0"/>
            <a:ext cx="2500330" cy="717769"/>
            <a:chOff x="1285852" y="785794"/>
            <a:chExt cx="2500330" cy="1363761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1285852" y="785794"/>
              <a:ext cx="2500330" cy="135732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428728" y="921526"/>
              <a:ext cx="2214578" cy="12280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Смысл понятия давления</a:t>
              </a:r>
              <a:endParaRPr lang="ru-RU" b="1" dirty="0"/>
            </a:p>
          </p:txBody>
        </p:sp>
      </p:grpSp>
      <p:sp>
        <p:nvSpPr>
          <p:cNvPr id="22" name="Скругленный прямоугольник 21"/>
          <p:cNvSpPr/>
          <p:nvPr/>
        </p:nvSpPr>
        <p:spPr>
          <a:xfrm>
            <a:off x="4500562" y="2000240"/>
            <a:ext cx="2500330" cy="64294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Единицы измерения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500562" y="1000108"/>
            <a:ext cx="2500330" cy="78581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Смысл законов: Паскаля, Архимеда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357950" y="4572008"/>
            <a:ext cx="2500330" cy="64294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Объяснять физические величины 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357950" y="3643314"/>
            <a:ext cx="2500330" cy="64294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Описывать явления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357950" y="5500702"/>
            <a:ext cx="2500330" cy="64294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Решать задачи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2714612" y="1285860"/>
            <a:ext cx="1000132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2714612" y="1285860"/>
            <a:ext cx="2000264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3714744" y="285728"/>
            <a:ext cx="785818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3714744" y="2285992"/>
            <a:ext cx="785818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3714744" y="1285860"/>
            <a:ext cx="785818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500562" y="4929198"/>
            <a:ext cx="1000132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4501356" y="4928404"/>
            <a:ext cx="200026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5500694" y="5929330"/>
            <a:ext cx="785818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5500694" y="4929198"/>
            <a:ext cx="785818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5500694" y="3929066"/>
            <a:ext cx="785818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Рисунок 27" descr="nm_544316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3857628"/>
            <a:ext cx="1930757" cy="2571768"/>
          </a:xfrm>
          <a:prstGeom prst="rect">
            <a:avLst/>
          </a:prstGeom>
        </p:spPr>
      </p:pic>
      <p:pic>
        <p:nvPicPr>
          <p:cNvPr id="30" name="Рисунок 29" descr="Человек_вопрос_Байганов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8082" y="357166"/>
            <a:ext cx="1540665" cy="22009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5" grpId="0" animBg="1"/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4643439" y="1928802"/>
            <a:ext cx="1928826" cy="1212861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rmAutofit/>
          </a:bodyPr>
          <a:lstStyle/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1900" dirty="0" smtClean="0">
                <a:latin typeface="Book Antiqua" pitchFamily="18" charset="0"/>
              </a:rPr>
              <a:t>Проблемное изложение</a:t>
            </a:r>
            <a:endParaRPr lang="ru-RU" sz="1900" dirty="0">
              <a:latin typeface="Book Antiqua" pitchFamily="18" charset="0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214282" y="214290"/>
            <a:ext cx="3729050" cy="882633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rmAutofit/>
          </a:bodyPr>
          <a:lstStyle/>
          <a:p>
            <a:pPr marL="342900" indent="-342900"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2800" u="sng" dirty="0">
                <a:latin typeface="Book Antiqua" pitchFamily="18" charset="0"/>
              </a:rPr>
              <a:t>Методы обучения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7092950" y="1928802"/>
            <a:ext cx="1908206" cy="1212861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rmAutofit/>
          </a:bodyPr>
          <a:lstStyle/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1900" dirty="0" smtClean="0">
                <a:latin typeface="Book Antiqua" pitchFamily="18" charset="0"/>
              </a:rPr>
              <a:t>Исследовательские</a:t>
            </a:r>
            <a:endParaRPr lang="ru-RU" sz="1900" dirty="0">
              <a:latin typeface="Book Antiqua" pitchFamily="18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6877050" y="3714752"/>
            <a:ext cx="2266950" cy="295275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noAutofit/>
          </a:bodyPr>
          <a:lstStyle/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Ш"/>
              <a:defRPr/>
            </a:pPr>
            <a:r>
              <a:rPr lang="ru-RU" dirty="0">
                <a:latin typeface="Book Antiqua" pitchFamily="18" charset="0"/>
              </a:rPr>
              <a:t>лабораторная </a:t>
            </a:r>
            <a:r>
              <a:rPr lang="ru-RU" dirty="0" smtClean="0">
                <a:latin typeface="Book Antiqua" pitchFamily="18" charset="0"/>
              </a:rPr>
              <a:t>работа;</a:t>
            </a:r>
            <a:endParaRPr lang="ru-RU" dirty="0">
              <a:latin typeface="Book Antiqua" pitchFamily="18" charset="0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Ш"/>
              <a:defRPr/>
            </a:pPr>
            <a:r>
              <a:rPr lang="ru-RU" dirty="0">
                <a:latin typeface="Book Antiqua" pitchFamily="18" charset="0"/>
              </a:rPr>
              <a:t>задачи, решаемые несколькими </a:t>
            </a:r>
            <a:r>
              <a:rPr lang="ru-RU" dirty="0" smtClean="0">
                <a:latin typeface="Book Antiqua" pitchFamily="18" charset="0"/>
              </a:rPr>
              <a:t>способами;</a:t>
            </a:r>
            <a:endParaRPr lang="ru-RU" dirty="0">
              <a:latin typeface="Book Antiqua" pitchFamily="18" charset="0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Ш"/>
              <a:defRPr/>
            </a:pPr>
            <a:r>
              <a:rPr lang="ru-RU" dirty="0" smtClean="0">
                <a:latin typeface="Book Antiqua" pitchFamily="18" charset="0"/>
              </a:rPr>
              <a:t>подготовка докладов, сообщений;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Ш"/>
              <a:defRPr/>
            </a:pPr>
            <a:r>
              <a:rPr lang="ru-RU" dirty="0" smtClean="0">
                <a:latin typeface="Book Antiqua" pitchFamily="18" charset="0"/>
              </a:rPr>
              <a:t>составление кроссвордов.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2357423" y="1928802"/>
            <a:ext cx="1857388" cy="1214446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rmAutofit/>
          </a:bodyPr>
          <a:lstStyle/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1900" dirty="0" smtClean="0">
                <a:latin typeface="Book Antiqua" pitchFamily="18" charset="0"/>
              </a:rPr>
              <a:t>Репродуктивные</a:t>
            </a:r>
            <a:endParaRPr lang="ru-RU" sz="1900" dirty="0">
              <a:latin typeface="Book Antiqua" pitchFamily="18" charset="0"/>
            </a:endParaRP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2124075" y="3716338"/>
            <a:ext cx="2089150" cy="295275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normAutofit fontScale="92500" lnSpcReduction="20000"/>
          </a:bodyPr>
          <a:lstStyle/>
          <a:p>
            <a:pPr marL="87313" indent="276225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Ш"/>
              <a:defRPr/>
            </a:pPr>
            <a:r>
              <a:rPr lang="ru-RU" sz="1900" dirty="0" smtClean="0">
                <a:latin typeface="Book Antiqua" pitchFamily="18" charset="0"/>
              </a:rPr>
              <a:t>воспроизведение  изученного теоретического материала;</a:t>
            </a:r>
          </a:p>
          <a:p>
            <a:pPr marL="87313" indent="276225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Ш"/>
              <a:defRPr/>
            </a:pPr>
            <a:r>
              <a:rPr lang="ru-RU" sz="1900" dirty="0" smtClean="0">
                <a:latin typeface="Book Antiqua" pitchFamily="18" charset="0"/>
              </a:rPr>
              <a:t>типовые задачи, решаемые по алгоритму;</a:t>
            </a:r>
          </a:p>
          <a:p>
            <a:pPr marL="87313" indent="276225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Ш"/>
              <a:defRPr/>
            </a:pPr>
            <a:r>
              <a:rPr lang="ru-RU" sz="1900" dirty="0" smtClean="0">
                <a:latin typeface="Book Antiqua" pitchFamily="18" charset="0"/>
              </a:rPr>
              <a:t>тестовые задания;</a:t>
            </a:r>
          </a:p>
          <a:p>
            <a:pPr marL="87313" indent="276225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Ш"/>
              <a:defRPr/>
            </a:pPr>
            <a:r>
              <a:rPr lang="ru-RU" sz="1900" dirty="0" smtClean="0">
                <a:latin typeface="Book Antiqua" pitchFamily="18" charset="0"/>
              </a:rPr>
              <a:t>упражнения тренировочного характера.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Ш"/>
              <a:defRPr/>
            </a:pPr>
            <a:endParaRPr lang="ru-RU" sz="1900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4356100" y="3716338"/>
            <a:ext cx="2374900" cy="295275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Ш"/>
              <a:defRPr/>
            </a:pPr>
            <a:r>
              <a:rPr lang="ru-RU" dirty="0" smtClean="0">
                <a:latin typeface="Book Antiqua" pitchFamily="18" charset="0"/>
              </a:rPr>
              <a:t>эвристическая беседа;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Ш"/>
              <a:defRPr/>
            </a:pPr>
            <a:r>
              <a:rPr lang="ru-RU" dirty="0" smtClean="0">
                <a:latin typeface="Book Antiqua" pitchFamily="18" charset="0"/>
              </a:rPr>
              <a:t>проблемное изложение;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Ш"/>
              <a:defRPr/>
            </a:pPr>
            <a:r>
              <a:rPr lang="ru-RU" dirty="0" smtClean="0">
                <a:latin typeface="Book Antiqua" pitchFamily="18" charset="0"/>
              </a:rPr>
              <a:t>создание проблемных ситуаций.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Ш"/>
              <a:defRPr/>
            </a:pPr>
            <a:endParaRPr lang="ru-RU" sz="1900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928662" y="1142984"/>
            <a:ext cx="45719" cy="7858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" name="Line 15"/>
          <p:cNvSpPr>
            <a:spLocks noChangeShapeType="1"/>
          </p:cNvSpPr>
          <p:nvPr/>
        </p:nvSpPr>
        <p:spPr bwMode="auto">
          <a:xfrm>
            <a:off x="1214413" y="1142984"/>
            <a:ext cx="2143139" cy="7858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" name="Line 16"/>
          <p:cNvSpPr>
            <a:spLocks noChangeShapeType="1"/>
          </p:cNvSpPr>
          <p:nvPr/>
        </p:nvSpPr>
        <p:spPr bwMode="auto">
          <a:xfrm>
            <a:off x="2428860" y="1142984"/>
            <a:ext cx="3071835" cy="7858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" name="Line 17"/>
          <p:cNvSpPr>
            <a:spLocks noChangeShapeType="1"/>
          </p:cNvSpPr>
          <p:nvPr/>
        </p:nvSpPr>
        <p:spPr bwMode="auto">
          <a:xfrm>
            <a:off x="3857620" y="1071546"/>
            <a:ext cx="4286280" cy="8572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" name="Line 18"/>
          <p:cNvSpPr>
            <a:spLocks noChangeShapeType="1"/>
          </p:cNvSpPr>
          <p:nvPr/>
        </p:nvSpPr>
        <p:spPr bwMode="auto">
          <a:xfrm>
            <a:off x="971550" y="31416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" name="Line 21"/>
          <p:cNvSpPr>
            <a:spLocks noChangeShapeType="1"/>
          </p:cNvSpPr>
          <p:nvPr/>
        </p:nvSpPr>
        <p:spPr bwMode="auto">
          <a:xfrm>
            <a:off x="8101013" y="31416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" name="Line 22"/>
          <p:cNvSpPr>
            <a:spLocks noChangeShapeType="1"/>
          </p:cNvSpPr>
          <p:nvPr/>
        </p:nvSpPr>
        <p:spPr bwMode="auto">
          <a:xfrm>
            <a:off x="5580063" y="31416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" name="Line 23"/>
          <p:cNvSpPr>
            <a:spLocks noChangeShapeType="1"/>
          </p:cNvSpPr>
          <p:nvPr/>
        </p:nvSpPr>
        <p:spPr bwMode="auto">
          <a:xfrm>
            <a:off x="3276600" y="31416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0" y="1928802"/>
            <a:ext cx="2143108" cy="1212861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rmAutofit/>
          </a:bodyPr>
          <a:lstStyle/>
          <a:p>
            <a:pPr indent="20638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1900" dirty="0" smtClean="0">
                <a:latin typeface="Book Antiqua" pitchFamily="18" charset="0"/>
              </a:rPr>
              <a:t>Объяснительно-иллюстративные</a:t>
            </a:r>
            <a:endParaRPr lang="ru-RU" sz="1900" dirty="0">
              <a:latin typeface="Book Antiqua" pitchFamily="18" charset="0"/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0" y="3716338"/>
            <a:ext cx="2071670" cy="295275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pPr marL="261938" indent="-261938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Ш"/>
              <a:defRPr/>
            </a:pPr>
            <a:r>
              <a:rPr lang="ru-RU" dirty="0" smtClean="0">
                <a:latin typeface="Book Antiqua" pitchFamily="18" charset="0"/>
              </a:rPr>
              <a:t>лекция;</a:t>
            </a:r>
          </a:p>
          <a:p>
            <a:pPr marL="261938" indent="-261938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Ш"/>
              <a:defRPr/>
            </a:pPr>
            <a:r>
              <a:rPr lang="ru-RU" dirty="0" smtClean="0">
                <a:latin typeface="Book Antiqua" pitchFamily="18" charset="0"/>
              </a:rPr>
              <a:t>беседа; </a:t>
            </a:r>
          </a:p>
          <a:p>
            <a:pPr marL="261938" indent="-261938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Ш"/>
              <a:defRPr/>
            </a:pPr>
            <a:r>
              <a:rPr lang="ru-RU" dirty="0" smtClean="0">
                <a:latin typeface="Book Antiqua" pitchFamily="18" charset="0"/>
              </a:rPr>
              <a:t>демонстрации.</a:t>
            </a:r>
            <a:endParaRPr lang="ru-RU" dirty="0">
              <a:latin typeface="Book Antiqua" pitchFamily="18" charset="0"/>
            </a:endParaRPr>
          </a:p>
        </p:txBody>
      </p:sp>
      <p:pic>
        <p:nvPicPr>
          <p:cNvPr id="19" name="Рисунок 18" descr="avatar_ff24cdf3b997bc0d89b39913979b72a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46" y="0"/>
            <a:ext cx="2357454" cy="153171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7"/>
          <p:cNvPicPr>
            <a:picLocks noGrp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384175" y="1584324"/>
            <a:ext cx="8375650" cy="4987947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ИКТ на уроках физики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3" descr="colleg_sm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505411" y="1398056"/>
            <a:ext cx="2171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Рисунок 5" descr="elkin_sm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1448" y="5862106"/>
            <a:ext cx="3076575" cy="428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20a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136" y="5214406"/>
            <a:ext cx="411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8" name="Рисунок 7" descr="15_08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573" y="3269718"/>
            <a:ext cx="1798638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5713868" y="6293930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http://elkin52.narod.ru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pic>
        <p:nvPicPr>
          <p:cNvPr id="10" name="Рисунок 9" descr="logo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1136" y="1469493"/>
            <a:ext cx="58674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11" name="Рисунок 14" descr="n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1136" y="1182156"/>
            <a:ext cx="3641725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545516" y="2621522"/>
            <a:ext cx="2311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http://www.afportal.ru</a:t>
            </a:r>
            <a:endParaRPr lang="ru-RU" dirty="0">
              <a:latin typeface="+mn-lt"/>
            </a:endParaRPr>
          </a:p>
        </p:txBody>
      </p:sp>
      <p:pic>
        <p:nvPicPr>
          <p:cNvPr id="13" name="Рисунок 16" descr="fizikaru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62086" y="3557056"/>
            <a:ext cx="26670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905556" y="4133690"/>
            <a:ext cx="2118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http://www.fizika.ru</a:t>
            </a:r>
            <a:endParaRPr lang="ru-RU" dirty="0">
              <a:latin typeface="+mn-lt"/>
            </a:endParaRPr>
          </a:p>
        </p:txBody>
      </p:sp>
      <p:pic>
        <p:nvPicPr>
          <p:cNvPr id="15" name="Рисунок 18" descr="title.gi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65548" y="4854043"/>
            <a:ext cx="3292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5857884" y="5357826"/>
            <a:ext cx="1881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http://elementy.ru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pic>
        <p:nvPicPr>
          <p:cNvPr id="17" name="Picture 3" descr="C:\Users\Елена\Pictures\аттестация\itnlogo_m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073611" y="3630081"/>
            <a:ext cx="22860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18" name="Прямоугольник 17"/>
          <p:cNvSpPr/>
          <p:nvPr/>
        </p:nvSpPr>
        <p:spPr>
          <a:xfrm>
            <a:off x="6505956" y="4493730"/>
            <a:ext cx="13067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http://it-n.ru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649972" y="1757426"/>
            <a:ext cx="18518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www. physics. </a:t>
            </a:r>
            <a:r>
              <a:rPr lang="en-US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ru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571604" y="285728"/>
            <a:ext cx="64294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Используемые ресурсы ИКТ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00100" y="1214422"/>
            <a:ext cx="64294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ru-RU" b="1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развить интерес к физике, логическое мышление, познавательные и творческие способности;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научить высказывать свое мнение, анализировать и сопоставлять различные точки зрения;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находить способы решения задач, связанных с ситуациями, которые могут встретиться в жизни и в будущей профессиональной деятельности;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процесс открытия новых понятий;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формулировка правил, используя эвристические методы (эксперимент, обобщение, неполная индукция);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 постановка проблемы;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 аналитико-синтетическая деятельность на всех этапах решения задач;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исследование результата решения задачи;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 взаимообучение;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 самоконтроль;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 рефлексия.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85918" y="428604"/>
            <a:ext cx="55721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i="1" u="sng" dirty="0" smtClean="0">
                <a:solidFill>
                  <a:srgbClr val="800000"/>
                </a:solidFill>
              </a:rPr>
              <a:t>Система знаний и система деятельности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928802"/>
            <a:ext cx="77153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1)Федеральный государственный образовательный стандарт среднего (полного) общего образования по физике, 2004.</a:t>
            </a:r>
          </a:p>
          <a:p>
            <a:pPr lvl="0"/>
            <a:r>
              <a:rPr lang="ru-RU" dirty="0" smtClean="0"/>
              <a:t>2)Физика: Учебник для 7 класса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Учреждений </a:t>
            </a:r>
            <a:r>
              <a:rPr lang="ru-RU" dirty="0" err="1" smtClean="0"/>
              <a:t>А.В.Перышкин</a:t>
            </a:r>
            <a:r>
              <a:rPr lang="ru-RU" dirty="0" smtClean="0"/>
              <a:t>  М.: Дрофа, 2008. </a:t>
            </a:r>
          </a:p>
          <a:p>
            <a:pPr lvl="0"/>
            <a:r>
              <a:rPr lang="ru-RU" dirty="0" smtClean="0"/>
              <a:t>3)Физика. Задачник. 7-9 </a:t>
            </a:r>
            <a:r>
              <a:rPr lang="ru-RU" dirty="0" err="1" smtClean="0"/>
              <a:t>кл</a:t>
            </a:r>
            <a:r>
              <a:rPr lang="ru-RU" dirty="0" smtClean="0"/>
              <a:t>.: пособие для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учреждений /</a:t>
            </a:r>
            <a:r>
              <a:rPr lang="ru-RU" dirty="0" err="1" smtClean="0"/>
              <a:t>А.В.Перышкин</a:t>
            </a:r>
            <a:r>
              <a:rPr lang="ru-RU" dirty="0" smtClean="0"/>
              <a:t>,– М.: Экзамен, 2006.</a:t>
            </a:r>
          </a:p>
          <a:p>
            <a:pPr lvl="0"/>
            <a:r>
              <a:rPr lang="ru-RU" dirty="0" smtClean="0"/>
              <a:t>4)Сборник вопросов и задач по физике (Пособие для средних специальных учебных заведений) /</a:t>
            </a:r>
            <a:r>
              <a:rPr lang="ru-RU" dirty="0" err="1" smtClean="0"/>
              <a:t>В.И.Лукашик</a:t>
            </a:r>
            <a:r>
              <a:rPr lang="ru-RU" dirty="0" smtClean="0"/>
              <a:t>, М. 1997. </a:t>
            </a:r>
          </a:p>
          <a:p>
            <a:pPr lvl="0"/>
            <a:r>
              <a:rPr lang="ru-RU" dirty="0" smtClean="0"/>
              <a:t>5)Сборник задач и упражнений по физике/ </a:t>
            </a:r>
            <a:r>
              <a:rPr lang="ru-RU" dirty="0" err="1" smtClean="0"/>
              <a:t>Л.А.Прояненкова</a:t>
            </a:r>
            <a:r>
              <a:rPr lang="ru-RU" dirty="0" smtClean="0"/>
              <a:t>, -М.:Экзамен,2006.</a:t>
            </a:r>
          </a:p>
          <a:p>
            <a:pPr lvl="0"/>
            <a:r>
              <a:rPr lang="ru-RU" dirty="0" smtClean="0"/>
              <a:t>6)Дидактические материалы по физике 7-8 </a:t>
            </a:r>
            <a:r>
              <a:rPr lang="ru-RU" dirty="0" err="1" smtClean="0"/>
              <a:t>кл</a:t>
            </a:r>
            <a:r>
              <a:rPr lang="ru-RU" dirty="0" smtClean="0"/>
              <a:t>./ </a:t>
            </a:r>
            <a:r>
              <a:rPr lang="ru-RU" dirty="0" err="1" smtClean="0"/>
              <a:t>А.В.Усова,-М.:Просвещение</a:t>
            </a:r>
            <a:r>
              <a:rPr lang="ru-RU" dirty="0" smtClean="0"/>
              <a:t>, 1998.</a:t>
            </a:r>
          </a:p>
          <a:p>
            <a:pPr lvl="0"/>
            <a:r>
              <a:rPr lang="ru-RU" dirty="0" smtClean="0"/>
              <a:t>7)Тесты физика 7 </a:t>
            </a:r>
            <a:r>
              <a:rPr lang="ru-RU" dirty="0" err="1" smtClean="0"/>
              <a:t>кл</a:t>
            </a:r>
            <a:r>
              <a:rPr lang="ru-RU" dirty="0" smtClean="0"/>
              <a:t>./ Е.Н.Кривопалова,- М.: Астрель,2002.</a:t>
            </a:r>
          </a:p>
          <a:p>
            <a:pPr lvl="0"/>
            <a:r>
              <a:rPr lang="ru-RU" dirty="0" smtClean="0"/>
              <a:t>8)Занимательная физика на уроках и внеклассных мероприятиях 7-9кл./Ю.В.Щербакова,- М.:Глобус,2010.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214290"/>
            <a:ext cx="41434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Список литературы</a:t>
            </a: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6cf48b3ec6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42"/>
            <a:ext cx="10423243" cy="62150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43042" y="714356"/>
            <a:ext cx="52864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i="1" dirty="0" smtClean="0">
                <a:latin typeface="Monotype Corsiva" pitchFamily="66" charset="0"/>
                <a:hlinkClick r:id="rId3" action="ppaction://hlinkpres?slideindex=1&amp;slidetitle="/>
              </a:rPr>
              <a:t>Урок</a:t>
            </a:r>
            <a:endParaRPr lang="ru-RU" sz="5400" i="1" dirty="0" smtClean="0">
              <a:latin typeface="Monotype Corsiva" pitchFamily="66" charset="0"/>
              <a:hlinkClick r:id="rId4" action="ppaction://hlinkpres?slideindex=1&amp;slidetitle="/>
            </a:endParaRPr>
          </a:p>
          <a:p>
            <a:pPr algn="ctr"/>
            <a:r>
              <a:rPr lang="ru-RU" sz="5400" i="1" dirty="0" smtClean="0">
                <a:latin typeface="Monotype Corsiva" pitchFamily="66" charset="0"/>
                <a:hlinkClick r:id="rId4" action="ppaction://hlinkpres?slideindex=1&amp;slidetitle="/>
              </a:rPr>
              <a:t>Тест</a:t>
            </a:r>
            <a:endParaRPr lang="ru-RU" sz="5400" i="1" dirty="0" smtClean="0">
              <a:latin typeface="Monotype Corsiva" pitchFamily="66" charset="0"/>
            </a:endParaRPr>
          </a:p>
          <a:p>
            <a:pPr algn="ctr"/>
            <a:r>
              <a:rPr lang="ru-RU" sz="5400" i="1" dirty="0" smtClean="0">
                <a:latin typeface="Monotype Corsiva" pitchFamily="66" charset="0"/>
                <a:hlinkClick r:id="rId5" action="ppaction://hlinkpres?slideindex=1&amp;slidetitle="/>
              </a:rPr>
              <a:t>Кроссворд</a:t>
            </a:r>
            <a:endParaRPr lang="ru-RU" sz="5400" i="1" dirty="0" smtClean="0">
              <a:latin typeface="Monotype Corsiva" pitchFamily="66" charset="0"/>
            </a:endParaRPr>
          </a:p>
          <a:p>
            <a:pPr algn="ctr"/>
            <a:r>
              <a:rPr lang="ru-RU" sz="5400" i="1" dirty="0" smtClean="0">
                <a:latin typeface="Monotype Corsiva" pitchFamily="66" charset="0"/>
                <a:hlinkClick r:id="rId6" action="ppaction://hlinkpres?slideindex=1&amp;slidetitle="/>
              </a:rPr>
              <a:t>Контрольная работа</a:t>
            </a:r>
            <a:endParaRPr lang="ru-RU" sz="5400" i="1" dirty="0"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ам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357166"/>
            <a:ext cx="7072362" cy="601903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Коротко о себе</a:t>
            </a:r>
            <a:endParaRPr lang="ru-RU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785926"/>
            <a:ext cx="80010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bg1"/>
              </a:buClr>
              <a:defRPr/>
            </a:pPr>
            <a:r>
              <a:rPr lang="ru-RU" sz="2000" b="1" u="sng" dirty="0" smtClean="0">
                <a:latin typeface="Book Antiqua" pitchFamily="18" charset="0"/>
              </a:rPr>
              <a:t>Образование </a:t>
            </a:r>
            <a:r>
              <a:rPr lang="ru-RU" sz="2000" b="1" dirty="0" smtClean="0">
                <a:latin typeface="Book Antiqua" pitchFamily="18" charset="0"/>
              </a:rPr>
              <a:t>– высшее</a:t>
            </a:r>
          </a:p>
          <a:p>
            <a:pPr marL="548640" indent="-411480" fontAlgn="auto">
              <a:spcAft>
                <a:spcPts val="0"/>
              </a:spcAft>
              <a:buClr>
                <a:schemeClr val="bg1"/>
              </a:buClr>
              <a:defRPr/>
            </a:pPr>
            <a:r>
              <a:rPr lang="ru-RU" sz="2000" b="1" dirty="0" smtClean="0">
                <a:latin typeface="Book Antiqua" pitchFamily="18" charset="0"/>
              </a:rPr>
              <a:t>Окончила ШГПУ им. Д.Фурманова</a:t>
            </a:r>
          </a:p>
          <a:p>
            <a:pPr marL="548640" indent="-411480" fontAlgn="auto">
              <a:spcAft>
                <a:spcPts val="0"/>
              </a:spcAft>
              <a:buClr>
                <a:schemeClr val="bg1"/>
              </a:buClr>
              <a:defRPr/>
            </a:pPr>
            <a:r>
              <a:rPr lang="ru-RU" sz="2000" b="1" u="sng" dirty="0" smtClean="0">
                <a:latin typeface="Book Antiqua" pitchFamily="18" charset="0"/>
              </a:rPr>
              <a:t>Специальность</a:t>
            </a:r>
            <a:r>
              <a:rPr lang="ru-RU" sz="2000" b="1" dirty="0" smtClean="0">
                <a:latin typeface="Book Antiqua" pitchFamily="18" charset="0"/>
              </a:rPr>
              <a:t> – </a:t>
            </a:r>
            <a:r>
              <a:rPr lang="ru-RU" sz="2000" b="1" dirty="0" smtClean="0"/>
              <a:t>учитель по специальности «Математика и физика»</a:t>
            </a:r>
            <a:endParaRPr lang="ru-RU" sz="2000" b="1" dirty="0" smtClean="0">
              <a:latin typeface="Book Antiqua" pitchFamily="18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bg1"/>
              </a:buClr>
              <a:defRPr/>
            </a:pPr>
            <a:r>
              <a:rPr lang="ru-RU" sz="2000" b="1" u="sng" dirty="0" smtClean="0">
                <a:latin typeface="Book Antiqua" pitchFamily="18" charset="0"/>
              </a:rPr>
              <a:t>Общий стаж </a:t>
            </a:r>
            <a:r>
              <a:rPr lang="ru-RU" sz="2000" b="1" dirty="0" smtClean="0">
                <a:latin typeface="Book Antiqua" pitchFamily="18" charset="0"/>
              </a:rPr>
              <a:t>– 28 лет</a:t>
            </a:r>
          </a:p>
          <a:p>
            <a:pPr marL="548640" indent="-411480" fontAlgn="auto">
              <a:spcAft>
                <a:spcPts val="0"/>
              </a:spcAft>
              <a:buClr>
                <a:schemeClr val="bg1"/>
              </a:buClr>
              <a:defRPr/>
            </a:pPr>
            <a:r>
              <a:rPr lang="ru-RU" sz="2000" b="1" u="sng" dirty="0" smtClean="0">
                <a:latin typeface="Book Antiqua" pitchFamily="18" charset="0"/>
              </a:rPr>
              <a:t>Стаж работы в данной должности </a:t>
            </a:r>
            <a:r>
              <a:rPr lang="ru-RU" sz="2000" b="1" dirty="0" smtClean="0">
                <a:latin typeface="Book Antiqua" pitchFamily="18" charset="0"/>
              </a:rPr>
              <a:t>– 28лет</a:t>
            </a:r>
          </a:p>
          <a:p>
            <a:pPr marL="548640" indent="-411480" fontAlgn="auto">
              <a:spcAft>
                <a:spcPts val="0"/>
              </a:spcAft>
              <a:buClr>
                <a:schemeClr val="bg1"/>
              </a:buClr>
              <a:defRPr/>
            </a:pPr>
            <a:r>
              <a:rPr lang="ru-RU" sz="2000" b="1" u="sng" dirty="0" smtClean="0">
                <a:latin typeface="Book Antiqua" pitchFamily="18" charset="0"/>
              </a:rPr>
              <a:t>Повышение квалификации </a:t>
            </a:r>
            <a:r>
              <a:rPr lang="ru-RU" sz="2000" b="1" dirty="0" smtClean="0">
                <a:latin typeface="Book Antiqua" pitchFamily="18" charset="0"/>
              </a:rPr>
              <a:t>– </a:t>
            </a:r>
          </a:p>
          <a:p>
            <a:pPr marL="548640" indent="-411480" fontAlgn="auto">
              <a:spcAft>
                <a:spcPts val="0"/>
              </a:spcAft>
              <a:buClr>
                <a:schemeClr val="bg1"/>
              </a:buClr>
              <a:buFontTx/>
              <a:buChar char="-"/>
              <a:defRPr/>
            </a:pPr>
            <a:r>
              <a:rPr lang="ru-RU" sz="2000" b="1" dirty="0" smtClean="0"/>
              <a:t>Квалификационные курсы  « Актуальные проблемы школьного естественнонаучного образования» в ГОУ ДПО «НИРО» ,2007 год.</a:t>
            </a:r>
          </a:p>
          <a:p>
            <a:pPr marL="548640" indent="-411480" fontAlgn="auto">
              <a:spcAft>
                <a:spcPts val="0"/>
              </a:spcAft>
              <a:buClr>
                <a:schemeClr val="bg1"/>
              </a:buClr>
              <a:buFontTx/>
              <a:buChar char="-"/>
              <a:defRPr/>
            </a:pPr>
            <a:r>
              <a:rPr lang="ru-RU" sz="2000" b="1" dirty="0" smtClean="0">
                <a:latin typeface="Book Antiqua" pitchFamily="18" charset="0"/>
              </a:rPr>
              <a:t>Семинар «ГИА в новой форме в 9 классе: содержательные и методические аспекты», 2010год.</a:t>
            </a:r>
          </a:p>
          <a:p>
            <a:pPr marL="548640" indent="-411480" fontAlgn="auto">
              <a:spcAft>
                <a:spcPts val="0"/>
              </a:spcAft>
              <a:buClr>
                <a:schemeClr val="bg1"/>
              </a:buClr>
              <a:buFontTx/>
              <a:buChar char="-"/>
              <a:defRPr/>
            </a:pPr>
            <a:r>
              <a:rPr lang="ru-RU" sz="2000" b="1" dirty="0" smtClean="0">
                <a:latin typeface="Book Antiqua" pitchFamily="18" charset="0"/>
              </a:rPr>
              <a:t>Квалификационные курсы «Современные подходы в преподавании естественных дисциплин» ,2012 год.</a:t>
            </a:r>
          </a:p>
          <a:p>
            <a:pPr marL="548640" indent="-411480" fontAlgn="auto">
              <a:spcAft>
                <a:spcPts val="0"/>
              </a:spcAft>
              <a:buClr>
                <a:schemeClr val="bg1"/>
              </a:buClr>
              <a:defRPr/>
            </a:pPr>
            <a:r>
              <a:rPr lang="ru-RU" sz="2000" b="1" dirty="0" smtClean="0">
                <a:latin typeface="Book Antiqua" pitchFamily="18" charset="0"/>
              </a:rPr>
              <a:t>Руководитель РМО учителей физики Сокольского района.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Пояснительная записка</a:t>
            </a:r>
            <a:endParaRPr lang="ru-RU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857364"/>
            <a:ext cx="48577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Book Antiqua" pitchFamily="18" charset="0"/>
              </a:rPr>
              <a:t>Тема 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  <a:hlinkClick r:id="rId2" action="ppaction://hlinkfile"/>
              </a:rPr>
              <a:t>«Давление твердых тел, жидкостей и газов» </a:t>
            </a:r>
            <a:r>
              <a:rPr lang="ru-RU" sz="2000" b="1" dirty="0" smtClean="0">
                <a:latin typeface="Book Antiqua" pitchFamily="18" charset="0"/>
              </a:rPr>
              <a:t>изучается в  7 классе в </a:t>
            </a:r>
            <a:r>
              <a:rPr lang="en-US" sz="2000" b="1" dirty="0" smtClean="0">
                <a:latin typeface="Book Antiqua" pitchFamily="18" charset="0"/>
              </a:rPr>
              <a:t>III</a:t>
            </a:r>
            <a:r>
              <a:rPr lang="ru-RU" sz="2000" b="1" dirty="0" smtClean="0">
                <a:latin typeface="Book Antiqua" pitchFamily="18" charset="0"/>
              </a:rPr>
              <a:t> четверти в объеме 21 часа, в том числе 1 лабораторная работа «Определение выталкивающей силы, действующей на погруженное в жидкость тело», </a:t>
            </a:r>
          </a:p>
          <a:p>
            <a:r>
              <a:rPr lang="ru-RU" sz="2000" b="1" dirty="0" smtClean="0">
                <a:latin typeface="Book Antiqua" pitchFamily="18" charset="0"/>
              </a:rPr>
              <a:t>2 контрольных работы.</a:t>
            </a:r>
            <a:endParaRPr lang="ru-RU" sz="2000" dirty="0"/>
          </a:p>
        </p:txBody>
      </p:sp>
      <p:pic>
        <p:nvPicPr>
          <p:cNvPr id="5" name="Рисунок 4" descr="5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1643050"/>
            <a:ext cx="3214678" cy="434416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01-002-Etapy-zhizn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1536" y="-214338"/>
            <a:ext cx="10358509" cy="757242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8596" y="533192"/>
            <a:ext cx="67866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endParaRPr lang="ru-RU" b="1" dirty="0" smtClean="0">
              <a:latin typeface="Century Schoolbook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857364"/>
            <a:ext cx="685803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000" b="1" dirty="0" smtClean="0"/>
              <a:t>данный раздел стал обязательным компонентом школьного образования, усиливающим его прикладное и практическое значение;</a:t>
            </a:r>
            <a:endParaRPr lang="ru-RU" sz="2000" dirty="0" smtClean="0"/>
          </a:p>
          <a:p>
            <a:pPr lvl="0">
              <a:buFont typeface="Wingdings" pitchFamily="2" charset="2"/>
              <a:buChar char="Ø"/>
            </a:pPr>
            <a:r>
              <a:rPr lang="ru-RU" sz="2000" b="1" dirty="0" smtClean="0"/>
              <a:t> материал необходим для формирования функциональной грамотности:</a:t>
            </a:r>
            <a:endParaRPr lang="ru-RU" sz="2000" dirty="0" smtClean="0"/>
          </a:p>
          <a:p>
            <a:pPr lvl="1">
              <a:buFont typeface="Wingdings" pitchFamily="2" charset="2"/>
              <a:buChar char="v"/>
            </a:pPr>
            <a:r>
              <a:rPr lang="ru-RU" sz="2000" b="1" dirty="0" smtClean="0"/>
              <a:t>умений воспринимать и анализировать информацию, представленную в различных формах;</a:t>
            </a:r>
            <a:endParaRPr lang="ru-RU" sz="2000" dirty="0" smtClean="0"/>
          </a:p>
          <a:p>
            <a:pPr lvl="1">
              <a:buFont typeface="Wingdings" pitchFamily="2" charset="2"/>
              <a:buChar char="v"/>
            </a:pPr>
            <a:r>
              <a:rPr lang="ru-RU" sz="2000" b="1" dirty="0" smtClean="0"/>
              <a:t>понимать вероятностный характер многих реальных зависимостей;</a:t>
            </a:r>
            <a:endParaRPr lang="ru-RU" sz="2000" dirty="0" smtClean="0"/>
          </a:p>
          <a:p>
            <a:pPr lvl="1">
              <a:buFont typeface="Wingdings" pitchFamily="2" charset="2"/>
              <a:buChar char="v"/>
            </a:pPr>
            <a:r>
              <a:rPr lang="ru-RU" sz="2000" b="1" dirty="0" smtClean="0"/>
              <a:t>производить простейшие качественные ,расчетные задачи;</a:t>
            </a:r>
            <a:endParaRPr lang="ru-RU" sz="2000" dirty="0" smtClean="0"/>
          </a:p>
          <a:p>
            <a:pPr lvl="0">
              <a:buFont typeface="Wingdings" pitchFamily="2" charset="2"/>
              <a:buChar char="Ø"/>
            </a:pPr>
            <a:r>
              <a:rPr lang="ru-RU" sz="2000" b="1" dirty="0" smtClean="0"/>
              <a:t>обогащается представление о современной картине мира и методах его исследования;</a:t>
            </a:r>
            <a:endParaRPr lang="ru-RU" sz="2000" dirty="0" smtClean="0"/>
          </a:p>
          <a:p>
            <a:pPr lvl="0">
              <a:buFont typeface="Wingdings" pitchFamily="2" charset="2"/>
              <a:buChar char="Ø"/>
            </a:pPr>
            <a:r>
              <a:rPr lang="ru-RU" sz="2000" b="1" dirty="0" smtClean="0"/>
              <a:t>закладываются основы логического  и практического мышления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43108" y="500042"/>
            <a:ext cx="55721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Актуальность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000232" y="714356"/>
            <a:ext cx="5572164" cy="928670"/>
          </a:xfrm>
          <a:prstGeom prst="roundRect">
            <a:avLst>
              <a:gd name="adj" fmla="val 1412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u="sng" dirty="0" smtClean="0">
                <a:solidFill>
                  <a:schemeClr val="tx1"/>
                </a:solidFill>
              </a:rPr>
              <a:t>Цели изучения раздела</a:t>
            </a:r>
            <a:endParaRPr lang="ru-RU" sz="3600" u="sng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472" y="2214554"/>
            <a:ext cx="2357438" cy="7143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Образовательные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68" y="2143116"/>
            <a:ext cx="2214578" cy="7143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Развивающие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86512" y="2143116"/>
            <a:ext cx="2357454" cy="7143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Воспитательные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3357562"/>
            <a:ext cx="2786114" cy="32861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4625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формирование понятий: давление твердых тел, жидкостей, газов; закон Паскаля; закон Архимеда и их применение.</a:t>
            </a:r>
            <a:b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</a:br>
            <a:endParaRPr lang="ru-RU" sz="16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286124"/>
            <a:ext cx="2857520" cy="335758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4625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р</a:t>
            </a:r>
            <a:r>
              <a:rPr lang="ru-RU" sz="1600" dirty="0" smtClean="0">
                <a:solidFill>
                  <a:schemeClr val="tx1"/>
                </a:solidFill>
                <a:latin typeface="Book Antiqua" pitchFamily="18" charset="0"/>
              </a:rPr>
              <a:t>азвитие логического, эвристического и алгоритмического мышления, внимания, памяти; развитие мировоззрения; дальнейшее совершенствование математического аппарата, самостоятельности в приобретении новых знаний</a:t>
            </a:r>
            <a:endParaRPr lang="ru-RU" sz="160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15074" y="3286124"/>
            <a:ext cx="2928926" cy="32861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4625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воспитание убежденности в возможности познания законов природы, отношения к физике как к элементу общечеловеческой культуры, ответственного отношения к учебному труду; уверенности в своих силах; добросовестности, дисциплинированности, трудолюбия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4394199" y="1892289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643042" y="1928802"/>
            <a:ext cx="600079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1500960" y="2070884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7537471" y="2035165"/>
            <a:ext cx="21352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1" idx="0"/>
          </p:cNvCxnSpPr>
          <p:nvPr/>
        </p:nvCxnSpPr>
        <p:spPr>
          <a:xfrm rot="5400000" flipH="1" flipV="1">
            <a:off x="4429124" y="3071810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7430314" y="3071016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1429522" y="3142454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Рисунок 17" descr="nm_544316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14290"/>
            <a:ext cx="1428760" cy="161930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42910" y="2571744"/>
            <a:ext cx="764386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Данный раздел образовательной программы по математике относится к 7классу. Учащимся 12 – 13 лет, период начала подросткового возраста.</a:t>
            </a:r>
            <a:endParaRPr lang="ru-RU" dirty="0" smtClean="0"/>
          </a:p>
          <a:p>
            <a:pPr lvl="0">
              <a:buFont typeface="Wingdings" pitchFamily="2" charset="2"/>
              <a:buChar char="Ø"/>
            </a:pPr>
            <a:r>
              <a:rPr lang="ru-RU" b="1" dirty="0" smtClean="0"/>
              <a:t>    развитие </a:t>
            </a:r>
            <a:r>
              <a:rPr lang="ru-RU" b="1" u="sng" dirty="0" smtClean="0"/>
              <a:t>мышления,</a:t>
            </a:r>
            <a:r>
              <a:rPr lang="ru-RU" b="1" dirty="0" smtClean="0"/>
              <a:t> функция </a:t>
            </a:r>
            <a:r>
              <a:rPr lang="ru-RU" b="1" u="sng" dirty="0" smtClean="0"/>
              <a:t>образования понятий</a:t>
            </a:r>
            <a:r>
              <a:rPr lang="ru-RU" b="1" dirty="0" smtClean="0"/>
              <a:t>;</a:t>
            </a:r>
            <a:endParaRPr lang="ru-RU" dirty="0" smtClean="0"/>
          </a:p>
          <a:p>
            <a:pPr lvl="0">
              <a:buFont typeface="Wingdings" pitchFamily="2" charset="2"/>
              <a:buChar char="Ø"/>
            </a:pPr>
            <a:r>
              <a:rPr lang="ru-RU" b="1" dirty="0" smtClean="0"/>
              <a:t>    </a:t>
            </a:r>
            <a:r>
              <a:rPr lang="ru-RU" b="1" u="sng" dirty="0" smtClean="0"/>
              <a:t>восприятие</a:t>
            </a:r>
            <a:r>
              <a:rPr lang="ru-RU" b="1" dirty="0" smtClean="0"/>
              <a:t> становится избирательной, целенаправленной, аналитико-синтетической деятельностью;</a:t>
            </a:r>
            <a:endParaRPr lang="ru-RU" dirty="0" smtClean="0"/>
          </a:p>
          <a:p>
            <a:pPr lvl="0">
              <a:buFont typeface="Wingdings" pitchFamily="2" charset="2"/>
              <a:buChar char="Ø"/>
            </a:pPr>
            <a:r>
              <a:rPr lang="ru-RU" b="1" dirty="0" smtClean="0"/>
              <a:t>    качественно улучшаются основные </a:t>
            </a:r>
            <a:r>
              <a:rPr lang="ru-RU" b="1" u="sng" dirty="0" smtClean="0"/>
              <a:t>параметры внимания</a:t>
            </a:r>
            <a:r>
              <a:rPr lang="ru-RU" b="1" dirty="0" smtClean="0"/>
              <a:t>: объем, устойчивость, интенсивность, возможность распределения и переключения; оно становится контролируемым, произвольным процессом;</a:t>
            </a:r>
            <a:endParaRPr lang="ru-RU" dirty="0" smtClean="0"/>
          </a:p>
          <a:p>
            <a:pPr lvl="0">
              <a:buFont typeface="Wingdings" pitchFamily="2" charset="2"/>
              <a:buChar char="Ø"/>
            </a:pPr>
            <a:r>
              <a:rPr lang="ru-RU" b="1" dirty="0" smtClean="0"/>
              <a:t>    увеличивается </a:t>
            </a:r>
            <a:r>
              <a:rPr lang="ru-RU" b="1" u="sng" dirty="0" smtClean="0"/>
              <a:t>объем памяти</a:t>
            </a:r>
            <a:r>
              <a:rPr lang="ru-RU" b="1" dirty="0" smtClean="0"/>
              <a:t>, избирательность и точность;</a:t>
            </a:r>
            <a:endParaRPr lang="ru-RU" dirty="0" smtClean="0"/>
          </a:p>
          <a:p>
            <a:pPr lvl="0">
              <a:buFont typeface="Wingdings" pitchFamily="2" charset="2"/>
              <a:buChar char="Ø"/>
            </a:pPr>
            <a:r>
              <a:rPr lang="ru-RU" b="1" dirty="0" smtClean="0"/>
              <a:t>    </a:t>
            </a:r>
            <a:r>
              <a:rPr lang="ru-RU" b="1" u="sng" dirty="0" smtClean="0"/>
              <a:t>теоретическое мышление </a:t>
            </a:r>
            <a:r>
              <a:rPr lang="ru-RU" b="1" dirty="0" smtClean="0"/>
              <a:t>строится на умении оперировать понятиями, сопоставлять их, переходить в ходе размышления от одного суждения к другому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214290"/>
            <a:ext cx="6286544" cy="19389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Психолого-педагогическое объяснение специфики восприятия и освоения учебного материала обучающимися в соответствии с возрастными особенностями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68133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48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Методы и формы организации деятельности обучающихся</a:t>
            </a:r>
            <a:r>
              <a:rPr lang="ru-RU" sz="4800" i="1" u="sng" dirty="0" smtClean="0">
                <a:solidFill>
                  <a:srgbClr val="800000"/>
                </a:solidFill>
              </a:rPr>
              <a:t/>
            </a:r>
            <a:br>
              <a:rPr lang="ru-RU" sz="4800" i="1" u="sng" dirty="0" smtClean="0">
                <a:solidFill>
                  <a:srgbClr val="800000"/>
                </a:solidFill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643050"/>
            <a:ext cx="4000528" cy="364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000" b="1" kern="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u="sng" kern="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Типы уроков:</a:t>
            </a:r>
            <a:r>
              <a:rPr lang="ru-RU" sz="2000" b="1" kern="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                          </a:t>
            </a:r>
          </a:p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666633"/>
              </a:buClr>
              <a:buSzPct val="60000"/>
              <a:buFont typeface="Wingdings" pitchFamily="2" charset="2"/>
              <a:buChar char="Ø"/>
              <a:defRPr/>
            </a:pPr>
            <a:r>
              <a:rPr lang="ru-RU" b="1" kern="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урок сообщения новых знаний;                   </a:t>
            </a:r>
          </a:p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666633"/>
              </a:buClr>
              <a:buSzPct val="60000"/>
              <a:buFont typeface="Wingdings" pitchFamily="2" charset="2"/>
              <a:buChar char="Ø"/>
              <a:defRPr/>
            </a:pPr>
            <a:r>
              <a:rPr lang="ru-RU" b="1" kern="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урок закрепления изученного;</a:t>
            </a:r>
          </a:p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666633"/>
              </a:buClr>
              <a:buSzPct val="60000"/>
              <a:buFont typeface="Wingdings" pitchFamily="2" charset="2"/>
              <a:buChar char="Ø"/>
              <a:defRPr/>
            </a:pPr>
            <a:r>
              <a:rPr lang="ru-RU" b="1" kern="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комбинированный урок;</a:t>
            </a:r>
          </a:p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666633"/>
              </a:buClr>
              <a:buSzPct val="60000"/>
              <a:buFont typeface="Wingdings" pitchFamily="2" charset="2"/>
              <a:buChar char="Ø"/>
              <a:defRPr/>
            </a:pPr>
            <a:r>
              <a:rPr lang="ru-RU" b="1" kern="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урок практикум;</a:t>
            </a:r>
          </a:p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666633"/>
              </a:buClr>
              <a:buSzPct val="60000"/>
              <a:buFont typeface="Wingdings" pitchFamily="2" charset="2"/>
              <a:buChar char="Ø"/>
              <a:defRPr/>
            </a:pPr>
            <a:r>
              <a:rPr lang="ru-RU" b="1" kern="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обобщающий  урок; </a:t>
            </a:r>
          </a:p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666633"/>
              </a:buClr>
              <a:buSzPct val="60000"/>
              <a:buFont typeface="Wingdings" pitchFamily="2" charset="2"/>
              <a:buChar char="Ø"/>
              <a:defRPr/>
            </a:pPr>
            <a:r>
              <a:rPr lang="ru-RU" b="1" kern="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урок контроля.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57752" y="1714488"/>
            <a:ext cx="392905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666633"/>
              </a:buClr>
              <a:buSzPct val="60000"/>
              <a:buFont typeface="Wingdings" pitchFamily="2" charset="2"/>
              <a:buNone/>
            </a:pPr>
            <a:r>
              <a:rPr lang="ru-RU" b="1" u="sng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Методы: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666633"/>
              </a:buClr>
              <a:buSzPct val="60000"/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объяснительно-иллюстративный;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666633"/>
              </a:buClr>
              <a:buSzPct val="60000"/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репродуктивный;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666633"/>
              </a:buClr>
              <a:buSzPct val="60000"/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проблемного изложения;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666633"/>
              </a:buClr>
              <a:buSzPct val="60000"/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частично-поисковый;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666633"/>
              </a:buClr>
              <a:buSzPct val="60000"/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исследовательский.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5357826"/>
            <a:ext cx="64294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Использование информационно-коммуникационных технологий</a:t>
            </a:r>
            <a:endParaRPr lang="ru-RU" b="1" u="sng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Человек_вопрос_Байганов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4786322"/>
            <a:ext cx="1857388" cy="207167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Группа 41"/>
          <p:cNvGrpSpPr/>
          <p:nvPr/>
        </p:nvGrpSpPr>
        <p:grpSpPr>
          <a:xfrm>
            <a:off x="3286116" y="2214554"/>
            <a:ext cx="2714644" cy="1571636"/>
            <a:chOff x="3428992" y="2643182"/>
            <a:chExt cx="2714644" cy="1571636"/>
          </a:xfrm>
        </p:grpSpPr>
        <p:sp>
          <p:nvSpPr>
            <p:cNvPr id="43" name="Скругленный прямоугольник 42"/>
            <p:cNvSpPr/>
            <p:nvPr/>
          </p:nvSpPr>
          <p:spPr>
            <a:xfrm>
              <a:off x="3428992" y="2643182"/>
              <a:ext cx="2714644" cy="157163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929058" y="3071810"/>
              <a:ext cx="17145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800000"/>
                  </a:solidFill>
                </a:rPr>
                <a:t>ФОРМЫ ОБУЧЕНИЯ</a:t>
              </a:r>
              <a:endParaRPr lang="ru-RU" b="1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357158" y="500042"/>
            <a:ext cx="2500330" cy="1357322"/>
            <a:chOff x="1285852" y="785794"/>
            <a:chExt cx="2500330" cy="1357322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46" name="Скругленный прямоугольник 45"/>
            <p:cNvSpPr/>
            <p:nvPr/>
          </p:nvSpPr>
          <p:spPr>
            <a:xfrm>
              <a:off x="1285852" y="785794"/>
              <a:ext cx="2500330" cy="135732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428728" y="857232"/>
              <a:ext cx="221457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800000"/>
                  </a:solidFill>
                </a:rPr>
                <a:t>КОЛЛЕКТИВНАЯ</a:t>
              </a:r>
              <a:endParaRPr lang="ru-RU" b="1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6286512" y="428604"/>
            <a:ext cx="2643206" cy="1357322"/>
            <a:chOff x="5929322" y="857232"/>
            <a:chExt cx="2500330" cy="1357322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49" name="Скругленный прямоугольник 48"/>
            <p:cNvSpPr/>
            <p:nvPr/>
          </p:nvSpPr>
          <p:spPr>
            <a:xfrm>
              <a:off x="5929322" y="857232"/>
              <a:ext cx="2500330" cy="135732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996898" y="928670"/>
              <a:ext cx="2365177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800000"/>
                  </a:solidFill>
                </a:rPr>
                <a:t>ИНДИВИДУАЛЬНАЯ</a:t>
              </a:r>
              <a:endParaRPr lang="ru-RU" b="1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428596" y="4214818"/>
            <a:ext cx="2500330" cy="1357322"/>
            <a:chOff x="1214414" y="4857760"/>
            <a:chExt cx="2500330" cy="1357322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52" name="Скругленный прямоугольник 51"/>
            <p:cNvSpPr/>
            <p:nvPr/>
          </p:nvSpPr>
          <p:spPr>
            <a:xfrm>
              <a:off x="1214414" y="4857760"/>
              <a:ext cx="2500330" cy="135732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285852" y="5000636"/>
              <a:ext cx="2286016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800000"/>
                  </a:solidFill>
                </a:rPr>
                <a:t>ГРУППОВАЯ</a:t>
              </a:r>
              <a:endParaRPr lang="ru-RU" b="1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6357950" y="4214818"/>
            <a:ext cx="2500330" cy="1357322"/>
            <a:chOff x="6143636" y="4857760"/>
            <a:chExt cx="2500330" cy="1357322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55" name="Скругленный прямоугольник 54"/>
            <p:cNvSpPr/>
            <p:nvPr/>
          </p:nvSpPr>
          <p:spPr>
            <a:xfrm>
              <a:off x="6143636" y="4857760"/>
              <a:ext cx="2500330" cy="135732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215074" y="4929198"/>
              <a:ext cx="2357454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800000"/>
                  </a:solidFill>
                </a:rPr>
                <a:t>ФРОНТАЛЬНАЯ</a:t>
              </a:r>
              <a:endParaRPr lang="ru-RU" b="1" dirty="0">
                <a:solidFill>
                  <a:srgbClr val="800000"/>
                </a:solidFill>
              </a:endParaRPr>
            </a:p>
          </p:txBody>
        </p:sp>
      </p:grpSp>
      <p:cxnSp>
        <p:nvCxnSpPr>
          <p:cNvPr id="57" name="Прямая со стрелкой 56"/>
          <p:cNvCxnSpPr/>
          <p:nvPr/>
        </p:nvCxnSpPr>
        <p:spPr>
          <a:xfrm flipV="1">
            <a:off x="5572132" y="1643050"/>
            <a:ext cx="785818" cy="500066"/>
          </a:xfrm>
          <a:prstGeom prst="straightConnector1">
            <a:avLst/>
          </a:prstGeom>
          <a:ln w="1905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10800000">
            <a:off x="2928926" y="1714488"/>
            <a:ext cx="714380" cy="500066"/>
          </a:xfrm>
          <a:prstGeom prst="straightConnector1">
            <a:avLst/>
          </a:prstGeom>
          <a:ln w="1905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rot="16200000" flipH="1">
            <a:off x="5822165" y="3821909"/>
            <a:ext cx="571504" cy="500066"/>
          </a:xfrm>
          <a:prstGeom prst="straightConnector1">
            <a:avLst/>
          </a:prstGeom>
          <a:ln w="1905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5400000">
            <a:off x="2786050" y="3857628"/>
            <a:ext cx="714380" cy="428628"/>
          </a:xfrm>
          <a:prstGeom prst="straightConnector1">
            <a:avLst/>
          </a:prstGeom>
          <a:ln w="1905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Рисунок 24" descr="Копия forms_r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928670"/>
            <a:ext cx="785818" cy="785818"/>
          </a:xfrm>
          <a:prstGeom prst="rect">
            <a:avLst/>
          </a:prstGeom>
        </p:spPr>
      </p:pic>
      <p:pic>
        <p:nvPicPr>
          <p:cNvPr id="26" name="Рисунок 25" descr="Копия (2) forms_r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5852" y="4714884"/>
            <a:ext cx="785818" cy="849190"/>
          </a:xfrm>
          <a:prstGeom prst="rect">
            <a:avLst/>
          </a:prstGeom>
        </p:spPr>
      </p:pic>
      <p:pic>
        <p:nvPicPr>
          <p:cNvPr id="27" name="Рисунок 26" descr="forms_ru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2976" y="1000108"/>
            <a:ext cx="928694" cy="761639"/>
          </a:xfrm>
          <a:prstGeom prst="rect">
            <a:avLst/>
          </a:prstGeom>
        </p:spPr>
      </p:pic>
      <p:pic>
        <p:nvPicPr>
          <p:cNvPr id="28" name="Рисунок 27" descr="Копия forms_r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64" y="4714884"/>
            <a:ext cx="785818" cy="785818"/>
          </a:xfrm>
          <a:prstGeom prst="rect">
            <a:avLst/>
          </a:prstGeom>
        </p:spPr>
      </p:pic>
      <p:pic>
        <p:nvPicPr>
          <p:cNvPr id="29" name="Рисунок 28" descr="Копия (2) forms_r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8148" y="4714884"/>
            <a:ext cx="785818" cy="84919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</TotalTime>
  <Words>824</Words>
  <Application>Microsoft Office PowerPoint</Application>
  <PresentationFormat>Экран (4:3)</PresentationFormat>
  <Paragraphs>127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Модульная</vt:lpstr>
      <vt:lpstr>Тема Office</vt:lpstr>
      <vt:lpstr>1_Тема Office</vt:lpstr>
      <vt:lpstr>Слайд 1</vt:lpstr>
      <vt:lpstr>Слайд 2</vt:lpstr>
      <vt:lpstr>Коротко о себе</vt:lpstr>
      <vt:lpstr>Пояснительная записка</vt:lpstr>
      <vt:lpstr>Слайд 5</vt:lpstr>
      <vt:lpstr>Слайд 6</vt:lpstr>
      <vt:lpstr>Слайд 7</vt:lpstr>
      <vt:lpstr>Методы и формы организации деятельности обучающихся </vt:lpstr>
      <vt:lpstr>Слайд 9</vt:lpstr>
      <vt:lpstr>Слайд 10</vt:lpstr>
      <vt:lpstr>Слайд 11</vt:lpstr>
      <vt:lpstr>Слайд 12</vt:lpstr>
      <vt:lpstr>ИКТ на уроках физики</vt:lpstr>
      <vt:lpstr>Слайд 14</vt:lpstr>
      <vt:lpstr>Слайд 15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60</cp:revision>
  <dcterms:created xsi:type="dcterms:W3CDTF">2012-01-26T15:03:47Z</dcterms:created>
  <dcterms:modified xsi:type="dcterms:W3CDTF">2012-03-24T18:51:17Z</dcterms:modified>
</cp:coreProperties>
</file>