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5"/>
  </p:notesMasterIdLst>
  <p:sldIdLst>
    <p:sldId id="256" r:id="rId2"/>
    <p:sldId id="269" r:id="rId3"/>
    <p:sldId id="270" r:id="rId4"/>
    <p:sldId id="271" r:id="rId5"/>
    <p:sldId id="272" r:id="rId6"/>
    <p:sldId id="257" r:id="rId7"/>
    <p:sldId id="273" r:id="rId8"/>
    <p:sldId id="277" r:id="rId9"/>
    <p:sldId id="279" r:id="rId10"/>
    <p:sldId id="280" r:id="rId11"/>
    <p:sldId id="275" r:id="rId12"/>
    <p:sldId id="259" r:id="rId13"/>
    <p:sldId id="261" r:id="rId14"/>
    <p:sldId id="262" r:id="rId15"/>
    <p:sldId id="263" r:id="rId16"/>
    <p:sldId id="264" r:id="rId17"/>
    <p:sldId id="267" r:id="rId18"/>
    <p:sldId id="268" r:id="rId19"/>
    <p:sldId id="281" r:id="rId20"/>
    <p:sldId id="282" r:id="rId21"/>
    <p:sldId id="283" r:id="rId22"/>
    <p:sldId id="286" r:id="rId23"/>
    <p:sldId id="285" r:id="rId24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EF43B26-905F-4B8A-A664-58015FBF53EB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FE903E0F-D7C2-40B4-905A-E4338ABD7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3E0F-D7C2-40B4-905A-E4338ABD7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4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3E0F-D7C2-40B4-905A-E4338ABD7D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6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F5A9-56F5-4F8A-B069-37DB779F966B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F3214-5967-48FB-8C32-752809787401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3A082-B18E-482B-B230-BE4C2579C05F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9D7A9-502B-488F-B059-E4BC148BC8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5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ECB98-A0DF-443E-B096-0270977A002C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B0BCC-2F1A-4A87-A6D9-4F6F5992263B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5A9B4-0C11-4726-98B9-36FBC86F7BFB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E068A-39EB-4A94-A617-409C25BC0DEA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338DC-B250-401F-B09B-8EEF4D97F064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3F3FF-A446-475B-BB15-812D5B98F4E5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F4C16-436F-4834-A4EB-290A31A3A75E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4C60F-5B48-458D-93B0-95EE1C1AE032}" type="slidenum">
              <a:rPr lang="ru-RU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8EE1F-2802-4115-9ECD-16AD8D76632F}" type="slidenum">
              <a:rPr lang="ru-RU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952" y="2908793"/>
            <a:ext cx="4419600" cy="1600327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Горные породы и минералы,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слагающие земную кору.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48" y="501317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Презентацию выполнила Копыркина И.А.</a:t>
            </a:r>
          </a:p>
          <a:p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Учитель географии ГБОУ СОШ № 380</a:t>
            </a:r>
            <a:endParaRPr lang="ru-RU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8439" name="Picture 7" descr="http://im8-tub-ru.yandex.net/i?id=58907718-4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23239"/>
            <a:ext cx="336823" cy="28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http://im7-tub-ru.yandex.net/i?id=44151343-0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79" y="5805264"/>
            <a:ext cx="467544" cy="3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http://im4-tub-ru.yandex.net/i?id=177128203-65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66" y="3068960"/>
            <a:ext cx="368829" cy="2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http://im0-tub-ru.yandex.net/i?id=209265974-60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16174"/>
            <a:ext cx="320824" cy="2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860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33900" y="3333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6894" y="316414"/>
            <a:ext cx="8229600" cy="5762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Горные породы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403350" y="836613"/>
            <a:ext cx="6121400" cy="7921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bg2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(по агрегатному состоянию)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H="1">
            <a:off x="2268538" y="1773238"/>
            <a:ext cx="1006475" cy="8651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6372225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5724525" y="1773238"/>
            <a:ext cx="1008063" cy="7921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4427538" y="1773238"/>
            <a:ext cx="0" cy="647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1042988" y="2708275"/>
            <a:ext cx="152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твёрдые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4021931" y="2420938"/>
            <a:ext cx="1392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жидкие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6238875" y="2638425"/>
            <a:ext cx="2359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газообразные</a:t>
            </a:r>
          </a:p>
        </p:txBody>
      </p:sp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28" y="4524374"/>
            <a:ext cx="33381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179388" y="4532313"/>
            <a:ext cx="174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FFFF"/>
                </a:solidFill>
              </a:rPr>
              <a:t>Каменный уголь</a:t>
            </a:r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179388" y="5157788"/>
            <a:ext cx="87137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</a:rPr>
              <a:t>Это твёрдые, жидкие или газообразные природные тела, из которых сложена литосфера, состоящие из более мелких частиц минералов. </a:t>
            </a:r>
          </a:p>
        </p:txBody>
      </p:sp>
      <p:pic>
        <p:nvPicPr>
          <p:cNvPr id="718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56" y="4532313"/>
            <a:ext cx="454394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4718050" y="4524375"/>
            <a:ext cx="11858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600" b="1">
                <a:solidFill>
                  <a:srgbClr val="FFFFFF"/>
                </a:solidFill>
              </a:rPr>
              <a:t>Нефть</a:t>
            </a:r>
          </a:p>
        </p:txBody>
      </p:sp>
      <p:pic>
        <p:nvPicPr>
          <p:cNvPr id="718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627710"/>
            <a:ext cx="308918" cy="24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6" name="Text Box 20"/>
          <p:cNvSpPr txBox="1">
            <a:spLocks noChangeArrowheads="1"/>
          </p:cNvSpPr>
          <p:nvPr/>
        </p:nvSpPr>
        <p:spPr bwMode="auto">
          <a:xfrm>
            <a:off x="7535863" y="4532313"/>
            <a:ext cx="20875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800" b="1">
                <a:solidFill>
                  <a:srgbClr val="FFFFFF"/>
                </a:solidFill>
              </a:rPr>
              <a:t>Газ</a:t>
            </a:r>
          </a:p>
        </p:txBody>
      </p:sp>
    </p:spTree>
    <p:extLst>
      <p:ext uri="{BB962C8B-B14F-4D97-AF65-F5344CB8AC3E}">
        <p14:creationId xmlns:p14="http://schemas.microsoft.com/office/powerpoint/2010/main" val="32264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>
            <a:lum bright="-1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63" y="136525"/>
            <a:ext cx="6737350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хема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1638400" cy="10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4526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531" y="266786"/>
            <a:ext cx="8229600" cy="1143000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Классификация</a:t>
            </a:r>
            <a:r>
              <a:rPr lang="ru-RU" sz="3200" b="1" dirty="0" smtClean="0">
                <a:solidFill>
                  <a:schemeClr val="tx1"/>
                </a:solidFill>
              </a:rPr>
              <a:t> минералов и горных пород</a:t>
            </a:r>
          </a:p>
        </p:txBody>
      </p:sp>
      <p:sp>
        <p:nvSpPr>
          <p:cNvPr id="206850" name="Rectangle 15"/>
          <p:cNvSpPr>
            <a:spLocks noChangeArrowheads="1"/>
          </p:cNvSpPr>
          <p:nvPr/>
        </p:nvSpPr>
        <p:spPr bwMode="auto">
          <a:xfrm>
            <a:off x="683568" y="1376722"/>
            <a:ext cx="2231777" cy="576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2" dir="b"/>
          </a:scene3d>
          <a:sp3d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МАГМАТИЧЕСКИЕ</a:t>
            </a:r>
          </a:p>
        </p:txBody>
      </p:sp>
      <p:sp>
        <p:nvSpPr>
          <p:cNvPr id="206851" name="Rectangle 18"/>
          <p:cNvSpPr>
            <a:spLocks noChangeArrowheads="1"/>
          </p:cNvSpPr>
          <p:nvPr/>
        </p:nvSpPr>
        <p:spPr bwMode="auto">
          <a:xfrm>
            <a:off x="3347864" y="1412875"/>
            <a:ext cx="2376661" cy="5039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ОСАДОЧНЫЕ</a:t>
            </a:r>
          </a:p>
        </p:txBody>
      </p:sp>
      <p:sp>
        <p:nvSpPr>
          <p:cNvPr id="206852" name="Rectangle 19"/>
          <p:cNvSpPr>
            <a:spLocks noChangeArrowheads="1"/>
          </p:cNvSpPr>
          <p:nvPr/>
        </p:nvSpPr>
        <p:spPr bwMode="auto">
          <a:xfrm>
            <a:off x="6011863" y="1412875"/>
            <a:ext cx="2808287" cy="503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МЕТАМОРФИЧЕСКИЕ</a:t>
            </a:r>
          </a:p>
        </p:txBody>
      </p:sp>
      <p:sp>
        <p:nvSpPr>
          <p:cNvPr id="206853" name="Rectangle 29"/>
          <p:cNvSpPr>
            <a:spLocks noChangeArrowheads="1"/>
          </p:cNvSpPr>
          <p:nvPr/>
        </p:nvSpPr>
        <p:spPr bwMode="auto">
          <a:xfrm>
            <a:off x="6804025" y="2420938"/>
            <a:ext cx="1584325" cy="863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Arial" charset="0"/>
              </a:rPr>
              <a:t>МРАМОР</a:t>
            </a:r>
          </a:p>
        </p:txBody>
      </p:sp>
      <p:sp>
        <p:nvSpPr>
          <p:cNvPr id="206854" name="Rectangle 30"/>
          <p:cNvSpPr>
            <a:spLocks noChangeArrowheads="1"/>
          </p:cNvSpPr>
          <p:nvPr/>
        </p:nvSpPr>
        <p:spPr bwMode="auto">
          <a:xfrm>
            <a:off x="6928429" y="3680618"/>
            <a:ext cx="1582738" cy="7921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Arial" charset="0"/>
              </a:rPr>
              <a:t>КВАРЦИТ</a:t>
            </a:r>
          </a:p>
        </p:txBody>
      </p:sp>
      <p:sp>
        <p:nvSpPr>
          <p:cNvPr id="206855" name="Rectangle 31"/>
          <p:cNvSpPr>
            <a:spLocks noChangeArrowheads="1"/>
          </p:cNvSpPr>
          <p:nvPr/>
        </p:nvSpPr>
        <p:spPr bwMode="auto">
          <a:xfrm>
            <a:off x="6877050" y="4724400"/>
            <a:ext cx="1582738" cy="8651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Arial" charset="0"/>
              </a:rPr>
              <a:t>ГНЕЙС</a:t>
            </a:r>
          </a:p>
        </p:txBody>
      </p:sp>
      <p:sp>
        <p:nvSpPr>
          <p:cNvPr id="206856" name="Rectangle 32"/>
          <p:cNvSpPr>
            <a:spLocks noChangeArrowheads="1"/>
          </p:cNvSpPr>
          <p:nvPr/>
        </p:nvSpPr>
        <p:spPr bwMode="auto">
          <a:xfrm>
            <a:off x="827584" y="2565399"/>
            <a:ext cx="1225054" cy="790575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765E5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Arial" charset="0"/>
              </a:rPr>
              <a:t>ГРАНИТ</a:t>
            </a:r>
          </a:p>
        </p:txBody>
      </p:sp>
      <p:sp>
        <p:nvSpPr>
          <p:cNvPr id="206857" name="Rectangle 33"/>
          <p:cNvSpPr>
            <a:spLocks noChangeArrowheads="1"/>
          </p:cNvSpPr>
          <p:nvPr/>
        </p:nvSpPr>
        <p:spPr bwMode="auto">
          <a:xfrm>
            <a:off x="468313" y="3573463"/>
            <a:ext cx="1511300" cy="8636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765E5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Arial" charset="0"/>
              </a:rPr>
              <a:t>БАЗАЛЬТ</a:t>
            </a:r>
          </a:p>
        </p:txBody>
      </p:sp>
      <p:sp>
        <p:nvSpPr>
          <p:cNvPr id="206858" name="Rectangle 34"/>
          <p:cNvSpPr>
            <a:spLocks noChangeArrowheads="1"/>
          </p:cNvSpPr>
          <p:nvPr/>
        </p:nvSpPr>
        <p:spPr bwMode="auto">
          <a:xfrm>
            <a:off x="468313" y="4724400"/>
            <a:ext cx="1584325" cy="8636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765E5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EEECE1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Arial" charset="0"/>
              </a:rPr>
              <a:t>ПЕМЗА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59" name="Line 35"/>
          <p:cNvSpPr>
            <a:spLocks noChangeShapeType="1"/>
          </p:cNvSpPr>
          <p:nvPr/>
        </p:nvSpPr>
        <p:spPr bwMode="auto">
          <a:xfrm>
            <a:off x="2771775" y="2565400"/>
            <a:ext cx="0" cy="25923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0" name="Line 36"/>
          <p:cNvSpPr>
            <a:spLocks noChangeShapeType="1"/>
          </p:cNvSpPr>
          <p:nvPr/>
        </p:nvSpPr>
        <p:spPr bwMode="auto">
          <a:xfrm>
            <a:off x="3708400" y="2565400"/>
            <a:ext cx="0" cy="28082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1" name="Line 37"/>
          <p:cNvSpPr>
            <a:spLocks noChangeShapeType="1"/>
          </p:cNvSpPr>
          <p:nvPr/>
        </p:nvSpPr>
        <p:spPr bwMode="auto">
          <a:xfrm>
            <a:off x="6443663" y="2492375"/>
            <a:ext cx="0" cy="26654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2" name="Line 38"/>
          <p:cNvSpPr>
            <a:spLocks noChangeShapeType="1"/>
          </p:cNvSpPr>
          <p:nvPr/>
        </p:nvSpPr>
        <p:spPr bwMode="auto">
          <a:xfrm>
            <a:off x="2124075" y="3141663"/>
            <a:ext cx="6477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3" name="Line 39"/>
          <p:cNvSpPr>
            <a:spLocks noChangeShapeType="1"/>
          </p:cNvSpPr>
          <p:nvPr/>
        </p:nvSpPr>
        <p:spPr bwMode="auto">
          <a:xfrm>
            <a:off x="2124075" y="4221163"/>
            <a:ext cx="5762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4" name="Line 40"/>
          <p:cNvSpPr>
            <a:spLocks noChangeShapeType="1"/>
          </p:cNvSpPr>
          <p:nvPr/>
        </p:nvSpPr>
        <p:spPr bwMode="auto">
          <a:xfrm>
            <a:off x="2051050" y="5229225"/>
            <a:ext cx="720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5" name="Line 41"/>
          <p:cNvSpPr>
            <a:spLocks noChangeShapeType="1"/>
          </p:cNvSpPr>
          <p:nvPr/>
        </p:nvSpPr>
        <p:spPr bwMode="auto">
          <a:xfrm flipV="1">
            <a:off x="2771775" y="2205038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6" name="Line 42"/>
          <p:cNvSpPr>
            <a:spLocks noChangeShapeType="1"/>
          </p:cNvSpPr>
          <p:nvPr/>
        </p:nvSpPr>
        <p:spPr bwMode="auto">
          <a:xfrm flipV="1">
            <a:off x="3708400" y="2133600"/>
            <a:ext cx="0" cy="5032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7" name="Line 43"/>
          <p:cNvSpPr>
            <a:spLocks noChangeShapeType="1"/>
          </p:cNvSpPr>
          <p:nvPr/>
        </p:nvSpPr>
        <p:spPr bwMode="auto">
          <a:xfrm flipV="1">
            <a:off x="6443663" y="2060575"/>
            <a:ext cx="0" cy="792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8" name="Line 47"/>
          <p:cNvSpPr>
            <a:spLocks noChangeShapeType="1"/>
          </p:cNvSpPr>
          <p:nvPr/>
        </p:nvSpPr>
        <p:spPr bwMode="auto">
          <a:xfrm>
            <a:off x="3708400" y="2924175"/>
            <a:ext cx="2873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69" name="Rectangle 54"/>
          <p:cNvSpPr>
            <a:spLocks noChangeArrowheads="1"/>
          </p:cNvSpPr>
          <p:nvPr/>
        </p:nvSpPr>
        <p:spPr bwMode="auto">
          <a:xfrm>
            <a:off x="3995738" y="3357563"/>
            <a:ext cx="2016125" cy="13684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9933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9933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993366"/>
                </a:solidFill>
                <a:latin typeface="Times New Roman" pitchFamily="18" charset="0"/>
                <a:cs typeface="Arial" charset="0"/>
              </a:rPr>
              <a:t>ОРГАНИЧЕСКИЕ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нефть, торф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каменный уголь,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природный газ,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известняк, мел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70" name="Rectangle 56"/>
          <p:cNvSpPr>
            <a:spLocks noChangeArrowheads="1"/>
          </p:cNvSpPr>
          <p:nvPr/>
        </p:nvSpPr>
        <p:spPr bwMode="auto">
          <a:xfrm>
            <a:off x="3995738" y="2276475"/>
            <a:ext cx="2016125" cy="935038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9933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993366"/>
                </a:solidFill>
                <a:latin typeface="Times New Roman" pitchFamily="18" charset="0"/>
                <a:cs typeface="Arial" charset="0"/>
              </a:rPr>
              <a:t>ОБЛОМОЧНЫЕ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песок, глина,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валуны, щебень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71" name="Rectangle 57"/>
          <p:cNvSpPr>
            <a:spLocks noChangeArrowheads="1"/>
          </p:cNvSpPr>
          <p:nvPr/>
        </p:nvSpPr>
        <p:spPr bwMode="auto">
          <a:xfrm>
            <a:off x="3995738" y="4868863"/>
            <a:ext cx="2016125" cy="1081087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9933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993366"/>
                </a:solidFill>
                <a:latin typeface="Times New Roman" pitchFamily="18" charset="0"/>
                <a:cs typeface="Arial" charset="0"/>
              </a:rPr>
              <a:t>ХИМИЧЕСКИЕ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поваренная соль,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калийная соль,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сера. апатит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72" name="Line 59"/>
          <p:cNvSpPr>
            <a:spLocks noChangeShapeType="1"/>
          </p:cNvSpPr>
          <p:nvPr/>
        </p:nvSpPr>
        <p:spPr bwMode="auto">
          <a:xfrm>
            <a:off x="3708400" y="3933825"/>
            <a:ext cx="2159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73" name="Line 60"/>
          <p:cNvSpPr>
            <a:spLocks noChangeShapeType="1"/>
          </p:cNvSpPr>
          <p:nvPr/>
        </p:nvSpPr>
        <p:spPr bwMode="auto">
          <a:xfrm>
            <a:off x="3708400" y="5300663"/>
            <a:ext cx="2159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74" name="Line 61"/>
          <p:cNvSpPr>
            <a:spLocks noChangeShapeType="1"/>
          </p:cNvSpPr>
          <p:nvPr/>
        </p:nvSpPr>
        <p:spPr bwMode="auto">
          <a:xfrm>
            <a:off x="6516688" y="2924175"/>
            <a:ext cx="2159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75" name="Line 62"/>
          <p:cNvSpPr>
            <a:spLocks noChangeShapeType="1"/>
          </p:cNvSpPr>
          <p:nvPr/>
        </p:nvSpPr>
        <p:spPr bwMode="auto">
          <a:xfrm>
            <a:off x="6516688" y="4076700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76" name="Line 63"/>
          <p:cNvSpPr>
            <a:spLocks noChangeShapeType="1"/>
          </p:cNvSpPr>
          <p:nvPr/>
        </p:nvSpPr>
        <p:spPr bwMode="auto">
          <a:xfrm>
            <a:off x="6443663" y="5157788"/>
            <a:ext cx="3603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798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7" name="Содержимое 2"/>
          <p:cNvGrpSpPr>
            <a:grpSpLocks noGrp="1"/>
          </p:cNvGrpSpPr>
          <p:nvPr/>
        </p:nvGrpSpPr>
        <p:grpSpPr bwMode="auto">
          <a:xfrm>
            <a:off x="179388" y="1341438"/>
            <a:ext cx="8540750" cy="4529137"/>
            <a:chOff x="134" y="826"/>
            <a:chExt cx="5380" cy="2853"/>
          </a:xfrm>
        </p:grpSpPr>
        <p:pic>
          <p:nvPicPr>
            <p:cNvPr id="208899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" y="826"/>
              <a:ext cx="5380" cy="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900" name="Text Box 3"/>
            <p:cNvSpPr txBox="1">
              <a:spLocks noChangeArrowheads="1"/>
            </p:cNvSpPr>
            <p:nvPr/>
          </p:nvSpPr>
          <p:spPr bwMode="auto">
            <a:xfrm>
              <a:off x="279" y="1042"/>
              <a:ext cx="5184" cy="26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F497D"/>
                </a:buClr>
                <a:buFontTx/>
                <a:buAutoNum type="arabicPeriod"/>
              </a:pPr>
              <a:r>
                <a:rPr lang="ru-RU" sz="3200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Образуются из магмы в глубине земной коры.</a:t>
              </a:r>
            </a:p>
            <a:p>
              <a:pPr marL="342900" indent="-342900"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F497D"/>
                </a:buClr>
                <a:buFontTx/>
                <a:buAutoNum type="arabicPeriod"/>
              </a:pPr>
              <a:r>
                <a:rPr lang="ru-RU" sz="3200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Застывание магмы на глубине происходит медленно.</a:t>
              </a:r>
            </a:p>
            <a:p>
              <a:pPr marL="342900" indent="-342900"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F497D"/>
                </a:buClr>
                <a:buFontTx/>
                <a:buAutoNum type="arabicPeriod"/>
              </a:pPr>
              <a:r>
                <a:rPr lang="ru-RU" sz="3200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Из-за медленного остывания образуются крупные кристаллы. Они хорошо видны в породе</a:t>
              </a:r>
            </a:p>
            <a:p>
              <a:pPr marL="342900" indent="-342900"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F497D"/>
                </a:buClr>
                <a:buFontTx/>
                <a:buAutoNum type="arabicPeriod"/>
              </a:pPr>
              <a:r>
                <a:rPr lang="ru-RU" sz="3200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Породы кристаллические, плотные.</a:t>
              </a:r>
            </a:p>
          </p:txBody>
        </p:sp>
      </p:grpSp>
      <p:sp>
        <p:nvSpPr>
          <p:cNvPr id="2088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90538" y="332656"/>
            <a:ext cx="8229600" cy="1143000"/>
          </a:xfrm>
          <a:solidFill>
            <a:schemeClr val="accent1"/>
          </a:solidFill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Магматические горные породы</a:t>
            </a:r>
          </a:p>
        </p:txBody>
      </p:sp>
    </p:spTree>
    <p:extLst>
      <p:ext uri="{BB962C8B-B14F-4D97-AF65-F5344CB8AC3E}">
        <p14:creationId xmlns:p14="http://schemas.microsoft.com/office/powerpoint/2010/main" val="381572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937" y="185477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Глубинные магматические горные породы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02" y="4127851"/>
            <a:ext cx="674650" cy="5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19" y="3811269"/>
            <a:ext cx="1059404" cy="8228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88" y="5949280"/>
            <a:ext cx="1006586" cy="61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9583"/>
            <a:ext cx="15303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0312" y="4669755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chemeClr val="tx1">
                    <a:lumMod val="25000"/>
                  </a:schemeClr>
                </a:solidFill>
                <a:cs typeface="Arial" charset="0"/>
              </a:rPr>
              <a:t>кварц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6273225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chemeClr val="tx1">
                    <a:lumMod val="25000"/>
                  </a:schemeClr>
                </a:solidFill>
                <a:cs typeface="Arial" charset="0"/>
              </a:rPr>
              <a:t>гранит</a:t>
            </a:r>
          </a:p>
        </p:txBody>
      </p:sp>
    </p:spTree>
    <p:extLst>
      <p:ext uri="{BB962C8B-B14F-4D97-AF65-F5344CB8AC3E}">
        <p14:creationId xmlns:p14="http://schemas.microsoft.com/office/powerpoint/2010/main" val="358991107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62" y="5735726"/>
            <a:ext cx="648562" cy="42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00"/>
                </a:solidFill>
                <a:effectLst/>
              </a:rPr>
              <a:t>Излившиеся магматические </a:t>
            </a:r>
            <a:r>
              <a:rPr lang="ru-RU" sz="4000" dirty="0" smtClean="0">
                <a:solidFill>
                  <a:srgbClr val="FFFF00"/>
                </a:solidFill>
                <a:effectLst/>
              </a:rPr>
              <a:t>горные породы.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6" y="4078014"/>
            <a:ext cx="859045" cy="65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941168"/>
            <a:ext cx="1246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cs typeface="Arial" charset="0"/>
              </a:rPr>
              <a:t>пемза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65304"/>
            <a:ext cx="18049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3225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Осадочные </a:t>
            </a:r>
            <a:r>
              <a:rPr lang="ru-RU" sz="3200" b="1" dirty="0">
                <a:solidFill>
                  <a:srgbClr val="FFFF00"/>
                </a:solidFill>
                <a:effectLst/>
                <a:latin typeface="Times New Roman" pitchFamily="18" charset="0"/>
              </a:rPr>
              <a:t>неорганические обломочные горные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породы. 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2564904"/>
            <a:ext cx="1465658" cy="17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1343081" cy="1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002094" y="1609028"/>
            <a:ext cx="3059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Обломочные и глинистые породы </a:t>
            </a: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образуются в процессе выветривания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2094" y="3645024"/>
            <a:ext cx="3059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Выветривание – </a:t>
            </a:r>
          </a:p>
          <a:p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Это процесс</a:t>
            </a: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разрушения горных пород.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09491"/>
            <a:ext cx="2736304" cy="363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Arial" charset="0"/>
              </a:rPr>
              <a:t>Под влиянием :</a:t>
            </a:r>
          </a:p>
          <a:p>
            <a:pPr marL="342900" lvl="0" indent="-3429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AutoNum type="arabicPeriod"/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Arial" charset="0"/>
              </a:rPr>
              <a:t>ветра, </a:t>
            </a:r>
          </a:p>
          <a:p>
            <a:pPr marL="342900" lvl="0" indent="-3429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AutoNum type="arabicPeriod"/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Arial" charset="0"/>
              </a:rPr>
              <a:t>текучих вод, </a:t>
            </a:r>
          </a:p>
          <a:p>
            <a:pPr marL="342900" lvl="0" indent="-3429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AutoNum type="arabicPeriod"/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Arial" charset="0"/>
              </a:rPr>
              <a:t>колебаний температуры </a:t>
            </a:r>
          </a:p>
          <a:p>
            <a:pPr marL="342900" lvl="0" indent="-3429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AutoNum type="arabicPeriod"/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Arial" charset="0"/>
              </a:rPr>
              <a:t>и других воздействий разрушаются скалы. </a:t>
            </a:r>
          </a:p>
          <a:p>
            <a:pPr marL="342900" lvl="0" indent="-3429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2000" b="1" dirty="0">
                <a:solidFill>
                  <a:srgbClr val="161616"/>
                </a:solidFill>
                <a:latin typeface="Times New Roman" pitchFamily="18" charset="0"/>
                <a:cs typeface="Arial" charset="0"/>
              </a:rPr>
              <a:t>Так образуются галечник, гравий, песок.</a:t>
            </a:r>
          </a:p>
        </p:txBody>
      </p:sp>
    </p:spTree>
    <p:extLst>
      <p:ext uri="{BB962C8B-B14F-4D97-AF65-F5344CB8AC3E}">
        <p14:creationId xmlns:p14="http://schemas.microsoft.com/office/powerpoint/2010/main" val="1521630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287" y="7334"/>
            <a:ext cx="8229600" cy="1139825"/>
          </a:xfrm>
        </p:spPr>
        <p:txBody>
          <a:bodyPr/>
          <a:lstStyle/>
          <a:p>
            <a:r>
              <a:rPr lang="ru-RU" sz="3400" b="1" dirty="0">
                <a:solidFill>
                  <a:srgbClr val="FFFF00"/>
                </a:solidFill>
                <a:effectLst/>
                <a:latin typeface="Times New Roman" pitchFamily="18" charset="0"/>
              </a:rPr>
              <a:t>Осадочные горные породы (неорганические):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/>
              </a:rPr>
              <a:t>Породы химического происхождения образуются при выпадении веществ из растворов.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98" y="2852936"/>
            <a:ext cx="600869" cy="42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3183359"/>
            <a:ext cx="2198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Каменная соль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695" y="5949280"/>
            <a:ext cx="384407" cy="32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94482" y="6278687"/>
            <a:ext cx="76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Гипс</a:t>
            </a:r>
          </a:p>
        </p:txBody>
      </p:sp>
    </p:spTree>
    <p:extLst>
      <p:ext uri="{BB962C8B-B14F-4D97-AF65-F5344CB8AC3E}">
        <p14:creationId xmlns:p14="http://schemas.microsoft.com/office/powerpoint/2010/main" val="365585744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42" y="116632"/>
            <a:ext cx="8229600" cy="11398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/>
                <a:latin typeface="Times New Roman" pitchFamily="18" charset="0"/>
              </a:rPr>
              <a:t>Осадочные горные породы (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органические</a:t>
            </a:r>
            <a:r>
              <a:rPr lang="ru-RU" sz="3200" b="1" dirty="0">
                <a:solidFill>
                  <a:srgbClr val="FFFF00"/>
                </a:solidFill>
                <a:effectLst/>
                <a:latin typeface="Times New Roman" pitchFamily="18" charset="0"/>
              </a:rPr>
              <a:t>):</a:t>
            </a:r>
            <a:endParaRPr lang="ru-RU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6216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Органические осадочные  породы образуются 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Из остатков животных – </a:t>
            </a:r>
            <a:r>
              <a:rPr lang="ru-RU" sz="3200" dirty="0" smtClean="0">
                <a:solidFill>
                  <a:schemeClr val="tx1"/>
                </a:solidFill>
              </a:rPr>
              <a:t>известняк</a:t>
            </a:r>
            <a:r>
              <a:rPr lang="en-US" sz="3200" dirty="0">
                <a:solidFill>
                  <a:schemeClr val="tx1"/>
                </a:solidFill>
              </a:rPr>
              <a:t>;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Из остатков растений –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уголь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3568" y="1988840"/>
            <a:ext cx="8003232" cy="4137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3284984"/>
            <a:ext cx="19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sz="32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Известняк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91" y="5805264"/>
            <a:ext cx="545180" cy="4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6237164"/>
            <a:ext cx="3046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sz="32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Каменный уголь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59" y="2996951"/>
            <a:ext cx="413968" cy="32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71361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Метаморфические горные породы.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00864"/>
            <a:ext cx="1639449" cy="145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1" y="2403515"/>
            <a:ext cx="13414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634" y="319816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3" y="2223630"/>
            <a:ext cx="2039855" cy="120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92" y="3429000"/>
            <a:ext cx="6953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14650"/>
            <a:ext cx="7103627" cy="61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70300"/>
            <a:ext cx="287692" cy="35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flipV="1">
            <a:off x="3767452" y="4323987"/>
            <a:ext cx="1057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863" y="6334780"/>
            <a:ext cx="105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песок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74326"/>
            <a:ext cx="346681" cy="42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83" y="5625603"/>
            <a:ext cx="596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83834" y="6334780"/>
            <a:ext cx="140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кварцит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44" y="5974326"/>
            <a:ext cx="395122" cy="48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 descr="http://im2-tub-ru.yandex.net/i?id=143575545-57-72&amp;n=2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7473" r="6565" b="11459"/>
          <a:stretch/>
        </p:blipFill>
        <p:spPr bwMode="auto">
          <a:xfrm>
            <a:off x="5601117" y="5891901"/>
            <a:ext cx="566736" cy="4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12972" y="6334780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сланец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00495" y="6243385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мрамор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56" y="5625603"/>
            <a:ext cx="592137" cy="1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9326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ЦЕЛИ УРОКА: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30725"/>
          </a:xfrm>
        </p:spPr>
        <p:txBody>
          <a:bodyPr>
            <a:normAutofit lnSpcReduction="1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800" b="1" i="1" dirty="0">
                <a:solidFill>
                  <a:srgbClr val="CC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Образовательные:</a:t>
            </a:r>
            <a:r>
              <a:rPr lang="ru-RU" sz="2400" b="1" i="1" dirty="0">
                <a:solidFill>
                  <a:srgbClr val="CC9900"/>
                </a:solidFill>
                <a:effectLst/>
                <a:latin typeface="Arial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Сформировать представление о земной коре , ее тесной связи с мантией Земли. Ввести понятия “магматические”, “осадочные”, “метаморфические ” горные породы, полезные ископаемые.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charset="0"/>
                <a:cs typeface="Times New Roman" pitchFamily="18" charset="0"/>
              </a:rPr>
              <a:t>Развивающие: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продолжить 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развитие умения работать с текстом учебника; способствовать развитию навыка наблюдения объектов природы при описании образцов горных пород.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sz="2400" b="1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charset="0"/>
                <a:cs typeface="Times New Roman" pitchFamily="18" charset="0"/>
              </a:rPr>
              <a:t> Воспитательные: 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развивать эстетические чувства на примерах красоты минерального мира; совершенствовать природоохранные чувства.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04788"/>
            <a:ext cx="9558338" cy="1749426"/>
          </a:xfrm>
        </p:spPr>
      </p:pic>
      <p:graphicFrame>
        <p:nvGraphicFramePr>
          <p:cNvPr id="21820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8342"/>
              </p:ext>
            </p:extLst>
          </p:nvPr>
        </p:nvGraphicFramePr>
        <p:xfrm>
          <a:off x="251521" y="1222693"/>
          <a:ext cx="8688778" cy="5503863"/>
        </p:xfrm>
        <a:graphic>
          <a:graphicData uri="http://schemas.openxmlformats.org/drawingml/2006/table">
            <a:tbl>
              <a:tblPr/>
              <a:tblGrid>
                <a:gridCol w="2123588"/>
                <a:gridCol w="1252516"/>
                <a:gridCol w="1282369"/>
                <a:gridCol w="1215877"/>
                <a:gridCol w="1376003"/>
                <a:gridCol w="1438425"/>
              </a:tblGrid>
              <a:tr h="6216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магматические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00"/>
                        </a:gs>
                        <a:gs pos="100000">
                          <a:srgbClr val="9900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осадочные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99CC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Метамор-фические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B2B2B2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21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Глубин-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Изливши еся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неорганические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Органи-ческие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Обломочные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Химические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Гранит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Базальт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Песок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Поварен-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Уголь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Мрамор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  <a:tr h="396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алмаз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пемза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гипс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нефть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Гнейс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</a:tr>
              <a:tr h="71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Гравий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Кварцит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  <a:tr h="712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валун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известняк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Галька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15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</a:rPr>
              <a:t>Полезные ископаемые  Ленинградской области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dirty="0">
                <a:solidFill>
                  <a:srgbClr val="FFFF00"/>
                </a:solidFill>
                <a:effectLst/>
                <a:latin typeface="Times New Roman" pitchFamily="18" charset="0"/>
              </a:rPr>
              <a:t>Какие вы знаете минералы и горные породы Ленинградской области?</a:t>
            </a:r>
          </a:p>
        </p:txBody>
      </p:sp>
      <p:pic>
        <p:nvPicPr>
          <p:cNvPr id="16391" name="Picture 7" descr="http://images.prom.ua/2184467_w640_h640_pesok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81" y="4509120"/>
            <a:ext cx="547478" cy="3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://im4-tub-ru.yandex.net/i?id=452055859-3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448" y="4509120"/>
            <a:ext cx="469960" cy="3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8" y="5025692"/>
            <a:ext cx="7850520" cy="9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7675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хема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774700"/>
            <a:ext cx="8216900" cy="6083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65250" y="2079046"/>
            <a:ext cx="7129463" cy="865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Минералами и горными породами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52043" y="908050"/>
            <a:ext cx="7129463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Магматические, осадочные и метаморфические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365249" y="3196431"/>
            <a:ext cx="7129463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Глубинные и излившиеся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03350" y="4365625"/>
            <a:ext cx="7129463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Обломочные, химические и органические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67631" y="5449094"/>
            <a:ext cx="7200900" cy="930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Высокие температуры и давление</a:t>
            </a:r>
          </a:p>
        </p:txBody>
      </p:sp>
      <p:pic>
        <p:nvPicPr>
          <p:cNvPr id="2" name="Diagram group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1304925" cy="1689100"/>
          </a:xfrm>
          <a:prstGeom prst="rect">
            <a:avLst/>
          </a:prstGeom>
          <a:noFill/>
        </p:spPr>
      </p:pic>
      <p:pic>
        <p:nvPicPr>
          <p:cNvPr id="5" name="Diagram group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7550"/>
            <a:ext cx="1304925" cy="1693863"/>
          </a:xfrm>
          <a:prstGeom prst="rect">
            <a:avLst/>
          </a:prstGeom>
          <a:noFill/>
        </p:spPr>
      </p:pic>
      <p:pic>
        <p:nvPicPr>
          <p:cNvPr id="8" name="Diagram group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13100"/>
            <a:ext cx="1304925" cy="1693863"/>
          </a:xfrm>
          <a:prstGeom prst="rect">
            <a:avLst/>
          </a:prstGeom>
          <a:noFill/>
        </p:spPr>
      </p:pic>
      <p:pic>
        <p:nvPicPr>
          <p:cNvPr id="14" name="Diagram group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8" y="4383088"/>
            <a:ext cx="1309687" cy="1689100"/>
          </a:xfrm>
          <a:prstGeom prst="rect">
            <a:avLst/>
          </a:prstGeom>
          <a:noFill/>
        </p:spPr>
      </p:pic>
      <p:pic>
        <p:nvPicPr>
          <p:cNvPr id="18" name="Diagram group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25" y="5535613"/>
            <a:ext cx="1304925" cy="1687512"/>
          </a:xfrm>
          <a:prstGeom prst="rect">
            <a:avLst/>
          </a:prstGeom>
          <a:noFill/>
        </p:spPr>
      </p:pic>
      <p:pic>
        <p:nvPicPr>
          <p:cNvPr id="220175" name="Прямоугольник 2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48" y="2567"/>
            <a:ext cx="9034463" cy="742950"/>
          </a:xfrm>
          <a:prstGeom prst="rect">
            <a:avLst/>
          </a:prstGeom>
          <a:gradFill rotWithShape="1">
            <a:gsLst>
              <a:gs pos="0">
                <a:srgbClr val="0099CC"/>
              </a:gs>
              <a:gs pos="100000">
                <a:srgbClr val="00475E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8516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Домашнее задание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Изучите параграф 17 устно выполните задания после параграфов.</a:t>
            </a:r>
          </a:p>
          <a:p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Подготовить небольшой рассказ о применении (использовании) … (горная порода или минерал по выбору учителя).</a:t>
            </a:r>
          </a:p>
          <a:p>
            <a:pPr marL="0" indent="0">
              <a:buNone/>
            </a:pPr>
            <a:endParaRPr lang="ru-RU" sz="3600" dirty="0" smtClean="0"/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781476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Arial" charset="0"/>
                <a:ea typeface="+mn-ea"/>
                <a:cs typeface="Times New Roman" pitchFamily="18" charset="0"/>
              </a:rPr>
              <a:t>Задачи  урока 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Arial" charset="0"/>
                <a:ea typeface="+mn-ea"/>
                <a:cs typeface="Times New Roman" pitchFamily="18" charset="0"/>
              </a:rPr>
              <a:t>: </a:t>
            </a:r>
            <a:endParaRPr lang="ru-RU" sz="1800" b="1" dirty="0">
              <a:solidFill>
                <a:schemeClr val="tx2">
                  <a:lumMod val="9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сформировать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понятия “минерал”, “горная порода”, “ круговорот горных пород ”; </a:t>
            </a:r>
            <a:endParaRPr lang="ru-RU" sz="2000" b="1" dirty="0" smtClean="0"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dirty="0">
              <a:solidFill>
                <a:srgbClr val="FFFF00"/>
              </a:solidFill>
              <a:effectLst/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 сформировать представление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об основных группах горных пород и их происхождении; </a:t>
            </a:r>
            <a:endParaRPr lang="ru-RU" sz="2000" b="1" dirty="0" smtClean="0"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dirty="0">
              <a:solidFill>
                <a:srgbClr val="FFFF00"/>
              </a:solidFill>
              <a:effectLst/>
              <a:latin typeface="Arial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 начать формирование умения определять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горные породы по внешним признакам, описывать их свойства и классифицировать; </a:t>
            </a:r>
            <a:endParaRPr lang="ru-RU" sz="2000" b="1" dirty="0" smtClean="0"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dirty="0">
              <a:solidFill>
                <a:srgbClr val="FFFF00"/>
              </a:solidFill>
              <a:effectLst/>
              <a:latin typeface="Arial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 совершенствовать навыки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взаимоконтроля и самоконтроля; </a:t>
            </a:r>
            <a:r>
              <a:rPr lang="ru-RU" sz="2000" b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стимулировать эмпатию</a:t>
            </a:r>
            <a:r>
              <a:rPr lang="ru-RU" sz="2000" b="1" i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(сопереживание)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и любознательность; </a:t>
            </a:r>
            <a:endParaRPr lang="ru-RU" sz="2000" b="1" dirty="0" smtClean="0"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dirty="0">
              <a:solidFill>
                <a:srgbClr val="FFFF00"/>
              </a:solidFill>
              <a:effectLst/>
              <a:latin typeface="Arial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 формирование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бережного отношения к объектам природы</a:t>
            </a:r>
            <a:r>
              <a:rPr lang="ru-RU" sz="2000" b="1" dirty="0">
                <a:solidFill>
                  <a:srgbClr val="FFFF00"/>
                </a:solidFill>
                <a:effectLst/>
                <a:latin typeface="Arial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FF00"/>
              </a:solidFill>
              <a:effectLst/>
              <a:latin typeface="Arial" charset="0"/>
            </a:endParaRP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Times New Roman" pitchFamily="18" charset="0"/>
              </a:rPr>
              <a:t>Основные термины и понятия: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113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Ядро</a:t>
            </a:r>
            <a:r>
              <a:rPr lang="ru-RU" sz="28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мантия, земная кора, минералы, горные породы: магматические, осадочные и метаморфические; полезные ископаемые, магма; круговорот горных пород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4" name="Рисунок 10" descr="image00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598952"/>
            <a:ext cx="471513" cy="4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0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27" y="2981880"/>
            <a:ext cx="1431891" cy="9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82" y="366608"/>
            <a:ext cx="64928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310496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29" y="3760808"/>
            <a:ext cx="482770" cy="2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17" y="4293096"/>
            <a:ext cx="642601" cy="51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allday.ru/uploads/posts/thumbs/1210540978_kamni_i_mineral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75594"/>
            <a:ext cx="676672" cy="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2107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Горные породы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0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84784"/>
            <a:ext cx="6318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Горная порода – природное тело, слагающее земную кору и состоящее из минералов.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Минералы – природные тела однородные по составу и свойствам, образующиеся  в глубинах и на поверхности Земли.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Например, гранит состоит из: кварца, полевого шпата, слюды.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4497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16632"/>
            <a:ext cx="8229600" cy="11430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40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Гранит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53" y="3178148"/>
            <a:ext cx="350901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4264409"/>
            <a:ext cx="689734" cy="105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www.catalogmineralov.ru/pic/151647181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41" y="4527272"/>
            <a:ext cx="406611" cy="40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4798913"/>
            <a:ext cx="660104" cy="56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342606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EEECE1">
                    <a:lumMod val="20000"/>
                    <a:lumOff val="80000"/>
                  </a:srgbClr>
                </a:solidFill>
              </a:rPr>
              <a:t>Кварц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15836" y="4359662"/>
            <a:ext cx="84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EEECE1">
                    <a:lumMod val="20000"/>
                    <a:lumOff val="80000"/>
                  </a:srgbClr>
                </a:solidFill>
              </a:rPr>
              <a:t>Слюда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23209" y="3902631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EEECE1">
                    <a:lumMod val="20000"/>
                    <a:lumOff val="80000"/>
                  </a:srgbClr>
                </a:solidFill>
              </a:rPr>
              <a:t>Полевой шпат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99" y="3950366"/>
            <a:ext cx="3540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06" y="2834886"/>
            <a:ext cx="8588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92" y="2834886"/>
            <a:ext cx="9747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63227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</a:rPr>
              <a:t>Горные породы, слагающие земную кору.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7128792" cy="639762"/>
          </a:xfrm>
        </p:spPr>
        <p:txBody>
          <a:bodyPr>
            <a:normAutofit fontScale="70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Выберите слова, обозначающие горные породы.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609600" lvl="0" indent="-6096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каменная соль</a:t>
            </a:r>
          </a:p>
          <a:p>
            <a:pPr marL="609600" lvl="0" indent="-6096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базальт</a:t>
            </a:r>
          </a:p>
          <a:p>
            <a:pPr marL="609600" lvl="0" indent="-6096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глина</a:t>
            </a:r>
          </a:p>
          <a:p>
            <a:pPr marL="609600" lvl="0" indent="-6096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кирпич</a:t>
            </a:r>
          </a:p>
          <a:p>
            <a:pPr marL="609600" lvl="0" indent="-6096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стекло </a:t>
            </a:r>
          </a:p>
          <a:p>
            <a:pPr marL="609600" lvl="0" indent="-6096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глинистый сланец</a:t>
            </a:r>
          </a:p>
          <a:p>
            <a:pPr marL="609600" lvl="0" indent="-6096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песок</a:t>
            </a:r>
          </a:p>
          <a:p>
            <a:pPr marL="609600" lvl="0" indent="-6096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бетон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33400" lvl="0" indent="-5334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каменный уголь</a:t>
            </a:r>
          </a:p>
          <a:p>
            <a:pPr marL="533400" lvl="0" indent="-5334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пластмасса </a:t>
            </a:r>
          </a:p>
          <a:p>
            <a:pPr marL="533400" lvl="0" indent="-5334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гранит</a:t>
            </a:r>
          </a:p>
          <a:p>
            <a:pPr marL="533400" lvl="0" indent="-5334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мел </a:t>
            </a:r>
          </a:p>
          <a:p>
            <a:pPr marL="533400" lvl="0" indent="-5334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слюда</a:t>
            </a:r>
          </a:p>
          <a:p>
            <a:pPr marL="533400" lvl="0" indent="-5334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кварцит</a:t>
            </a:r>
          </a:p>
          <a:p>
            <a:pPr marL="533400" lvl="0" indent="-5334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кварц</a:t>
            </a:r>
          </a:p>
          <a:p>
            <a:pPr marL="533400" lvl="0" indent="-533400" fontAlgn="base"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полевой шпат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8405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900" lvl="0" indent="-469900" algn="ctr" fontAlgn="base"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/>
              </a:rPr>
              <a:t>Горные породы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каменная соль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базальт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глинистый сланец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каменный уголь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мел 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кварцит</a:t>
            </a:r>
          </a:p>
          <a:p>
            <a:pPr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   гранит</a:t>
            </a:r>
          </a:p>
          <a:p>
            <a:pPr>
              <a:spcBef>
                <a:spcPct val="50000"/>
              </a:spcBef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469900" lvl="0" indent="-469900" algn="ctr" fontAlgn="base"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ru-RU" sz="3200" kern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/>
              </a:rPr>
              <a:t>Не горные породы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940152" y="2132013"/>
            <a:ext cx="2746648" cy="399415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кирпич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пластмасса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бетон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стекло</a:t>
            </a:r>
          </a:p>
          <a:p>
            <a:endParaRPr lang="ru-RU" sz="2800" dirty="0"/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auto">
          <a:xfrm>
            <a:off x="1331640" y="1773238"/>
            <a:ext cx="433387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9553" y="2276871"/>
            <a:ext cx="1368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</a:rPr>
              <a:t>песок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</a:rPr>
              <a:t>глина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>
            <a:off x="3806861" y="1773237"/>
            <a:ext cx="433388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7020272" y="1748782"/>
            <a:ext cx="433387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019956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  <p:bldP spid="11" grpId="0"/>
      <p:bldP spid="10" grpId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361</TotalTime>
  <Words>634</Words>
  <Application>Microsoft Office PowerPoint</Application>
  <PresentationFormat>Экран (4:3)</PresentationFormat>
  <Paragraphs>177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Паркет</vt:lpstr>
      <vt:lpstr>Горные породы и минералы,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слагающие земную кору.</vt:lpstr>
      <vt:lpstr>ЦЕЛИ УРОКА:  </vt:lpstr>
      <vt:lpstr>Задачи  урока : </vt:lpstr>
      <vt:lpstr>Основные термины и понятия:</vt:lpstr>
      <vt:lpstr>Презентация PowerPoint</vt:lpstr>
      <vt:lpstr>Горные породы</vt:lpstr>
      <vt:lpstr>Гранит</vt:lpstr>
      <vt:lpstr>Горные породы, слагающие земную кору.</vt:lpstr>
      <vt:lpstr>Презентация PowerPoint</vt:lpstr>
      <vt:lpstr>Горные породы</vt:lpstr>
      <vt:lpstr>Презентация PowerPoint</vt:lpstr>
      <vt:lpstr>Классификация минералов и горных пород</vt:lpstr>
      <vt:lpstr>Магматические горные породы</vt:lpstr>
      <vt:lpstr>Глубинные магматические горные породы</vt:lpstr>
      <vt:lpstr>Излившиеся магматические горные породы.</vt:lpstr>
      <vt:lpstr>Осадочные неорганические обломочные горные породы. </vt:lpstr>
      <vt:lpstr>Осадочные горные породы (неорганические):</vt:lpstr>
      <vt:lpstr>Осадочные горные породы (органические):</vt:lpstr>
      <vt:lpstr>Метаморфические горные породы.</vt:lpstr>
      <vt:lpstr>Презентация PowerPoint</vt:lpstr>
      <vt:lpstr>Полезные ископаемые  Ленинградской области</vt:lpstr>
      <vt:lpstr>Презентация PowerPoint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ГОРНЫЕ ПОРОДЫ И МИНГОРНЫЕ ПОРОДЫ И МИГОРНЫЕ ПОРОДЫ И МИНЕРАЛЫ, СЛАГАЮЩИЕ ЗЕМНУЮ КОРУНЕРАЛЫ, СЛАГАЮЩИЕ ЗЕМНУЮ КОРУЕРАЛЫ, СЛАГАЮЩИЕ ЗЕМНУЮ КОРУ</dc:title>
  <dc:creator>Home</dc:creator>
  <cp:lastModifiedBy>Home</cp:lastModifiedBy>
  <cp:revision>31</cp:revision>
  <cp:lastPrinted>2013-02-03T15:19:29Z</cp:lastPrinted>
  <dcterms:created xsi:type="dcterms:W3CDTF">2013-02-03T11:17:47Z</dcterms:created>
  <dcterms:modified xsi:type="dcterms:W3CDTF">2013-02-03T21:20:18Z</dcterms:modified>
</cp:coreProperties>
</file>