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19.09.2013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19.09.2013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19.09.2013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19.09.2013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19.09.2013</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19.09.2013</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irbadmintona.ru/raketki.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mirbadmintona.ru/struni.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www.misto.odessa.ua/images/Thumbnail.jpe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http://www.misto.odessa.ua/images/Thumbnail.jpe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89" y="276970"/>
            <a:ext cx="8903599" cy="6581030"/>
          </a:xfrm>
          <a:prstGeom prst="rect">
            <a:avLst/>
          </a:prstGeom>
          <a:ln>
            <a:noFill/>
          </a:ln>
          <a:effectLst>
            <a:softEdge rad="112500"/>
          </a:effectLst>
        </p:spPr>
      </p:pic>
      <p:sp>
        <p:nvSpPr>
          <p:cNvPr id="7" name="Прямоугольник 6"/>
          <p:cNvSpPr/>
          <p:nvPr/>
        </p:nvSpPr>
        <p:spPr>
          <a:xfrm>
            <a:off x="3419872" y="276970"/>
            <a:ext cx="5544616" cy="1954028"/>
          </a:xfrm>
          <a:prstGeom prst="rect">
            <a:avLst/>
          </a:prstGeom>
          <a:noFill/>
          <a:ln>
            <a:noFill/>
          </a:ln>
          <a:effectLst>
            <a:glow rad="228600">
              <a:schemeClr val="accent4">
                <a:satMod val="175000"/>
                <a:alpha val="40000"/>
              </a:schemeClr>
            </a:glow>
          </a:effectLst>
        </p:spPr>
        <p:txBody>
          <a:bodyPr wrap="square" lIns="91440" tIns="45720" rIns="91440" bIns="45720">
            <a:prstTxWarp prst="textWave1">
              <a:avLst>
                <a:gd name="adj1" fmla="val 12500"/>
                <a:gd name="adj2" fmla="val 279"/>
              </a:avLst>
            </a:prstTxWarp>
            <a:spAutoFit/>
          </a:bodyPr>
          <a:lstStyle/>
          <a:p>
            <a:pPr algn="ctr"/>
            <a:r>
              <a:rPr lang="ru-RU" sz="5400" b="1" dirty="0" smtClean="0">
                <a:ln w="18000">
                  <a:solidFill>
                    <a:srgbClr val="FF0000"/>
                  </a:solidFill>
                  <a:prstDash val="solid"/>
                  <a:miter lim="800000"/>
                </a:ln>
                <a:solidFill>
                  <a:srgbClr val="FFFF00"/>
                </a:solidFill>
                <a:effectLst>
                  <a:outerShdw blurRad="25500" dist="23000" dir="7020000" algn="tl">
                    <a:srgbClr val="000000">
                      <a:alpha val="50000"/>
                    </a:srgbClr>
                  </a:outerShdw>
                </a:effectLst>
              </a:rPr>
              <a:t>Бадминтон</a:t>
            </a:r>
          </a:p>
          <a:p>
            <a:pPr algn="ctr"/>
            <a:r>
              <a:rPr lang="ru-RU" sz="5400" b="1" dirty="0" smtClean="0">
                <a:ln w="18000">
                  <a:solidFill>
                    <a:srgbClr val="FF0000"/>
                  </a:solidFill>
                  <a:prstDash val="solid"/>
                  <a:miter lim="800000"/>
                </a:ln>
                <a:solidFill>
                  <a:srgbClr val="FFFF00"/>
                </a:solidFill>
                <a:effectLst>
                  <a:outerShdw blurRad="25500" dist="23000" dir="7020000" algn="tl">
                    <a:srgbClr val="000000">
                      <a:alpha val="50000"/>
                    </a:srgbClr>
                  </a:outerShdw>
                </a:effectLst>
              </a:rPr>
              <a:t>-первые шаги</a:t>
            </a:r>
            <a:endParaRPr lang="ru-RU" sz="5400" b="1" dirty="0">
              <a:ln w="18000">
                <a:solidFill>
                  <a:srgbClr val="FF0000"/>
                </a:solidFill>
                <a:prstDash val="solid"/>
                <a:miter lim="800000"/>
              </a:ln>
              <a:solidFill>
                <a:srgbClr val="FFFF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89527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536" y="471391"/>
            <a:ext cx="8496944" cy="5983997"/>
          </a:xfrm>
          <a:prstGeom prst="rect">
            <a:avLst/>
          </a:prstGeom>
        </p:spPr>
      </p:pic>
      <p:sp>
        <p:nvSpPr>
          <p:cNvPr id="8" name="Rectangle 3"/>
          <p:cNvSpPr>
            <a:spLocks noChangeArrowheads="1"/>
          </p:cNvSpPr>
          <p:nvPr/>
        </p:nvSpPr>
        <p:spPr bwMode="auto">
          <a:xfrm>
            <a:off x="539553" y="690912"/>
            <a:ext cx="835292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666666"/>
                </a:solidFill>
                <a:effectLst/>
                <a:latin typeface="Arial" pitchFamily="34" charset="0"/>
                <a:cs typeface="Arial" pitchFamily="34" charset="0"/>
              </a:rPr>
              <a:t>  </a:t>
            </a:r>
            <a:endParaRPr kumimoji="0" lang="ru-RU" sz="2400" b="0" i="0" u="none" strike="noStrike" cap="none" normalizeH="0" baseline="0" dirty="0" smtClean="0">
              <a:ln>
                <a:noFill/>
              </a:ln>
              <a:solidFill>
                <a:srgbClr val="FF0000"/>
              </a:solidFill>
              <a:effectLst/>
              <a:latin typeface="Segoe Print"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FF0000"/>
                </a:solidFill>
                <a:effectLst/>
                <a:latin typeface="Segoe Print" pitchFamily="2" charset="0"/>
                <a:cs typeface="Arial" pitchFamily="34" charset="0"/>
              </a:rPr>
              <a:t>Бадминтон</a:t>
            </a:r>
            <a:r>
              <a:rPr kumimoji="0" lang="ru-RU" sz="2800" b="0" i="0" u="none" strike="noStrike" cap="none" normalizeH="0" baseline="0" dirty="0" smtClean="0">
                <a:ln>
                  <a:noFill/>
                </a:ln>
                <a:solidFill>
                  <a:srgbClr val="FF0000"/>
                </a:solidFill>
                <a:effectLst/>
                <a:latin typeface="Segoe Print" pitchFamily="2" charset="0"/>
                <a:cs typeface="Arial" pitchFamily="34" charset="0"/>
              </a:rPr>
              <a:t> или игра в волан, известна ещё со времён Древней Греции и зародилась более 2000 лет назад. Игра заключалась в простом перекидывании волана. Воланы и ракетки по всему миру и в разный период времени сильно различались. В конце 50-х годов 19 века, в имении Бадминтон под Лондоном, принадлежащему графу Бофорту, появилась новая версия игры в волан, впоследствии названная бадминтоном</a:t>
            </a:r>
            <a:r>
              <a:rPr kumimoji="0" lang="ru-RU" sz="2800" b="0" i="0" u="none" strike="noStrike" cap="none" normalizeH="0" baseline="0" dirty="0" smtClean="0">
                <a:ln>
                  <a:noFill/>
                </a:ln>
                <a:solidFill>
                  <a:srgbClr val="666666"/>
                </a:solidFill>
                <a:effectLst/>
                <a:latin typeface="Arial" pitchFamily="34" charset="0"/>
                <a:cs typeface="Arial" pitchFamily="34" charset="0"/>
              </a:rPr>
              <a:t>.</a:t>
            </a:r>
            <a:endParaRPr kumimoji="0" lang="ru-RU" sz="59500" b="0" i="0" u="none" strike="noStrike" cap="none" normalizeH="0" baseline="0" dirty="0" smtClean="0">
              <a:ln>
                <a:noFill/>
              </a:ln>
              <a:solidFill>
                <a:srgbClr val="666666"/>
              </a:solidFill>
              <a:effectLst/>
              <a:latin typeface="Arial" pitchFamily="34" charset="0"/>
              <a:cs typeface="Arial" pitchFamily="34" charset="0"/>
            </a:endParaRPr>
          </a:p>
        </p:txBody>
      </p:sp>
      <p:sp>
        <p:nvSpPr>
          <p:cNvPr id="9" name="AutoShape 4" descr="http://badminton.land.ru/images/img08.jpg"/>
          <p:cNvSpPr>
            <a:spLocks noChangeAspect="1" noChangeArrowheads="1"/>
          </p:cNvSpPr>
          <p:nvPr/>
        </p:nvSpPr>
        <p:spPr bwMode="auto">
          <a:xfrm>
            <a:off x="123825" y="23813"/>
            <a:ext cx="1143000" cy="1524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96314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268760"/>
            <a:ext cx="8743005" cy="5262979"/>
          </a:xfrm>
          <a:prstGeom prst="rect">
            <a:avLst/>
          </a:prstGeom>
        </p:spPr>
        <p:txBody>
          <a:bodyPr wrap="square">
            <a:spAutoFit/>
          </a:bodyPr>
          <a:lstStyle/>
          <a:p>
            <a:r>
              <a:rPr lang="ru-RU" sz="2400" b="1" dirty="0" smtClean="0">
                <a:solidFill>
                  <a:srgbClr val="002060"/>
                </a:solidFill>
                <a:effectLst>
                  <a:outerShdw blurRad="38100" dist="38100" dir="2700000" algn="tl">
                    <a:srgbClr val="000000">
                      <a:alpha val="43137"/>
                    </a:srgbClr>
                  </a:outerShdw>
                </a:effectLst>
                <a:latin typeface="Segoe Print" pitchFamily="2" charset="0"/>
              </a:rPr>
              <a:t>Цель </a:t>
            </a:r>
            <a:r>
              <a:rPr lang="ru-RU" sz="2400" b="1" dirty="0">
                <a:solidFill>
                  <a:srgbClr val="002060"/>
                </a:solidFill>
                <a:effectLst>
                  <a:outerShdw blurRad="38100" dist="38100" dir="2700000" algn="tl">
                    <a:srgbClr val="000000">
                      <a:alpha val="43137"/>
                    </a:srgbClr>
                  </a:outerShdw>
                </a:effectLst>
                <a:latin typeface="Segoe Print" pitchFamily="2" charset="0"/>
              </a:rPr>
              <a:t>игры </a:t>
            </a:r>
            <a:r>
              <a:rPr lang="ru-RU" sz="2400" dirty="0">
                <a:solidFill>
                  <a:srgbClr val="002060"/>
                </a:solidFill>
                <a:latin typeface="Arial"/>
              </a:rPr>
              <a:t>– забить волан на территорию соперника. Соперники делают подачу из правого угла корта, а далее чередуют правый и левый угол для подачи. Очки за забитый волан начисляются только подающему игроку. Упустил волан – право подачи переходит к противнику. Правильная подача производится только движением снизу, при этом нельзя отрывать ноги от пола. Также запрещается переносить ракетку на чужую сторону поля, касаться ею сетки или стоек. Парный бадминтон отличается от обычного тем, что каждая пара обладает двумя подачами, за исключением начальной. В бадминтон играют как по одному, так и парами, в том числе смешанными. Игра продолжается до 11 очков в одиночных женских соревнованиях и до 15 очков во всех остальных</a:t>
            </a:r>
            <a:r>
              <a:rPr lang="ru-RU" sz="2400" dirty="0">
                <a:solidFill>
                  <a:srgbClr val="666666"/>
                </a:solidFill>
                <a:latin typeface="Arial"/>
              </a:rPr>
              <a:t>.</a:t>
            </a:r>
            <a:endParaRPr lang="ru-RU" sz="2400" b="0" i="0" dirty="0">
              <a:solidFill>
                <a:srgbClr val="666666"/>
              </a:solidFill>
              <a:effectLst/>
              <a:latin typeface="Arial"/>
            </a:endParaRPr>
          </a:p>
        </p:txBody>
      </p:sp>
      <p:sp>
        <p:nvSpPr>
          <p:cNvPr id="5" name="Прямоугольник 4"/>
          <p:cNvSpPr/>
          <p:nvPr/>
        </p:nvSpPr>
        <p:spPr>
          <a:xfrm>
            <a:off x="149475" y="129406"/>
            <a:ext cx="8845050"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5400" b="1" cap="none" spc="0" dirty="0">
                <a:ln>
                  <a:solidFill>
                    <a:srgbClr val="FF0000"/>
                  </a:solidFill>
                </a:ln>
                <a:solidFill>
                  <a:schemeClr val="accent3"/>
                </a:solidFill>
                <a:effectLst>
                  <a:glow rad="228600">
                    <a:schemeClr val="accent2">
                      <a:satMod val="175000"/>
                      <a:alpha val="40000"/>
                    </a:schemeClr>
                  </a:glow>
                </a:effectLst>
                <a:latin typeface="Arial"/>
              </a:rPr>
              <a:t>Как играть в бадминтон?</a:t>
            </a:r>
            <a:endParaRPr lang="ru-RU" sz="5400" b="1" cap="none" spc="0" dirty="0">
              <a:ln>
                <a:solidFill>
                  <a:srgbClr val="FF0000"/>
                </a:solidFill>
              </a:ln>
              <a:solidFill>
                <a:schemeClr val="accent3"/>
              </a:solidFill>
              <a:effectLst>
                <a:glow rad="228600">
                  <a:schemeClr val="accent2">
                    <a:satMod val="175000"/>
                    <a:alpha val="40000"/>
                  </a:schemeClr>
                </a:glow>
              </a:effectLst>
            </a:endParaRPr>
          </a:p>
        </p:txBody>
      </p:sp>
    </p:spTree>
    <p:extLst>
      <p:ext uri="{BB962C8B-B14F-4D97-AF65-F5344CB8AC3E}">
        <p14:creationId xmlns:p14="http://schemas.microsoft.com/office/powerpoint/2010/main" val="582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6024"/>
            <a:ext cx="9029716" cy="5400600"/>
          </a:xfrm>
        </p:spPr>
      </p:pic>
    </p:spTree>
    <p:extLst>
      <p:ext uri="{BB962C8B-B14F-4D97-AF65-F5344CB8AC3E}">
        <p14:creationId xmlns:p14="http://schemas.microsoft.com/office/powerpoint/2010/main" val="14380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404664"/>
            <a:ext cx="8640960" cy="1080120"/>
          </a:xfrm>
          <a:prstGeom prst="rect">
            <a:avLst/>
          </a:prstGeom>
        </p:spPr>
        <p:txBody>
          <a:bodyPr wrap="square">
            <a:prstTxWarp prst="textChevronInverted">
              <a:avLst/>
            </a:prstTxWarp>
            <a:spAutoFit/>
          </a:bodyPr>
          <a:lstStyle/>
          <a:p>
            <a:r>
              <a:rPr lang="ru-RU" sz="2000" b="1" dirty="0">
                <a:solidFill>
                  <a:srgbClr val="FF0000"/>
                </a:solidFill>
                <a:effectLst>
                  <a:outerShdw blurRad="38100" dist="38100" dir="2700000" algn="tl">
                    <a:srgbClr val="000000">
                      <a:alpha val="43137"/>
                    </a:srgbClr>
                  </a:outerShdw>
                </a:effectLst>
                <a:latin typeface="Segoe Print" pitchFamily="2" charset="0"/>
              </a:rPr>
              <a:t>Существует несколько видов подач при игре в бадминтон</a:t>
            </a:r>
            <a:r>
              <a:rPr lang="ru-RU" b="1" dirty="0">
                <a:solidFill>
                  <a:srgbClr val="FF0000"/>
                </a:solidFill>
                <a:effectLst>
                  <a:outerShdw blurRad="38100" dist="38100" dir="2700000" algn="tl">
                    <a:srgbClr val="000000">
                      <a:alpha val="43137"/>
                    </a:srgbClr>
                  </a:outerShdw>
                </a:effectLst>
                <a:latin typeface="Segoe Print" pitchFamily="2" charset="0"/>
              </a:rPr>
              <a:t>. </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628800"/>
            <a:ext cx="6984776" cy="3384376"/>
          </a:xfrm>
          <a:prstGeom prst="rect">
            <a:avLst/>
          </a:prstGeom>
        </p:spPr>
      </p:pic>
    </p:spTree>
    <p:extLst>
      <p:ext uri="{BB962C8B-B14F-4D97-AF65-F5344CB8AC3E}">
        <p14:creationId xmlns:p14="http://schemas.microsoft.com/office/powerpoint/2010/main" val="66529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548680"/>
            <a:ext cx="8568952" cy="5693866"/>
          </a:xfrm>
          <a:prstGeom prst="rect">
            <a:avLst/>
          </a:prstGeom>
        </p:spPr>
        <p:txBody>
          <a:bodyPr wrap="square">
            <a:spAutoFit/>
          </a:bodyPr>
          <a:lstStyle/>
          <a:p>
            <a:r>
              <a:rPr lang="ru-RU" sz="2400" b="1" dirty="0" smtClean="0">
                <a:solidFill>
                  <a:srgbClr val="FF0000"/>
                </a:solidFill>
              </a:rPr>
              <a:t>Короткая </a:t>
            </a:r>
            <a:r>
              <a:rPr lang="ru-RU" sz="2400" b="1" dirty="0">
                <a:solidFill>
                  <a:srgbClr val="FF0000"/>
                </a:solidFill>
              </a:rPr>
              <a:t>подача</a:t>
            </a:r>
            <a:r>
              <a:rPr lang="ru-RU" sz="2400" dirty="0">
                <a:solidFill>
                  <a:srgbClr val="FF0000"/>
                </a:solidFill>
                <a:latin typeface="Arial"/>
              </a:rPr>
              <a:t> </a:t>
            </a:r>
            <a:r>
              <a:rPr lang="ru-RU" sz="2000" dirty="0">
                <a:solidFill>
                  <a:srgbClr val="7030A0"/>
                </a:solidFill>
                <a:latin typeface="Arial"/>
              </a:rPr>
              <a:t>по своему типу выполнения ударной фазы относится к мягким. В подготовительной фазе игрок совершает замах, при котором петля выполняется короткая, плоскость приближается к вертикали. Такая петля чем-то походит на сплюснутый эллипс. Узкая часть получившегося эллипса будет направлена вперед. Финал ударной фазы выполняется при медленном движении кисти с ракеткой. Рука с </a:t>
            </a:r>
            <a:r>
              <a:rPr lang="ru-RU" sz="2000" dirty="0">
                <a:solidFill>
                  <a:srgbClr val="7030A0"/>
                </a:solidFill>
                <a:latin typeface="Arial"/>
                <a:hlinkClick r:id="rId2"/>
              </a:rPr>
              <a:t>ракеткой для бадминтона</a:t>
            </a:r>
            <a:r>
              <a:rPr lang="ru-RU" sz="2000" dirty="0">
                <a:solidFill>
                  <a:srgbClr val="7030A0"/>
                </a:solidFill>
                <a:latin typeface="Arial"/>
              </a:rPr>
              <a:t> обгоняет головку ракетки, волан затрагивает струнную часть у основания головки, а затем происходит скольжение волана вдоль сетки снизу в бок и вперед и волан длительно сопровождается игроком. Данный тип подач используется преимущественно в парных играх. </a:t>
            </a:r>
            <a:r>
              <a:rPr lang="ru-RU" sz="2000" dirty="0">
                <a:solidFill>
                  <a:srgbClr val="7030A0"/>
                </a:solidFill>
              </a:rPr>
              <a:t/>
            </a:r>
            <a:br>
              <a:rPr lang="ru-RU" sz="2000" dirty="0">
                <a:solidFill>
                  <a:srgbClr val="7030A0"/>
                </a:solidFill>
              </a:rPr>
            </a:br>
            <a:r>
              <a:rPr lang="ru-RU" sz="2000" dirty="0">
                <a:solidFill>
                  <a:srgbClr val="7030A0"/>
                </a:solidFill>
              </a:rPr>
              <a:t/>
            </a:r>
            <a:br>
              <a:rPr lang="ru-RU" sz="2000" dirty="0">
                <a:solidFill>
                  <a:srgbClr val="7030A0"/>
                </a:solidFill>
              </a:rPr>
            </a:br>
            <a:r>
              <a:rPr lang="ru-RU" sz="2000" dirty="0">
                <a:solidFill>
                  <a:srgbClr val="7030A0"/>
                </a:solidFill>
                <a:latin typeface="Arial"/>
              </a:rPr>
              <a:t>При короткой подаче траектория полета волана играет существенную роль. Отскочив от ракетки, волан поднимается верх над своей частью площадки, далее двигается по нисходящей траектории и проходит сетку в самом конце своего падения. В таком случае, если вершина траектории полета волана будет находиться на стороне соперника, он получит тактическое преимущество</a:t>
            </a:r>
            <a:r>
              <a:rPr lang="ru-RU" sz="2000" dirty="0">
                <a:solidFill>
                  <a:srgbClr val="000000"/>
                </a:solidFill>
                <a:latin typeface="Arial"/>
              </a:rPr>
              <a:t>. </a:t>
            </a:r>
            <a:endParaRPr lang="ru-RU" sz="2000" dirty="0"/>
          </a:p>
        </p:txBody>
      </p:sp>
    </p:spTree>
    <p:extLst>
      <p:ext uri="{BB962C8B-B14F-4D97-AF65-F5344CB8AC3E}">
        <p14:creationId xmlns:p14="http://schemas.microsoft.com/office/powerpoint/2010/main" val="82535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7948364" cy="4203805"/>
          </a:xfrm>
        </p:spPr>
        <p:txBody>
          <a:bodyPr>
            <a:normAutofit/>
          </a:bodyPr>
          <a:lstStyle/>
          <a:p>
            <a:r>
              <a:rPr lang="ru-RU" sz="1800" b="0" dirty="0">
                <a:solidFill>
                  <a:srgbClr val="000000"/>
                </a:solidFill>
                <a:latin typeface="Arial"/>
              </a:rPr>
              <a:t>Следующий тип подачи - </a:t>
            </a:r>
            <a:r>
              <a:rPr lang="ru-RU" sz="1800" dirty="0">
                <a:solidFill>
                  <a:srgbClr val="FF0000"/>
                </a:solidFill>
                <a:latin typeface="Arial"/>
              </a:rPr>
              <a:t>низкая подача</a:t>
            </a:r>
            <a:r>
              <a:rPr lang="ru-RU" sz="1800" b="0" dirty="0">
                <a:solidFill>
                  <a:srgbClr val="FF0000"/>
                </a:solidFill>
                <a:latin typeface="Arial"/>
              </a:rPr>
              <a:t>, </a:t>
            </a:r>
            <a:r>
              <a:rPr lang="ru-RU" sz="1800" b="0" dirty="0">
                <a:solidFill>
                  <a:srgbClr val="000000"/>
                </a:solidFill>
                <a:latin typeface="Arial"/>
              </a:rPr>
              <a:t>выполняемая закрытой стороной бадминтонной ракетки. Ракетка для бадминтона плавно передвигается из-под левой руки игрока, далее при ударе волана подключается кисть и резко устремляется вверх. Необходимо отметить тот факт, что главное при подобных ударах закрытой стороной ракетки – это кисть. Данный вид подачи часто используется в парной игре в бадминтон. </a:t>
            </a:r>
            <a:r>
              <a:rPr lang="ru-RU" sz="1800" dirty="0"/>
              <a:t/>
            </a:r>
            <a:br>
              <a:rPr lang="ru-RU" sz="1800" dirty="0"/>
            </a:br>
            <a:r>
              <a:rPr lang="ru-RU" sz="1800" dirty="0"/>
              <a:t/>
            </a:r>
            <a:br>
              <a:rPr lang="ru-RU" sz="1800" dirty="0"/>
            </a:br>
            <a:r>
              <a:rPr lang="ru-RU" sz="1800" b="0" dirty="0">
                <a:solidFill>
                  <a:srgbClr val="000000"/>
                </a:solidFill>
                <a:latin typeface="Arial"/>
              </a:rPr>
              <a:t>Выполнение </a:t>
            </a:r>
            <a:r>
              <a:rPr lang="ru-RU" sz="1800" dirty="0">
                <a:solidFill>
                  <a:srgbClr val="FF0000"/>
                </a:solidFill>
                <a:latin typeface="Arial"/>
              </a:rPr>
              <a:t>плоской подачи</a:t>
            </a:r>
            <a:r>
              <a:rPr lang="ru-RU" sz="1800" b="0" dirty="0">
                <a:solidFill>
                  <a:srgbClr val="000000"/>
                </a:solidFill>
                <a:latin typeface="Arial"/>
              </a:rPr>
              <a:t> немного напоминает </a:t>
            </a:r>
            <a:r>
              <a:rPr lang="ru-RU" sz="1800" b="0" dirty="0" err="1">
                <a:solidFill>
                  <a:srgbClr val="000000"/>
                </a:solidFill>
                <a:latin typeface="Arial"/>
              </a:rPr>
              <a:t>высокодаленную</a:t>
            </a:r>
            <a:r>
              <a:rPr lang="ru-RU" sz="1800" b="0" dirty="0">
                <a:solidFill>
                  <a:srgbClr val="000000"/>
                </a:solidFill>
                <a:latin typeface="Arial"/>
              </a:rPr>
              <a:t> подачу. Только при плоской подаче петля во время замаха больше вытянута вперед, а плоскость ее ударной части перемещается к горизонтали. Что касается момента удара, он будет располагаться в верхней части среднего уровня высоты.</a:t>
            </a:r>
            <a:endParaRPr lang="ru-RU"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4149080"/>
            <a:ext cx="4176464" cy="2448272"/>
          </a:xfrm>
          <a:prstGeom prst="rect">
            <a:avLst/>
          </a:prstGeom>
        </p:spPr>
      </p:pic>
    </p:spTree>
    <p:extLst>
      <p:ext uri="{BB962C8B-B14F-4D97-AF65-F5344CB8AC3E}">
        <p14:creationId xmlns:p14="http://schemas.microsoft.com/office/powerpoint/2010/main" val="251261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612845"/>
            <a:ext cx="6102424" cy="4247317"/>
          </a:xfrm>
          <a:prstGeom prst="rect">
            <a:avLst/>
          </a:prstGeom>
        </p:spPr>
        <p:txBody>
          <a:bodyPr wrap="square">
            <a:spAutoFit/>
          </a:bodyPr>
          <a:lstStyle/>
          <a:p>
            <a:r>
              <a:rPr lang="ru-RU" dirty="0">
                <a:solidFill>
                  <a:srgbClr val="000000"/>
                </a:solidFill>
                <a:latin typeface="Arial"/>
              </a:rPr>
              <a:t>При выполнении </a:t>
            </a:r>
            <a:r>
              <a:rPr lang="ru-RU" b="1" dirty="0" err="1">
                <a:solidFill>
                  <a:srgbClr val="FF0000"/>
                </a:solidFill>
                <a:latin typeface="Arial"/>
              </a:rPr>
              <a:t>высокодалекой</a:t>
            </a:r>
            <a:r>
              <a:rPr lang="ru-RU" b="1" dirty="0">
                <a:solidFill>
                  <a:srgbClr val="FF0000"/>
                </a:solidFill>
                <a:latin typeface="Arial"/>
              </a:rPr>
              <a:t> подачи</a:t>
            </a:r>
            <a:r>
              <a:rPr lang="ru-RU" dirty="0">
                <a:solidFill>
                  <a:srgbClr val="FF0000"/>
                </a:solidFill>
                <a:latin typeface="Arial"/>
              </a:rPr>
              <a:t> </a:t>
            </a:r>
            <a:r>
              <a:rPr lang="ru-RU" dirty="0">
                <a:solidFill>
                  <a:srgbClr val="000000"/>
                </a:solidFill>
                <a:latin typeface="Arial"/>
              </a:rPr>
              <a:t>в бадминтоне центр тяжести должен равномерно распределяться на обе ноги. Левая нога игрока находится впереди, верхняя часть ракетки располагается у левого плеча. Игрок разворачивает плечи вправо, переносит центр тяжести на правую ногу, немного вверх поднимает руку и отводит назад, а волан выпускается впереди себя. Во время удара правое плечо игрока, а также рука с ускорением движутся вниз-вверх и вперед. Центр тяжести смещается на левую ногу, при этом рука с ракеткой стремительно разгибается и в момент встречи </a:t>
            </a:r>
            <a:r>
              <a:rPr lang="ru-RU" u="sng" dirty="0">
                <a:solidFill>
                  <a:srgbClr val="333333"/>
                </a:solidFill>
                <a:latin typeface="Arial"/>
                <a:hlinkClick r:id="rId2"/>
              </a:rPr>
              <a:t>струн</a:t>
            </a:r>
            <a:r>
              <a:rPr lang="ru-RU" dirty="0">
                <a:solidFill>
                  <a:srgbClr val="000000"/>
                </a:solidFill>
                <a:latin typeface="Arial"/>
              </a:rPr>
              <a:t> с воланом создается прямая линия. Момент удара располагается в нижней части уровня высоты. </a:t>
            </a:r>
            <a:r>
              <a:rPr lang="ru-RU" dirty="0"/>
              <a:t/>
            </a:r>
            <a:br>
              <a:rPr lang="ru-RU" dirty="0"/>
            </a:b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3068960"/>
            <a:ext cx="2304256" cy="3528392"/>
          </a:xfrm>
          <a:prstGeom prst="rect">
            <a:avLst/>
          </a:prstGeom>
        </p:spPr>
      </p:pic>
    </p:spTree>
    <p:extLst>
      <p:ext uri="{BB962C8B-B14F-4D97-AF65-F5344CB8AC3E}">
        <p14:creationId xmlns:p14="http://schemas.microsoft.com/office/powerpoint/2010/main" val="1531780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052736"/>
            <a:ext cx="7560840" cy="4320480"/>
          </a:xfrm>
          <a:prstGeom prst="rect">
            <a:avLst/>
          </a:prstGeom>
        </p:spPr>
      </p:pic>
      <p:sp>
        <p:nvSpPr>
          <p:cNvPr id="6" name="Прямоугольник 5"/>
          <p:cNvSpPr/>
          <p:nvPr/>
        </p:nvSpPr>
        <p:spPr>
          <a:xfrm>
            <a:off x="1187624" y="129406"/>
            <a:ext cx="6696744" cy="923330"/>
          </a:xfrm>
          <a:prstGeom prst="rect">
            <a:avLst/>
          </a:prstGeom>
          <a:noFill/>
        </p:spPr>
        <p:txBody>
          <a:bodyPr wrap="square" lIns="91440" tIns="45720" rIns="91440" bIns="45720">
            <a:spAutoFit/>
          </a:bodyPr>
          <a:lstStyle/>
          <a:p>
            <a:pPr algn="ctr"/>
            <a:r>
              <a:rPr lang="ru-RU"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Площадка для игры</a:t>
            </a:r>
            <a:endParaRPr lang="ru-RU"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7511654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32</TotalTime>
  <Words>157</Words>
  <Application>Microsoft Office PowerPoint</Application>
  <PresentationFormat>Экран (4:3)</PresentationFormat>
  <Paragraphs>11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Углы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Миляуша Галинуровна</dc:creator>
  <cp:lastModifiedBy>Миляуша Галинуровна</cp:lastModifiedBy>
  <cp:revision>5</cp:revision>
  <dcterms:created xsi:type="dcterms:W3CDTF">2013-09-19T05:47:10Z</dcterms:created>
  <dcterms:modified xsi:type="dcterms:W3CDTF">2013-09-19T06:45:23Z</dcterms:modified>
</cp:coreProperties>
</file>