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62" r:id="rId6"/>
    <p:sldId id="263" r:id="rId7"/>
    <p:sldId id="264" r:id="rId8"/>
    <p:sldId id="265" r:id="rId9"/>
    <p:sldId id="260" r:id="rId10"/>
    <p:sldId id="261" r:id="rId11"/>
    <p:sldId id="266" r:id="rId12"/>
    <p:sldId id="268" r:id="rId13"/>
    <p:sldId id="267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AECF9-0EEA-45F8-BA95-F23B423DB847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93B17-6994-47A1-B9C9-453CD3E03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93B17-6994-47A1-B9C9-453CD3E034C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93B17-6994-47A1-B9C9-453CD3E034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11/12/2010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heel spokes="3"/>
  </p:transition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1785926"/>
            <a:ext cx="80010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физики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класс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 питания, исследуемый проводник, амперметр, вольтметр, ползунковый реостат, ключ, электрическая лампочка,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соединительные провода.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2571744"/>
            <a:ext cx="3014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Ход работы.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техники безопасности.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осторожны и внимательны, вы работаете с электрическим током! Убедитесь в том, что изоляция проводников не нарушена. Оберегайте приборы от падения. Не допускайте предельных нагрузок измерительных приборов. Слушайте указания учителя. Без </a:t>
            </a:r>
            <a:r>
              <a:rPr lang="ru-RU" sz="3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проверки учителем электрической цепи, ток не включать.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214290"/>
            <a:ext cx="3014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Ход работы.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000108"/>
            <a:ext cx="8929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Соберите цепь, последовательно соединив источник питания, амперметр, спираль, реостат, ключ. Начертите схему этой цепи.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14282" y="2143116"/>
            <a:ext cx="4000528" cy="42862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5" name="Picture 3" descr="источн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1214446" cy="79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вольт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428868"/>
            <a:ext cx="118197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ампер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2"/>
            <a:ext cx="147578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спирал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714752"/>
            <a:ext cx="171328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 descr="реостат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5286388"/>
            <a:ext cx="206919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ключ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5286388"/>
            <a:ext cx="1285884" cy="68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Freeform 9"/>
          <p:cNvSpPr>
            <a:spLocks/>
          </p:cNvSpPr>
          <p:nvPr/>
        </p:nvSpPr>
        <p:spPr bwMode="auto">
          <a:xfrm rot="192626">
            <a:off x="318974" y="2511319"/>
            <a:ext cx="442913" cy="1771804"/>
          </a:xfrm>
          <a:custGeom>
            <a:avLst/>
            <a:gdLst/>
            <a:ahLst/>
            <a:cxnLst>
              <a:cxn ang="0">
                <a:pos x="850" y="240"/>
              </a:cxn>
              <a:cxn ang="0">
                <a:pos x="850" y="60"/>
              </a:cxn>
              <a:cxn ang="0">
                <a:pos x="150" y="600"/>
              </a:cxn>
              <a:cxn ang="0">
                <a:pos x="50" y="1320"/>
              </a:cxn>
              <a:cxn ang="0">
                <a:pos x="450" y="2220"/>
              </a:cxn>
            </a:cxnLst>
            <a:rect l="0" t="0" r="r" b="b"/>
            <a:pathLst>
              <a:path w="967" h="2220">
                <a:moveTo>
                  <a:pt x="850" y="240"/>
                </a:moveTo>
                <a:cubicBezTo>
                  <a:pt x="908" y="120"/>
                  <a:pt x="967" y="0"/>
                  <a:pt x="850" y="60"/>
                </a:cubicBezTo>
                <a:cubicBezTo>
                  <a:pt x="733" y="120"/>
                  <a:pt x="283" y="390"/>
                  <a:pt x="150" y="600"/>
                </a:cubicBezTo>
                <a:cubicBezTo>
                  <a:pt x="17" y="810"/>
                  <a:pt x="0" y="1050"/>
                  <a:pt x="50" y="1320"/>
                </a:cubicBezTo>
                <a:cubicBezTo>
                  <a:pt x="100" y="1590"/>
                  <a:pt x="275" y="1905"/>
                  <a:pt x="450" y="222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Freeform 10"/>
          <p:cNvSpPr>
            <a:spLocks/>
          </p:cNvSpPr>
          <p:nvPr/>
        </p:nvSpPr>
        <p:spPr bwMode="auto">
          <a:xfrm>
            <a:off x="500034" y="4143380"/>
            <a:ext cx="1714512" cy="1714506"/>
          </a:xfrm>
          <a:custGeom>
            <a:avLst/>
            <a:gdLst/>
            <a:ahLst/>
            <a:cxnLst>
              <a:cxn ang="0">
                <a:pos x="1333" y="90"/>
              </a:cxn>
              <a:cxn ang="0">
                <a:pos x="1733" y="90"/>
              </a:cxn>
              <a:cxn ang="0">
                <a:pos x="1533" y="630"/>
              </a:cxn>
              <a:cxn ang="0">
                <a:pos x="233" y="630"/>
              </a:cxn>
              <a:cxn ang="0">
                <a:pos x="133" y="1350"/>
              </a:cxn>
            </a:cxnLst>
            <a:rect l="0" t="0" r="r" b="b"/>
            <a:pathLst>
              <a:path w="1783" h="1350">
                <a:moveTo>
                  <a:pt x="1333" y="90"/>
                </a:moveTo>
                <a:cubicBezTo>
                  <a:pt x="1516" y="45"/>
                  <a:pt x="1700" y="0"/>
                  <a:pt x="1733" y="90"/>
                </a:cubicBezTo>
                <a:cubicBezTo>
                  <a:pt x="1766" y="180"/>
                  <a:pt x="1783" y="540"/>
                  <a:pt x="1533" y="630"/>
                </a:cubicBezTo>
                <a:cubicBezTo>
                  <a:pt x="1283" y="720"/>
                  <a:pt x="466" y="510"/>
                  <a:pt x="233" y="630"/>
                </a:cubicBezTo>
                <a:cubicBezTo>
                  <a:pt x="0" y="750"/>
                  <a:pt x="66" y="1050"/>
                  <a:pt x="133" y="135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3" name="Freeform 11"/>
          <p:cNvSpPr>
            <a:spLocks/>
          </p:cNvSpPr>
          <p:nvPr/>
        </p:nvSpPr>
        <p:spPr bwMode="auto">
          <a:xfrm>
            <a:off x="1357290" y="2643182"/>
            <a:ext cx="1143008" cy="16430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00" y="1260"/>
              </a:cxn>
              <a:cxn ang="0">
                <a:pos x="1500" y="1980"/>
              </a:cxn>
            </a:cxnLst>
            <a:rect l="0" t="0" r="r" b="b"/>
            <a:pathLst>
              <a:path w="1500" h="1980">
                <a:moveTo>
                  <a:pt x="0" y="0"/>
                </a:moveTo>
                <a:cubicBezTo>
                  <a:pt x="225" y="465"/>
                  <a:pt x="450" y="930"/>
                  <a:pt x="700" y="1260"/>
                </a:cubicBezTo>
                <a:cubicBezTo>
                  <a:pt x="950" y="1590"/>
                  <a:pt x="1225" y="1785"/>
                  <a:pt x="1500" y="198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Freeform 12"/>
          <p:cNvSpPr>
            <a:spLocks/>
          </p:cNvSpPr>
          <p:nvPr/>
        </p:nvSpPr>
        <p:spPr bwMode="auto">
          <a:xfrm>
            <a:off x="2428860" y="3214686"/>
            <a:ext cx="45719" cy="1071570"/>
          </a:xfrm>
          <a:custGeom>
            <a:avLst/>
            <a:gdLst/>
            <a:ahLst/>
            <a:cxnLst>
              <a:cxn ang="0">
                <a:pos x="300" y="0"/>
              </a:cxn>
              <a:cxn ang="0">
                <a:pos x="0" y="180"/>
              </a:cxn>
              <a:cxn ang="0">
                <a:pos x="300" y="540"/>
              </a:cxn>
              <a:cxn ang="0">
                <a:pos x="800" y="720"/>
              </a:cxn>
              <a:cxn ang="0">
                <a:pos x="800" y="1440"/>
              </a:cxn>
            </a:cxnLst>
            <a:rect l="0" t="0" r="r" b="b"/>
            <a:pathLst>
              <a:path w="883" h="1440">
                <a:moveTo>
                  <a:pt x="300" y="0"/>
                </a:moveTo>
                <a:cubicBezTo>
                  <a:pt x="150" y="45"/>
                  <a:pt x="0" y="90"/>
                  <a:pt x="0" y="180"/>
                </a:cubicBezTo>
                <a:cubicBezTo>
                  <a:pt x="0" y="270"/>
                  <a:pt x="167" y="450"/>
                  <a:pt x="300" y="540"/>
                </a:cubicBezTo>
                <a:cubicBezTo>
                  <a:pt x="433" y="630"/>
                  <a:pt x="717" y="570"/>
                  <a:pt x="800" y="720"/>
                </a:cubicBezTo>
                <a:cubicBezTo>
                  <a:pt x="883" y="870"/>
                  <a:pt x="841" y="1155"/>
                  <a:pt x="800" y="144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5" name="Freeform 13"/>
          <p:cNvSpPr>
            <a:spLocks/>
          </p:cNvSpPr>
          <p:nvPr/>
        </p:nvSpPr>
        <p:spPr bwMode="auto">
          <a:xfrm>
            <a:off x="3357554" y="3286124"/>
            <a:ext cx="349250" cy="914400"/>
          </a:xfrm>
          <a:custGeom>
            <a:avLst/>
            <a:gdLst/>
            <a:ahLst/>
            <a:cxnLst>
              <a:cxn ang="0">
                <a:pos x="117" y="0"/>
              </a:cxn>
              <a:cxn ang="0">
                <a:pos x="17" y="180"/>
              </a:cxn>
              <a:cxn ang="0">
                <a:pos x="217" y="720"/>
              </a:cxn>
              <a:cxn ang="0">
                <a:pos x="517" y="1080"/>
              </a:cxn>
              <a:cxn ang="0">
                <a:pos x="417" y="1440"/>
              </a:cxn>
            </a:cxnLst>
            <a:rect l="0" t="0" r="r" b="b"/>
            <a:pathLst>
              <a:path w="550" h="1440">
                <a:moveTo>
                  <a:pt x="117" y="0"/>
                </a:moveTo>
                <a:cubicBezTo>
                  <a:pt x="58" y="30"/>
                  <a:pt x="0" y="60"/>
                  <a:pt x="17" y="180"/>
                </a:cubicBezTo>
                <a:cubicBezTo>
                  <a:pt x="34" y="300"/>
                  <a:pt x="134" y="570"/>
                  <a:pt x="217" y="720"/>
                </a:cubicBezTo>
                <a:cubicBezTo>
                  <a:pt x="300" y="870"/>
                  <a:pt x="484" y="960"/>
                  <a:pt x="517" y="1080"/>
                </a:cubicBezTo>
                <a:cubicBezTo>
                  <a:pt x="550" y="1200"/>
                  <a:pt x="483" y="1320"/>
                  <a:pt x="417" y="144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610303" y="3873062"/>
            <a:ext cx="457200" cy="1912883"/>
          </a:xfrm>
          <a:custGeom>
            <a:avLst/>
            <a:gdLst>
              <a:gd name="connsiteX0" fmla="*/ 0 w 457200"/>
              <a:gd name="connsiteY0" fmla="*/ 273269 h 1912883"/>
              <a:gd name="connsiteX1" fmla="*/ 457200 w 457200"/>
              <a:gd name="connsiteY1" fmla="*/ 273269 h 1912883"/>
              <a:gd name="connsiteX2" fmla="*/ 0 w 457200"/>
              <a:gd name="connsiteY2" fmla="*/ 1912883 h 1912883"/>
              <a:gd name="connsiteX3" fmla="*/ 0 w 457200"/>
              <a:gd name="connsiteY3" fmla="*/ 1912883 h 191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912883">
                <a:moveTo>
                  <a:pt x="0" y="273269"/>
                </a:moveTo>
                <a:cubicBezTo>
                  <a:pt x="228600" y="136634"/>
                  <a:pt x="457200" y="0"/>
                  <a:pt x="457200" y="273269"/>
                </a:cubicBezTo>
                <a:cubicBezTo>
                  <a:pt x="457200" y="546538"/>
                  <a:pt x="0" y="1912883"/>
                  <a:pt x="0" y="1912883"/>
                </a:cubicBezTo>
                <a:lnTo>
                  <a:pt x="0" y="1912883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87" name="Freeform 15"/>
          <p:cNvSpPr>
            <a:spLocks/>
          </p:cNvSpPr>
          <p:nvPr/>
        </p:nvSpPr>
        <p:spPr bwMode="auto">
          <a:xfrm rot="-123354">
            <a:off x="2001816" y="5203807"/>
            <a:ext cx="772498" cy="668155"/>
          </a:xfrm>
          <a:custGeom>
            <a:avLst/>
            <a:gdLst/>
            <a:ahLst/>
            <a:cxnLst>
              <a:cxn ang="0">
                <a:pos x="0" y="210"/>
              </a:cxn>
              <a:cxn ang="0">
                <a:pos x="400" y="30"/>
              </a:cxn>
              <a:cxn ang="0">
                <a:pos x="1000" y="390"/>
              </a:cxn>
            </a:cxnLst>
            <a:rect l="0" t="0" r="r" b="b"/>
            <a:pathLst>
              <a:path w="1000" h="390">
                <a:moveTo>
                  <a:pt x="0" y="210"/>
                </a:moveTo>
                <a:cubicBezTo>
                  <a:pt x="116" y="105"/>
                  <a:pt x="233" y="0"/>
                  <a:pt x="400" y="30"/>
                </a:cubicBezTo>
                <a:cubicBezTo>
                  <a:pt x="567" y="60"/>
                  <a:pt x="783" y="225"/>
                  <a:pt x="1000" y="390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429124" y="2143116"/>
            <a:ext cx="4500594" cy="42862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Схема электрической цепи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2857496"/>
            <a:ext cx="4329263" cy="314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89297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Измерьте силу тока в цепи.</a:t>
            </a:r>
          </a:p>
          <a:p>
            <a:pPr lvl="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К концам исследуемого проводника присоедините вольтметр и измерьте напряжение на его концах.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С помощью реостата измените сопротивление в цепи и снова измерьте силу тока и напряжение на исследуемом проводнике.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Результаты измерений запишите в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4143380"/>
          <a:ext cx="9144000" cy="2232439"/>
        </p:xfrm>
        <a:graphic>
          <a:graphicData uri="http://schemas.openxmlformats.org/drawingml/2006/table">
            <a:tbl>
              <a:tblPr/>
              <a:tblGrid>
                <a:gridCol w="1828800"/>
                <a:gridCol w="1314438"/>
                <a:gridCol w="1643074"/>
                <a:gridCol w="1928826"/>
                <a:gridCol w="2428862"/>
              </a:tblGrid>
              <a:tr h="892975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Проводник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№ опыта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Сила тока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I, A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Напряжение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U, B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Сопротивление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R, O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Лампа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785794"/>
          <a:ext cx="9144000" cy="2232439"/>
        </p:xfrm>
        <a:graphic>
          <a:graphicData uri="http://schemas.openxmlformats.org/drawingml/2006/table">
            <a:tbl>
              <a:tblPr/>
              <a:tblGrid>
                <a:gridCol w="1828800"/>
                <a:gridCol w="1314438"/>
                <a:gridCol w="1643074"/>
                <a:gridCol w="1928826"/>
                <a:gridCol w="2428862"/>
              </a:tblGrid>
              <a:tr h="892975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Проводник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№ опыта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Сила тока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I, A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Напряжение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U, B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Сопротивление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R, O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Лампа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2493" marR="62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214290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Результаты измерений запишите в таблицу.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3286124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Используя закон Ома, вычислите сопротивление проводника по данным каждого опыта. Результаты вычислений занесите в таблицу.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285984" y="4429132"/>
            <a:ext cx="471490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=   </a:t>
            </a:r>
            <a:r>
              <a:rPr kumimoji="0" lang="en-US" sz="4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 Ома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286256"/>
            <a:ext cx="333375" cy="1104900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5572140"/>
            <a:ext cx="2797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Сделайте вывод.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142976" y="6000768"/>
            <a:ext cx="5524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lg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857752" y="3929066"/>
            <a:ext cx="3643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Масштаб:  1 см – 0, 2 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1 см  - 0,4 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286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5786454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4. Как называется такая зависимость?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ВОПРОСЫ: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Зависит ли сопротивление проводника от силы тока в нём?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Зависит ли сопротивление проводника от напряжения на его концах?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По данным измерений постройте график  зависимости силы тока в проводнике от напряжения на его концах.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 flipH="1" flipV="1">
            <a:off x="-71470" y="4786322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15140" y="571501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U, B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3643314"/>
            <a:ext cx="785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I, A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4099" idx="0"/>
          </p:cNvCxnSpPr>
          <p:nvPr/>
        </p:nvCxnSpPr>
        <p:spPr>
          <a:xfrm rot="5400000" flipH="1" flipV="1">
            <a:off x="1678761" y="4036223"/>
            <a:ext cx="1428760" cy="25003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68920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задание: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3174" y="1714488"/>
            <a:ext cx="364333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Повторить §43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071810"/>
            <a:ext cx="805630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357166"/>
            <a:ext cx="35119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Цель урока: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Образовательная: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продолжить работу над формированием понятия об электрическом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сопротивлении проводника;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закрепить знание закона Ома;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совершенствовать навыки чтения и составления принципиальных схем 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совершенствовать навыки решения качественных и расчетных задач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Развивающая: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раскрывать взаимосвязь между изученным материалом и практическими навыками;</a:t>
            </a: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расширение кругозора учащихся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Воспитательная: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22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оспитывать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уверенность в себе при презентации своих знаний, умений, навыков;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·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 к предмету.</a:t>
            </a:r>
            <a:endParaRPr kumimoji="0" lang="ru-RU" sz="2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642918"/>
          <a:ext cx="9144000" cy="6065520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776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1.  В каких единицах измеряют силу тока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В кулонах (Кл);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В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омах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(Ом);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В амперах (А);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В вольтах (В).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1.  В каких единицах измеряется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электрическое сопротивление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джоулях (Дж);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В амперах (А);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В вольтах (В);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В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омах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(Ом).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. Какое из условных обозначений принято для изображения амперметра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endParaRPr lang="ru-RU" sz="20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 №1                   б)  №2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№3                   г)  №4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AutoNum type="arabicPeriod" startAt="2"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какой схеме вольтметр, которым нужно измерить напряжение на проводнике </a:t>
                      </a:r>
                      <a:r>
                        <a:rPr lang="en-US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включен правильно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457200" indent="-457200">
                        <a:buNone/>
                      </a:pPr>
                      <a:endParaRPr lang="ru-RU" sz="2000" b="1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 №1                     б)  №2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№3</a:t>
                      </a:r>
                      <a:endParaRPr lang="ru-RU" sz="2000" b="1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 диктант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000504"/>
            <a:ext cx="40719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214817"/>
            <a:ext cx="3929090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 диктант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42918"/>
          <a:ext cx="9144000" cy="6263640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4454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3. Зависимость силы тока от каких физических величин устанавливает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 Ома?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количества электричества и времени;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напряжения и количества электричества 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сопротивления и количества электричества;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напряжения и сопротивления.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3.  Как сила тока в проводнике зависит от его сопротивления?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Сила тока прямо пропорциональна сопротивлению проводника;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Чем меньше сопротивление, тем больше сила тока;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Сила тока в проводнике обратно пропорциональна сопротивлению;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Сила тока не зависит от сопротивления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4.  Какова формула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закона Ома?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=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б)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=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</a:t>
                      </a:r>
                      <a:endParaRPr lang="ru-RU" sz="2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г)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N = 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4.   Какие формулы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определения напряжения и сопротивления следуют из закона Ома?</a:t>
                      </a:r>
                    </a:p>
                    <a:p>
                      <a:pPr marL="457200" indent="-457200">
                        <a:buNone/>
                      </a:pPr>
                      <a:endParaRPr lang="ru-RU" sz="9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indent="-457200">
                        <a:buNone/>
                      </a:pPr>
                      <a:endParaRPr lang="ru-RU" sz="1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I·R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R =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б)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 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 = 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 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 =</a:t>
                      </a:r>
                      <a:endParaRPr lang="ru-RU" sz="2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г)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 = I·R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  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= 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714884"/>
            <a:ext cx="142875" cy="5143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5000636"/>
            <a:ext cx="161925" cy="55245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5286388"/>
            <a:ext cx="152400" cy="600075"/>
          </a:xfrm>
          <a:prstGeom prst="rect">
            <a:avLst/>
          </a:prstGeom>
          <a:noFill/>
        </p:spPr>
      </p:pic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5643578"/>
            <a:ext cx="152400" cy="552450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5143512"/>
            <a:ext cx="161925" cy="552450"/>
          </a:xfrm>
          <a:prstGeom prst="rect">
            <a:avLst/>
          </a:prstGeom>
          <a:noFill/>
        </p:spPr>
      </p:pic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5404" y="5500702"/>
            <a:ext cx="161925" cy="552450"/>
          </a:xfrm>
          <a:prstGeom prst="rect">
            <a:avLst/>
          </a:prstGeom>
          <a:noFill/>
        </p:spPr>
      </p:pic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5572140"/>
            <a:ext cx="161925" cy="552450"/>
          </a:xfrm>
          <a:prstGeom prst="rect">
            <a:avLst/>
          </a:prstGeom>
          <a:noFill/>
        </p:spPr>
      </p:pic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857892"/>
            <a:ext cx="161925" cy="552450"/>
          </a:xfrm>
          <a:prstGeom prst="rect">
            <a:avLst/>
          </a:prstGeom>
          <a:noFill/>
        </p:spPr>
      </p:pic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5857892"/>
            <a:ext cx="161925" cy="552450"/>
          </a:xfrm>
          <a:prstGeom prst="rect">
            <a:avLst/>
          </a:prstGeom>
          <a:noFill/>
        </p:spPr>
      </p:pic>
      <p:sp>
        <p:nvSpPr>
          <p:cNvPr id="2087" name="Rectangle 39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5404" y="6143644"/>
            <a:ext cx="161925" cy="552450"/>
          </a:xfrm>
          <a:prstGeom prst="rect">
            <a:avLst/>
          </a:prstGeom>
          <a:noFill/>
        </p:spPr>
      </p:pic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214422"/>
          <a:ext cx="9144000" cy="2316480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776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5.  Переведите в </a:t>
                      </a:r>
                      <a:r>
                        <a:rPr lang="ru-RU" sz="20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омы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значения сопротивления 40 кОм и 0,01 кОм.</a:t>
                      </a:r>
                      <a:endParaRPr lang="ru-RU" sz="20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40 000 Ом  и 10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4000 Ом  и  1000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40 000 Ом  и  100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4000 Ом  и  10 Ом.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5. Переведите в </a:t>
                      </a:r>
                      <a:r>
                        <a:rPr lang="ru-RU" sz="20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милиамперы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значения силы тока  0,05 А и 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 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А.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  5 мА  и  30 мА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50 мА  и  3000 мА;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5 мА  и  300 мА;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 50 мА  и  30 мА.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 диктант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428604"/>
          <a:ext cx="9144000" cy="6357982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652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1.  В каких единицах измеряют силу тока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 В кулонах (Кл);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В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омах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(Ом);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В амперах (А);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В вольтах (В).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1.  В каких единицах измеряется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электрическое сопротивление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джоулях (Дж);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В амперах (А);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В вольтах (В);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В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омах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(Ом).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1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. Какое из условных обозначений принято для изображения амперметра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342900" indent="-342900">
                        <a:buNone/>
                      </a:pPr>
                      <a:endParaRPr lang="ru-RU" sz="20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 №1                   б)  №2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№3                   г)  №4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AutoNum type="arabicPeriod" startAt="2"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какой схеме вольтметр, которым нужно измерить напряжение на проводнике </a:t>
                      </a:r>
                      <a:r>
                        <a:rPr lang="en-US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включен правильно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457200" indent="-457200">
                        <a:buNone/>
                      </a:pPr>
                      <a:endParaRPr lang="ru-RU" sz="2000" b="1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 №1                     б)  №2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№3</a:t>
                      </a:r>
                      <a:endParaRPr lang="ru-RU" sz="2000" b="1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1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7628"/>
            <a:ext cx="40719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143380"/>
            <a:ext cx="3929090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2428868"/>
            <a:ext cx="185735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43438" y="2714620"/>
            <a:ext cx="185735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5929330"/>
            <a:ext cx="71438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572000" y="6572272"/>
            <a:ext cx="78581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Проверка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42918"/>
          <a:ext cx="9144000" cy="6263640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4454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3. Зависимость силы тока от каких физических величин устанавливает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 Ома?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количества электричества и времени;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напряжения и количества электричества 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сопротивления и количества электричества;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напряжения и сопротивления.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3.  Как сила тока в проводнике зависит от его сопротивления?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Сила тока прямо пропорциональна сопротивлению проводника;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Чем меньше сопротивление, тем больше сила тока;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Сила тока в проводнике обратно пропорциональна сопротивлению;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Сила тока не зависит от сопротивления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4.  Какова формула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закона Ома?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=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б)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=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</a:t>
                      </a:r>
                      <a:endParaRPr lang="ru-RU" sz="2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г)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N = 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4.   Какие формулы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определения напряжения и сопротивления следуют из закона Ома?</a:t>
                      </a:r>
                    </a:p>
                    <a:p>
                      <a:pPr marL="457200" indent="-457200">
                        <a:buNone/>
                      </a:pPr>
                      <a:endParaRPr lang="ru-RU" sz="9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indent="-457200">
                        <a:buNone/>
                      </a:pPr>
                      <a:endParaRPr lang="ru-RU" sz="1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I·R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R =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б)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 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 = </a:t>
                      </a:r>
                      <a:endParaRPr lang="ru-RU" sz="2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=  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 =</a:t>
                      </a:r>
                      <a:endParaRPr lang="ru-RU" sz="20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г)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U = I·R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   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= 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714884"/>
            <a:ext cx="142875" cy="5143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5000636"/>
            <a:ext cx="161925" cy="55245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5286388"/>
            <a:ext cx="152400" cy="600075"/>
          </a:xfrm>
          <a:prstGeom prst="rect">
            <a:avLst/>
          </a:prstGeom>
          <a:noFill/>
        </p:spPr>
      </p:pic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5643578"/>
            <a:ext cx="152400" cy="552450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5143512"/>
            <a:ext cx="161925" cy="552450"/>
          </a:xfrm>
          <a:prstGeom prst="rect">
            <a:avLst/>
          </a:prstGeom>
          <a:noFill/>
        </p:spPr>
      </p:pic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5404" y="5500702"/>
            <a:ext cx="161925" cy="552450"/>
          </a:xfrm>
          <a:prstGeom prst="rect">
            <a:avLst/>
          </a:prstGeom>
          <a:noFill/>
        </p:spPr>
      </p:pic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5572140"/>
            <a:ext cx="161925" cy="552450"/>
          </a:xfrm>
          <a:prstGeom prst="rect">
            <a:avLst/>
          </a:prstGeom>
          <a:noFill/>
        </p:spPr>
      </p:pic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857892"/>
            <a:ext cx="161925" cy="552450"/>
          </a:xfrm>
          <a:prstGeom prst="rect">
            <a:avLst/>
          </a:prstGeom>
          <a:noFill/>
        </p:spPr>
      </p:pic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5857892"/>
            <a:ext cx="161925" cy="552450"/>
          </a:xfrm>
          <a:prstGeom prst="rect">
            <a:avLst/>
          </a:prstGeom>
          <a:noFill/>
        </p:spPr>
      </p:pic>
      <p:sp>
        <p:nvSpPr>
          <p:cNvPr id="2087" name="Rectangle 39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5404" y="6143644"/>
            <a:ext cx="161925" cy="552450"/>
          </a:xfrm>
          <a:prstGeom prst="rect">
            <a:avLst/>
          </a:prstGeom>
          <a:noFill/>
        </p:spPr>
      </p:pic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0" y="3857628"/>
            <a:ext cx="371474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643438" y="3286124"/>
            <a:ext cx="392909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4643438" y="3500438"/>
            <a:ext cx="407196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643438" y="5643578"/>
            <a:ext cx="257176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142976" y="5500702"/>
            <a:ext cx="107157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214422"/>
          <a:ext cx="9144000" cy="2316480"/>
        </p:xfrm>
        <a:graphic>
          <a:graphicData uri="http://schemas.openxmlformats.org/drawingml/2006/table">
            <a:tbl>
              <a:tblPr firstRow="1" bandRow="1"/>
              <a:tblGrid>
                <a:gridCol w="4572000"/>
                <a:gridCol w="45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Вариант 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776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5.  Переведите в </a:t>
                      </a:r>
                      <a:r>
                        <a:rPr lang="ru-RU" sz="20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омы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значения сопротивления 40 кОм и 0,01 кОм.</a:t>
                      </a:r>
                      <a:endParaRPr lang="ru-RU" sz="2000" b="1" i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а) 40 000 Ом  и 10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4000 Ом  и  1000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40 000 Ом  и  100 Ом;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4000 Ом  и  10 Ом.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5. Переведите в </a:t>
                      </a:r>
                      <a:r>
                        <a:rPr lang="ru-RU" sz="20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милиамперы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значения силы тока  0,05 А и </a:t>
                      </a:r>
                      <a:r>
                        <a:rPr lang="ru-RU" sz="20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 </a:t>
                      </a:r>
                      <a:r>
                        <a:rPr lang="ru-RU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А.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а)  5 мА  и  30 мА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б)  50 мА  и  3000 мА;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в)  5 мА  и  300 мА;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г)  50 мА  и  30 мА.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Проверка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2571744"/>
            <a:ext cx="250029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0" y="2857496"/>
            <a:ext cx="257176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8251" y="1071547"/>
            <a:ext cx="882574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Лабораторная работа №6</a:t>
            </a:r>
          </a:p>
          <a:p>
            <a:r>
              <a:rPr lang="ru-RU" sz="3200" b="1" i="1" dirty="0" smtClean="0"/>
              <a:t>Измерение сопротивления проводника </a:t>
            </a:r>
            <a:endParaRPr lang="ru-RU" sz="3200" dirty="0" smtClean="0"/>
          </a:p>
          <a:p>
            <a:r>
              <a:rPr lang="ru-RU" sz="3200" b="1" i="1" dirty="0" smtClean="0"/>
              <a:t>при помощи амперметра и вольтметра.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04"/>
            <a:ext cx="421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Тема урока: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5756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solidFill>
                  <a:srgbClr val="FF9900"/>
                </a:solidFill>
              </a:rPr>
              <a:t>Цель:</a:t>
            </a:r>
            <a:r>
              <a:rPr lang="ru-RU" sz="3200" dirty="0" smtClean="0">
                <a:solidFill>
                  <a:srgbClr val="FFC000"/>
                </a:solidFill>
              </a:rPr>
              <a:t> </a:t>
            </a:r>
            <a:r>
              <a:rPr lang="ru-RU" sz="3200" dirty="0" smtClean="0"/>
              <a:t>научиться измерять сопротивление проводника при помощи  амперметра  и вольтметра. Убедиться на опыте в том, что сопротивление проводника не зависит от силы тока в нём и напряжения на его концах.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0271171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10271171</Template>
  <TotalTime>416</TotalTime>
  <Words>1234</Words>
  <Application>Microsoft Office PowerPoint</Application>
  <PresentationFormat>Экран (4:3)</PresentationFormat>
  <Paragraphs>231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10271171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39</cp:revision>
  <dcterms:created xsi:type="dcterms:W3CDTF">2010-03-11T19:20:42Z</dcterms:created>
  <dcterms:modified xsi:type="dcterms:W3CDTF">2010-11-12T06:25:14Z</dcterms:modified>
</cp:coreProperties>
</file>