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8" r:id="rId4"/>
    <p:sldId id="272" r:id="rId5"/>
    <p:sldId id="261" r:id="rId6"/>
    <p:sldId id="262" r:id="rId7"/>
    <p:sldId id="264" r:id="rId8"/>
    <p:sldId id="273" r:id="rId9"/>
    <p:sldId id="274" r:id="rId10"/>
    <p:sldId id="260" r:id="rId11"/>
    <p:sldId id="276" r:id="rId12"/>
    <p:sldId id="277" r:id="rId13"/>
    <p:sldId id="27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686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16.07.2012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16.07.2012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16.07.2012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16.07.2012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16.07.2012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16.07.2012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slide" Target="slide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484784"/>
            <a:ext cx="6172200" cy="218239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Применение интерактивных объектов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формировании знаний и умений 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учащихся на уроках географии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005064"/>
            <a:ext cx="6172200" cy="1721786"/>
          </a:xfrm>
        </p:spPr>
        <p:txBody>
          <a:bodyPr>
            <a:normAutofit fontScale="77500" lnSpcReduction="20000"/>
          </a:bodyPr>
          <a:lstStyle/>
          <a:p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sz="2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Большеелгинская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СОШ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Рыбно-Слободского 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РТ</a:t>
            </a:r>
          </a:p>
          <a:p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географии и 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биологии  </a:t>
            </a:r>
            <a:r>
              <a:rPr lang="en-US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кв. категории  </a:t>
            </a:r>
            <a:r>
              <a:rPr lang="ru-RU" sz="23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Хуснутдинова</a:t>
            </a:r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Лилия Рафаиловна</a:t>
            </a:r>
          </a:p>
          <a:p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2012-2013 учебный год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3" descr="C:\Documents and Settings\User\Рабочий стол\книги\горящ. свеча-ан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246256"/>
            <a:ext cx="175577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537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467600" cy="93610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Рассмотрим 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более подробно некоторые интерактивные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объекты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988840"/>
            <a:ext cx="7467600" cy="42484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Интерактивные рисунки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Раскрывающиеся интерактивные схемы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Интерактивные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таблицы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Интерактивные задания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(тренажеры)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Интерактивные карты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атласы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1159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23850" y="188913"/>
          <a:ext cx="8521700" cy="500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тография Photo Editor" r:id="rId3" imgW="5525271" imgH="3095238" progId="MSPhotoEd.3">
                  <p:embed/>
                </p:oleObj>
              </mc:Choice>
              <mc:Fallback>
                <p:oleObj name="Фотография Photo Editor" r:id="rId3" imgW="5525271" imgH="3095238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88913"/>
                        <a:ext cx="8521700" cy="50085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50825" y="5157788"/>
            <a:ext cx="8569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400" b="1" i="1">
                <a:solidFill>
                  <a:srgbClr val="86141F"/>
                </a:solidFill>
                <a:cs typeface="Arial" charset="0"/>
              </a:rPr>
              <a:t>Показать на карте  страны и с помощью знаков укажите их принадлежность  по типам :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 rot="-5400000" flipH="1" flipV="1">
            <a:off x="2591594" y="5553869"/>
            <a:ext cx="144462" cy="215900"/>
          </a:xfrm>
          <a:prstGeom prst="moon">
            <a:avLst>
              <a:gd name="adj" fmla="val 50000"/>
            </a:avLst>
          </a:prstGeom>
          <a:solidFill>
            <a:srgbClr val="E8ED1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2627313" y="5876925"/>
            <a:ext cx="144462" cy="144463"/>
          </a:xfrm>
          <a:prstGeom prst="flowChartSummingJunction">
            <a:avLst/>
          </a:prstGeom>
          <a:solidFill>
            <a:srgbClr val="1EB11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2627313" y="5876925"/>
            <a:ext cx="142875" cy="144463"/>
          </a:xfrm>
          <a:prstGeom prst="flowChartSummingJunction">
            <a:avLst/>
          </a:prstGeom>
          <a:solidFill>
            <a:srgbClr val="1EB11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50825" y="5805488"/>
            <a:ext cx="22177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200">
                <a:solidFill>
                  <a:srgbClr val="000000"/>
                </a:solidFill>
                <a:cs typeface="Arial" charset="0"/>
              </a:rPr>
              <a:t>Б) внутриконтинентальные -</a:t>
            </a:r>
          </a:p>
        </p:txBody>
      </p:sp>
      <p:sp>
        <p:nvSpPr>
          <p:cNvPr id="142344" name="AutoShape 8"/>
          <p:cNvSpPr>
            <a:spLocks noChangeArrowheads="1"/>
          </p:cNvSpPr>
          <p:nvPr/>
        </p:nvSpPr>
        <p:spPr bwMode="auto">
          <a:xfrm>
            <a:off x="2627313" y="5876925"/>
            <a:ext cx="142875" cy="144463"/>
          </a:xfrm>
          <a:prstGeom prst="flowChartSummingJunction">
            <a:avLst/>
          </a:prstGeom>
          <a:solidFill>
            <a:srgbClr val="1EB11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79388" y="6092825"/>
            <a:ext cx="1981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200">
                <a:cs typeface="Arial" charset="0"/>
              </a:rPr>
              <a:t> </a:t>
            </a:r>
            <a:r>
              <a:rPr lang="ru-RU" sz="1200">
                <a:solidFill>
                  <a:srgbClr val="000000"/>
                </a:solidFill>
                <a:cs typeface="Arial" charset="0"/>
              </a:rPr>
              <a:t>В) Страны – «гиганты» -</a:t>
            </a: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2555875" y="6165850"/>
            <a:ext cx="215900" cy="144463"/>
          </a:xfrm>
          <a:prstGeom prst="cube">
            <a:avLst>
              <a:gd name="adj" fmla="val 25000"/>
            </a:avLst>
          </a:prstGeom>
          <a:solidFill>
            <a:srgbClr val="E4102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347" name="AutoShape 11"/>
          <p:cNvSpPr>
            <a:spLocks noChangeArrowheads="1"/>
          </p:cNvSpPr>
          <p:nvPr/>
        </p:nvSpPr>
        <p:spPr bwMode="auto">
          <a:xfrm>
            <a:off x="2555875" y="6165850"/>
            <a:ext cx="215900" cy="144463"/>
          </a:xfrm>
          <a:prstGeom prst="cube">
            <a:avLst>
              <a:gd name="adj" fmla="val 25000"/>
            </a:avLst>
          </a:prstGeom>
          <a:solidFill>
            <a:srgbClr val="E4102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348" name="AutoShape 12"/>
          <p:cNvSpPr>
            <a:spLocks noChangeArrowheads="1"/>
          </p:cNvSpPr>
          <p:nvPr/>
        </p:nvSpPr>
        <p:spPr bwMode="auto">
          <a:xfrm>
            <a:off x="2555875" y="6165850"/>
            <a:ext cx="215900" cy="144463"/>
          </a:xfrm>
          <a:prstGeom prst="cube">
            <a:avLst>
              <a:gd name="adj" fmla="val 25000"/>
            </a:avLst>
          </a:prstGeom>
          <a:solidFill>
            <a:srgbClr val="E4102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349" name="AutoShape 13"/>
          <p:cNvSpPr>
            <a:spLocks noChangeArrowheads="1"/>
          </p:cNvSpPr>
          <p:nvPr/>
        </p:nvSpPr>
        <p:spPr bwMode="auto">
          <a:xfrm>
            <a:off x="2555875" y="6165850"/>
            <a:ext cx="215900" cy="144463"/>
          </a:xfrm>
          <a:prstGeom prst="cube">
            <a:avLst>
              <a:gd name="adj" fmla="val 25000"/>
            </a:avLst>
          </a:prstGeom>
          <a:solidFill>
            <a:srgbClr val="E4102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350" name="AutoShape 14"/>
          <p:cNvSpPr>
            <a:spLocks noChangeArrowheads="1"/>
          </p:cNvSpPr>
          <p:nvPr/>
        </p:nvSpPr>
        <p:spPr bwMode="auto">
          <a:xfrm>
            <a:off x="2555875" y="6165850"/>
            <a:ext cx="215900" cy="144463"/>
          </a:xfrm>
          <a:prstGeom prst="cube">
            <a:avLst>
              <a:gd name="adj" fmla="val 25000"/>
            </a:avLst>
          </a:prstGeom>
          <a:solidFill>
            <a:srgbClr val="E4102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351" name="AutoShape 15"/>
          <p:cNvSpPr>
            <a:spLocks noChangeArrowheads="1"/>
          </p:cNvSpPr>
          <p:nvPr/>
        </p:nvSpPr>
        <p:spPr bwMode="auto">
          <a:xfrm>
            <a:off x="2555875" y="6165850"/>
            <a:ext cx="215900" cy="144463"/>
          </a:xfrm>
          <a:prstGeom prst="cube">
            <a:avLst>
              <a:gd name="adj" fmla="val 25000"/>
            </a:avLst>
          </a:prstGeom>
          <a:solidFill>
            <a:srgbClr val="E4102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352" name="AutoShape 16"/>
          <p:cNvSpPr>
            <a:spLocks noChangeArrowheads="1"/>
          </p:cNvSpPr>
          <p:nvPr/>
        </p:nvSpPr>
        <p:spPr bwMode="auto">
          <a:xfrm>
            <a:off x="2555875" y="6165850"/>
            <a:ext cx="215900" cy="144463"/>
          </a:xfrm>
          <a:prstGeom prst="cube">
            <a:avLst>
              <a:gd name="adj" fmla="val 25000"/>
            </a:avLst>
          </a:prstGeom>
          <a:solidFill>
            <a:srgbClr val="E4102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353" name="AutoShape 17"/>
          <p:cNvSpPr>
            <a:spLocks noChangeArrowheads="1"/>
          </p:cNvSpPr>
          <p:nvPr/>
        </p:nvSpPr>
        <p:spPr bwMode="auto">
          <a:xfrm>
            <a:off x="2555875" y="6165850"/>
            <a:ext cx="215900" cy="144463"/>
          </a:xfrm>
          <a:prstGeom prst="cube">
            <a:avLst>
              <a:gd name="adj" fmla="val 25000"/>
            </a:avLst>
          </a:prstGeom>
          <a:solidFill>
            <a:srgbClr val="E4102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4" name="AutoShape 18"/>
          <p:cNvSpPr>
            <a:spLocks noChangeArrowheads="1"/>
          </p:cNvSpPr>
          <p:nvPr/>
        </p:nvSpPr>
        <p:spPr bwMode="auto">
          <a:xfrm rot="-5400000" flipH="1" flipV="1">
            <a:off x="2591594" y="5553869"/>
            <a:ext cx="144462" cy="215900"/>
          </a:xfrm>
          <a:prstGeom prst="moon">
            <a:avLst>
              <a:gd name="adj" fmla="val 50000"/>
            </a:avLst>
          </a:prstGeom>
          <a:solidFill>
            <a:srgbClr val="E8ED1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179388" y="6381750"/>
            <a:ext cx="22209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200">
                <a:cs typeface="Arial" charset="0"/>
              </a:rPr>
              <a:t> </a:t>
            </a:r>
            <a:r>
              <a:rPr lang="ru-RU" sz="1200">
                <a:solidFill>
                  <a:srgbClr val="000000"/>
                </a:solidFill>
                <a:cs typeface="Arial" charset="0"/>
              </a:rPr>
              <a:t>Г) многочисленные страны-</a:t>
            </a:r>
          </a:p>
        </p:txBody>
      </p:sp>
      <p:sp>
        <p:nvSpPr>
          <p:cNvPr id="142356" name="AutoShape 20"/>
          <p:cNvSpPr>
            <a:spLocks noChangeArrowheads="1"/>
          </p:cNvSpPr>
          <p:nvPr/>
        </p:nvSpPr>
        <p:spPr bwMode="auto">
          <a:xfrm>
            <a:off x="2555875" y="6453188"/>
            <a:ext cx="217488" cy="215900"/>
          </a:xfrm>
          <a:prstGeom prst="smileyFace">
            <a:avLst>
              <a:gd name="adj" fmla="val 4653"/>
            </a:avLst>
          </a:prstGeom>
          <a:solidFill>
            <a:srgbClr val="1C20D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357" name="AutoShape 21"/>
          <p:cNvSpPr>
            <a:spLocks noChangeArrowheads="1"/>
          </p:cNvSpPr>
          <p:nvPr/>
        </p:nvSpPr>
        <p:spPr bwMode="auto">
          <a:xfrm>
            <a:off x="2555875" y="6453188"/>
            <a:ext cx="215900" cy="215900"/>
          </a:xfrm>
          <a:prstGeom prst="smileyFace">
            <a:avLst>
              <a:gd name="adj" fmla="val 4653"/>
            </a:avLst>
          </a:prstGeom>
          <a:solidFill>
            <a:srgbClr val="1C20D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358" name="AutoShape 22"/>
          <p:cNvSpPr>
            <a:spLocks noChangeArrowheads="1"/>
          </p:cNvSpPr>
          <p:nvPr/>
        </p:nvSpPr>
        <p:spPr bwMode="auto">
          <a:xfrm>
            <a:off x="2555875" y="6453188"/>
            <a:ext cx="217488" cy="215900"/>
          </a:xfrm>
          <a:prstGeom prst="smileyFace">
            <a:avLst>
              <a:gd name="adj" fmla="val 4653"/>
            </a:avLst>
          </a:prstGeom>
          <a:solidFill>
            <a:srgbClr val="1C20D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359" name="AutoShape 23"/>
          <p:cNvSpPr>
            <a:spLocks noChangeArrowheads="1"/>
          </p:cNvSpPr>
          <p:nvPr/>
        </p:nvSpPr>
        <p:spPr bwMode="auto">
          <a:xfrm>
            <a:off x="2555875" y="6453188"/>
            <a:ext cx="215900" cy="215900"/>
          </a:xfrm>
          <a:prstGeom prst="smileyFace">
            <a:avLst>
              <a:gd name="adj" fmla="val 4653"/>
            </a:avLst>
          </a:prstGeom>
          <a:solidFill>
            <a:srgbClr val="1C20D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360" name="AutoShape 24"/>
          <p:cNvSpPr>
            <a:spLocks noChangeArrowheads="1"/>
          </p:cNvSpPr>
          <p:nvPr/>
        </p:nvSpPr>
        <p:spPr bwMode="auto">
          <a:xfrm>
            <a:off x="2555875" y="6453188"/>
            <a:ext cx="215900" cy="215900"/>
          </a:xfrm>
          <a:prstGeom prst="smileyFace">
            <a:avLst>
              <a:gd name="adj" fmla="val 4653"/>
            </a:avLst>
          </a:prstGeom>
          <a:solidFill>
            <a:srgbClr val="1C20D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21" name="AutoShape 25"/>
          <p:cNvSpPr>
            <a:spLocks noChangeArrowheads="1"/>
          </p:cNvSpPr>
          <p:nvPr/>
        </p:nvSpPr>
        <p:spPr bwMode="auto">
          <a:xfrm>
            <a:off x="2555875" y="6453188"/>
            <a:ext cx="215900" cy="215900"/>
          </a:xfrm>
          <a:prstGeom prst="smileyFace">
            <a:avLst>
              <a:gd name="adj" fmla="val 4653"/>
            </a:avLst>
          </a:prstGeom>
          <a:solidFill>
            <a:srgbClr val="1C20D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362" name="AutoShape 26"/>
          <p:cNvSpPr>
            <a:spLocks noChangeArrowheads="1"/>
          </p:cNvSpPr>
          <p:nvPr/>
        </p:nvSpPr>
        <p:spPr bwMode="auto">
          <a:xfrm>
            <a:off x="2627313" y="6453188"/>
            <a:ext cx="144462" cy="142875"/>
          </a:xfrm>
          <a:prstGeom prst="smileyFace">
            <a:avLst>
              <a:gd name="adj" fmla="val 4653"/>
            </a:avLst>
          </a:prstGeom>
          <a:solidFill>
            <a:srgbClr val="1C20D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363" name="AutoShape 27"/>
          <p:cNvSpPr>
            <a:spLocks noChangeArrowheads="1"/>
          </p:cNvSpPr>
          <p:nvPr/>
        </p:nvSpPr>
        <p:spPr bwMode="auto">
          <a:xfrm>
            <a:off x="2555875" y="6453188"/>
            <a:ext cx="215900" cy="215900"/>
          </a:xfrm>
          <a:prstGeom prst="smileyFace">
            <a:avLst>
              <a:gd name="adj" fmla="val 4653"/>
            </a:avLst>
          </a:prstGeom>
          <a:solidFill>
            <a:srgbClr val="1C20D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364" name="AutoShape 28"/>
          <p:cNvSpPr>
            <a:spLocks noChangeArrowheads="1"/>
          </p:cNvSpPr>
          <p:nvPr/>
        </p:nvSpPr>
        <p:spPr bwMode="auto">
          <a:xfrm>
            <a:off x="2627313" y="5876925"/>
            <a:ext cx="144462" cy="144463"/>
          </a:xfrm>
          <a:prstGeom prst="flowChartSummingJunction">
            <a:avLst/>
          </a:prstGeom>
          <a:solidFill>
            <a:srgbClr val="1EB11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365" name="AutoShape 29"/>
          <p:cNvSpPr>
            <a:spLocks noChangeArrowheads="1"/>
          </p:cNvSpPr>
          <p:nvPr/>
        </p:nvSpPr>
        <p:spPr bwMode="auto">
          <a:xfrm>
            <a:off x="2627313" y="5876925"/>
            <a:ext cx="144462" cy="144463"/>
          </a:xfrm>
          <a:prstGeom prst="flowChartSummingJunction">
            <a:avLst/>
          </a:prstGeom>
          <a:solidFill>
            <a:srgbClr val="1EB11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26" name="Rectangle 30"/>
          <p:cNvSpPr>
            <a:spLocks noChangeArrowheads="1"/>
          </p:cNvSpPr>
          <p:nvPr/>
        </p:nvSpPr>
        <p:spPr bwMode="auto">
          <a:xfrm>
            <a:off x="250825" y="5445125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200">
                <a:solidFill>
                  <a:srgbClr val="000000"/>
                </a:solidFill>
                <a:cs typeface="Arial" charset="0"/>
              </a:rPr>
              <a:t>А) островные</a:t>
            </a:r>
            <a:r>
              <a:rPr lang="ru-RU">
                <a:solidFill>
                  <a:srgbClr val="000000"/>
                </a:solidFill>
                <a:cs typeface="Arial" charset="0"/>
              </a:rPr>
              <a:t> - </a:t>
            </a: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4787900" y="5445125"/>
            <a:ext cx="938213" cy="284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200" b="1" i="1">
                <a:solidFill>
                  <a:srgbClr val="000000"/>
                </a:solidFill>
                <a:cs typeface="Arial" charset="0"/>
              </a:rPr>
              <a:t>Страны: 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4859338" y="5734050"/>
            <a:ext cx="485775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США</a:t>
            </a: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5435600" y="5734050"/>
            <a:ext cx="622300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Канада</a:t>
            </a: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6227763" y="5734050"/>
            <a:ext cx="474662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Куба</a:t>
            </a: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6804025" y="5734050"/>
            <a:ext cx="762000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Бразилия</a:t>
            </a: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7667625" y="5734050"/>
            <a:ext cx="701675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Боливия</a:t>
            </a:r>
          </a:p>
        </p:txBody>
      </p:sp>
      <p:sp>
        <p:nvSpPr>
          <p:cNvPr id="142373" name="Rectangle 37"/>
          <p:cNvSpPr>
            <a:spLocks noChangeArrowheads="1"/>
          </p:cNvSpPr>
          <p:nvPr/>
        </p:nvSpPr>
        <p:spPr bwMode="auto">
          <a:xfrm>
            <a:off x="4859338" y="5734050"/>
            <a:ext cx="485775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>
                <a:solidFill>
                  <a:srgbClr val="000000"/>
                </a:solidFill>
                <a:cs typeface="Arial" charset="0"/>
              </a:rPr>
              <a:t>США</a:t>
            </a:r>
          </a:p>
        </p:txBody>
      </p:sp>
      <p:sp>
        <p:nvSpPr>
          <p:cNvPr id="142374" name="Text Box 38"/>
          <p:cNvSpPr txBox="1">
            <a:spLocks noChangeArrowheads="1"/>
          </p:cNvSpPr>
          <p:nvPr/>
        </p:nvSpPr>
        <p:spPr bwMode="auto">
          <a:xfrm>
            <a:off x="5435600" y="5734050"/>
            <a:ext cx="622300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Канада</a:t>
            </a:r>
          </a:p>
        </p:txBody>
      </p:sp>
      <p:sp>
        <p:nvSpPr>
          <p:cNvPr id="142375" name="Text Box 39"/>
          <p:cNvSpPr txBox="1">
            <a:spLocks noChangeArrowheads="1"/>
          </p:cNvSpPr>
          <p:nvPr/>
        </p:nvSpPr>
        <p:spPr bwMode="auto">
          <a:xfrm>
            <a:off x="6804025" y="5734050"/>
            <a:ext cx="762000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Бразилия</a:t>
            </a:r>
          </a:p>
        </p:txBody>
      </p:sp>
      <p:sp>
        <p:nvSpPr>
          <p:cNvPr id="142376" name="Text Box 40"/>
          <p:cNvSpPr txBox="1">
            <a:spLocks noChangeArrowheads="1"/>
          </p:cNvSpPr>
          <p:nvPr/>
        </p:nvSpPr>
        <p:spPr bwMode="auto">
          <a:xfrm>
            <a:off x="7667625" y="5734050"/>
            <a:ext cx="701675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Боливия</a:t>
            </a: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4140200" y="5734050"/>
            <a:ext cx="542925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Нигер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4140200" y="6092825"/>
            <a:ext cx="422275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Чад</a:t>
            </a:r>
          </a:p>
        </p:txBody>
      </p:sp>
      <p:sp>
        <p:nvSpPr>
          <p:cNvPr id="142379" name="Text Box 43"/>
          <p:cNvSpPr txBox="1">
            <a:spLocks noChangeArrowheads="1"/>
          </p:cNvSpPr>
          <p:nvPr/>
        </p:nvSpPr>
        <p:spPr bwMode="auto">
          <a:xfrm>
            <a:off x="4140200" y="6092825"/>
            <a:ext cx="422275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Чад</a:t>
            </a:r>
          </a:p>
        </p:txBody>
      </p:sp>
      <p:sp>
        <p:nvSpPr>
          <p:cNvPr id="142380" name="Text Box 44"/>
          <p:cNvSpPr txBox="1">
            <a:spLocks noChangeArrowheads="1"/>
          </p:cNvSpPr>
          <p:nvPr/>
        </p:nvSpPr>
        <p:spPr bwMode="auto">
          <a:xfrm>
            <a:off x="4140200" y="5734050"/>
            <a:ext cx="682625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Нигерия</a:t>
            </a:r>
          </a:p>
        </p:txBody>
      </p:sp>
      <p:sp>
        <p:nvSpPr>
          <p:cNvPr id="4141" name="Text Box 45"/>
          <p:cNvSpPr txBox="1">
            <a:spLocks noChangeArrowheads="1"/>
          </p:cNvSpPr>
          <p:nvPr/>
        </p:nvSpPr>
        <p:spPr bwMode="auto">
          <a:xfrm>
            <a:off x="4716463" y="6092825"/>
            <a:ext cx="677862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Австрия</a:t>
            </a: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4716463" y="6092825"/>
            <a:ext cx="677862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Австрия</a:t>
            </a:r>
          </a:p>
        </p:txBody>
      </p:sp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5508625" y="6092825"/>
            <a:ext cx="744538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Пакистан</a:t>
            </a:r>
          </a:p>
        </p:txBody>
      </p:sp>
      <p:sp>
        <p:nvSpPr>
          <p:cNvPr id="142384" name="Text Box 48"/>
          <p:cNvSpPr txBox="1">
            <a:spLocks noChangeArrowheads="1"/>
          </p:cNvSpPr>
          <p:nvPr/>
        </p:nvSpPr>
        <p:spPr bwMode="auto">
          <a:xfrm>
            <a:off x="5508625" y="6092825"/>
            <a:ext cx="744538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Пакистан</a:t>
            </a:r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6300788" y="6092825"/>
            <a:ext cx="569912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Индия</a:t>
            </a:r>
          </a:p>
        </p:txBody>
      </p:sp>
      <p:sp>
        <p:nvSpPr>
          <p:cNvPr id="142386" name="Text Box 50"/>
          <p:cNvSpPr txBox="1">
            <a:spLocks noChangeArrowheads="1"/>
          </p:cNvSpPr>
          <p:nvPr/>
        </p:nvSpPr>
        <p:spPr bwMode="auto">
          <a:xfrm>
            <a:off x="6300788" y="6092825"/>
            <a:ext cx="569912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Индия</a:t>
            </a:r>
          </a:p>
        </p:txBody>
      </p:sp>
      <p:sp>
        <p:nvSpPr>
          <p:cNvPr id="4147" name="Text Box 51"/>
          <p:cNvSpPr txBox="1">
            <a:spLocks noChangeArrowheads="1"/>
          </p:cNvSpPr>
          <p:nvPr/>
        </p:nvSpPr>
        <p:spPr bwMode="auto">
          <a:xfrm>
            <a:off x="6948488" y="6092825"/>
            <a:ext cx="539750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Китай</a:t>
            </a:r>
          </a:p>
        </p:txBody>
      </p:sp>
      <p:sp>
        <p:nvSpPr>
          <p:cNvPr id="142388" name="Text Box 52"/>
          <p:cNvSpPr txBox="1">
            <a:spLocks noChangeArrowheads="1"/>
          </p:cNvSpPr>
          <p:nvPr/>
        </p:nvSpPr>
        <p:spPr bwMode="auto">
          <a:xfrm>
            <a:off x="6948488" y="6092825"/>
            <a:ext cx="539750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Китай</a:t>
            </a:r>
          </a:p>
        </p:txBody>
      </p:sp>
      <p:sp>
        <p:nvSpPr>
          <p:cNvPr id="4149" name="Text Box 53"/>
          <p:cNvSpPr txBox="1">
            <a:spLocks noChangeArrowheads="1"/>
          </p:cNvSpPr>
          <p:nvPr/>
        </p:nvSpPr>
        <p:spPr bwMode="auto">
          <a:xfrm>
            <a:off x="7667625" y="6092825"/>
            <a:ext cx="769938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Монголия</a:t>
            </a:r>
          </a:p>
        </p:txBody>
      </p:sp>
      <p:sp>
        <p:nvSpPr>
          <p:cNvPr id="142390" name="Text Box 54"/>
          <p:cNvSpPr txBox="1">
            <a:spLocks noChangeArrowheads="1"/>
          </p:cNvSpPr>
          <p:nvPr/>
        </p:nvSpPr>
        <p:spPr bwMode="auto">
          <a:xfrm>
            <a:off x="7667625" y="6092825"/>
            <a:ext cx="769938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Монголия</a:t>
            </a:r>
          </a:p>
        </p:txBody>
      </p:sp>
      <p:sp>
        <p:nvSpPr>
          <p:cNvPr id="4151" name="Text Box 55"/>
          <p:cNvSpPr txBox="1">
            <a:spLocks noChangeArrowheads="1"/>
          </p:cNvSpPr>
          <p:nvPr/>
        </p:nvSpPr>
        <p:spPr bwMode="auto">
          <a:xfrm>
            <a:off x="4140200" y="6381750"/>
            <a:ext cx="614363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Россия</a:t>
            </a:r>
          </a:p>
        </p:txBody>
      </p:sp>
      <p:sp>
        <p:nvSpPr>
          <p:cNvPr id="142392" name="Text Box 56"/>
          <p:cNvSpPr txBox="1">
            <a:spLocks noChangeArrowheads="1"/>
          </p:cNvSpPr>
          <p:nvPr/>
        </p:nvSpPr>
        <p:spPr bwMode="auto">
          <a:xfrm>
            <a:off x="4140200" y="6381750"/>
            <a:ext cx="614363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Россия</a:t>
            </a:r>
          </a:p>
        </p:txBody>
      </p:sp>
      <p:sp>
        <p:nvSpPr>
          <p:cNvPr id="4153" name="Text Box 57"/>
          <p:cNvSpPr txBox="1">
            <a:spLocks noChangeArrowheads="1"/>
          </p:cNvSpPr>
          <p:nvPr/>
        </p:nvSpPr>
        <p:spPr bwMode="auto">
          <a:xfrm>
            <a:off x="3276600" y="6092825"/>
            <a:ext cx="633413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Япония</a:t>
            </a:r>
          </a:p>
        </p:txBody>
      </p:sp>
      <p:sp>
        <p:nvSpPr>
          <p:cNvPr id="142394" name="Text Box 58"/>
          <p:cNvSpPr txBox="1">
            <a:spLocks noChangeArrowheads="1"/>
          </p:cNvSpPr>
          <p:nvPr/>
        </p:nvSpPr>
        <p:spPr bwMode="auto">
          <a:xfrm>
            <a:off x="3276600" y="6092825"/>
            <a:ext cx="633413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Япония</a:t>
            </a:r>
          </a:p>
        </p:txBody>
      </p:sp>
      <p:sp>
        <p:nvSpPr>
          <p:cNvPr id="4155" name="Text Box 59"/>
          <p:cNvSpPr txBox="1">
            <a:spLocks noChangeArrowheads="1"/>
          </p:cNvSpPr>
          <p:nvPr/>
        </p:nvSpPr>
        <p:spPr bwMode="auto">
          <a:xfrm>
            <a:off x="3203575" y="6381750"/>
            <a:ext cx="838200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Индонезия</a:t>
            </a:r>
          </a:p>
        </p:txBody>
      </p:sp>
      <p:sp>
        <p:nvSpPr>
          <p:cNvPr id="142396" name="Text Box 60"/>
          <p:cNvSpPr txBox="1">
            <a:spLocks noChangeArrowheads="1"/>
          </p:cNvSpPr>
          <p:nvPr/>
        </p:nvSpPr>
        <p:spPr bwMode="auto">
          <a:xfrm>
            <a:off x="3203575" y="6381750"/>
            <a:ext cx="838200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Индонезия</a:t>
            </a:r>
          </a:p>
        </p:txBody>
      </p:sp>
      <p:sp>
        <p:nvSpPr>
          <p:cNvPr id="4157" name="Text Box 61"/>
          <p:cNvSpPr txBox="1">
            <a:spLocks noChangeArrowheads="1"/>
          </p:cNvSpPr>
          <p:nvPr/>
        </p:nvSpPr>
        <p:spPr bwMode="auto">
          <a:xfrm>
            <a:off x="3203575" y="5734050"/>
            <a:ext cx="822325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Австралия</a:t>
            </a:r>
          </a:p>
        </p:txBody>
      </p:sp>
      <p:sp>
        <p:nvSpPr>
          <p:cNvPr id="142398" name="Text Box 62"/>
          <p:cNvSpPr txBox="1">
            <a:spLocks noChangeArrowheads="1"/>
          </p:cNvSpPr>
          <p:nvPr/>
        </p:nvSpPr>
        <p:spPr bwMode="auto">
          <a:xfrm>
            <a:off x="3203575" y="5734050"/>
            <a:ext cx="822325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Австралия</a:t>
            </a:r>
          </a:p>
        </p:txBody>
      </p:sp>
      <p:sp>
        <p:nvSpPr>
          <p:cNvPr id="4159" name="AutoShape 63"/>
          <p:cNvSpPr>
            <a:spLocks noChangeArrowheads="1"/>
          </p:cNvSpPr>
          <p:nvPr/>
        </p:nvSpPr>
        <p:spPr bwMode="auto">
          <a:xfrm rot="-5400000" flipH="1" flipV="1">
            <a:off x="2591594" y="5553869"/>
            <a:ext cx="144462" cy="215900"/>
          </a:xfrm>
          <a:prstGeom prst="moon">
            <a:avLst>
              <a:gd name="adj" fmla="val 50000"/>
            </a:avLst>
          </a:prstGeom>
          <a:solidFill>
            <a:srgbClr val="E8ED1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60" name="AutoShape 64"/>
          <p:cNvSpPr>
            <a:spLocks noChangeArrowheads="1"/>
          </p:cNvSpPr>
          <p:nvPr/>
        </p:nvSpPr>
        <p:spPr bwMode="auto">
          <a:xfrm rot="-5400000" flipH="1" flipV="1">
            <a:off x="2591594" y="5553869"/>
            <a:ext cx="144462" cy="215900"/>
          </a:xfrm>
          <a:prstGeom prst="moon">
            <a:avLst>
              <a:gd name="adj" fmla="val 50000"/>
            </a:avLst>
          </a:prstGeom>
          <a:solidFill>
            <a:srgbClr val="E8ED1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401" name="AutoShape 65"/>
          <p:cNvSpPr>
            <a:spLocks noChangeArrowheads="1"/>
          </p:cNvSpPr>
          <p:nvPr/>
        </p:nvSpPr>
        <p:spPr bwMode="auto">
          <a:xfrm rot="-5400000" flipH="1" flipV="1">
            <a:off x="2591594" y="5553869"/>
            <a:ext cx="144462" cy="215900"/>
          </a:xfrm>
          <a:prstGeom prst="moon">
            <a:avLst>
              <a:gd name="adj" fmla="val 50000"/>
            </a:avLst>
          </a:prstGeom>
          <a:solidFill>
            <a:srgbClr val="E8ED1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402" name="AutoShape 66"/>
          <p:cNvSpPr>
            <a:spLocks noChangeArrowheads="1"/>
          </p:cNvSpPr>
          <p:nvPr/>
        </p:nvSpPr>
        <p:spPr bwMode="auto">
          <a:xfrm rot="-5400000" flipH="1" flipV="1">
            <a:off x="2591594" y="5553869"/>
            <a:ext cx="144462" cy="215900"/>
          </a:xfrm>
          <a:prstGeom prst="moon">
            <a:avLst>
              <a:gd name="adj" fmla="val 50000"/>
            </a:avLst>
          </a:prstGeom>
          <a:solidFill>
            <a:srgbClr val="E8ED1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403" name="AutoShape 67"/>
          <p:cNvSpPr>
            <a:spLocks noChangeArrowheads="1"/>
          </p:cNvSpPr>
          <p:nvPr/>
        </p:nvSpPr>
        <p:spPr bwMode="auto">
          <a:xfrm rot="-5400000" flipH="1" flipV="1">
            <a:off x="2591594" y="5553869"/>
            <a:ext cx="144462" cy="215900"/>
          </a:xfrm>
          <a:prstGeom prst="moon">
            <a:avLst>
              <a:gd name="adj" fmla="val 50000"/>
            </a:avLst>
          </a:prstGeom>
          <a:solidFill>
            <a:srgbClr val="E8ED1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404" name="AutoShape 68"/>
          <p:cNvSpPr>
            <a:spLocks noChangeArrowheads="1"/>
          </p:cNvSpPr>
          <p:nvPr/>
        </p:nvSpPr>
        <p:spPr bwMode="auto">
          <a:xfrm rot="-5400000" flipH="1" flipV="1">
            <a:off x="2591594" y="5553869"/>
            <a:ext cx="144462" cy="215900"/>
          </a:xfrm>
          <a:prstGeom prst="moon">
            <a:avLst>
              <a:gd name="adj" fmla="val 50000"/>
            </a:avLst>
          </a:prstGeom>
          <a:solidFill>
            <a:srgbClr val="E8ED1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  <p:sp>
        <p:nvSpPr>
          <p:cNvPr id="142405" name="AutoShape 69"/>
          <p:cNvSpPr>
            <a:spLocks noChangeArrowheads="1"/>
          </p:cNvSpPr>
          <p:nvPr/>
        </p:nvSpPr>
        <p:spPr bwMode="auto">
          <a:xfrm>
            <a:off x="2627313" y="5876925"/>
            <a:ext cx="144462" cy="144463"/>
          </a:xfrm>
          <a:prstGeom prst="flowChartSummingJunction">
            <a:avLst/>
          </a:prstGeom>
          <a:solidFill>
            <a:srgbClr val="1EB11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406" name="Text Box 70"/>
          <p:cNvSpPr txBox="1">
            <a:spLocks noChangeArrowheads="1"/>
          </p:cNvSpPr>
          <p:nvPr/>
        </p:nvSpPr>
        <p:spPr bwMode="auto">
          <a:xfrm>
            <a:off x="6227763" y="5734050"/>
            <a:ext cx="474662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Куба</a:t>
            </a:r>
          </a:p>
        </p:txBody>
      </p:sp>
      <p:sp>
        <p:nvSpPr>
          <p:cNvPr id="4167" name="Text Box 71"/>
          <p:cNvSpPr txBox="1">
            <a:spLocks noChangeArrowheads="1"/>
          </p:cNvSpPr>
          <p:nvPr/>
        </p:nvSpPr>
        <p:spPr bwMode="auto">
          <a:xfrm>
            <a:off x="4859338" y="6381750"/>
            <a:ext cx="889000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Мадагаскар</a:t>
            </a:r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4859338" y="6381750"/>
            <a:ext cx="889000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Мадагаскар</a:t>
            </a:r>
          </a:p>
        </p:txBody>
      </p:sp>
      <p:sp>
        <p:nvSpPr>
          <p:cNvPr id="4169" name="Text Box 73"/>
          <p:cNvSpPr txBox="1">
            <a:spLocks noChangeArrowheads="1"/>
          </p:cNvSpPr>
          <p:nvPr/>
        </p:nvSpPr>
        <p:spPr bwMode="auto">
          <a:xfrm>
            <a:off x="4859338" y="6381750"/>
            <a:ext cx="889000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Мадагаскар</a:t>
            </a:r>
          </a:p>
        </p:txBody>
      </p:sp>
      <p:sp>
        <p:nvSpPr>
          <p:cNvPr id="142410" name="Text Box 74"/>
          <p:cNvSpPr txBox="1">
            <a:spLocks noChangeArrowheads="1"/>
          </p:cNvSpPr>
          <p:nvPr/>
        </p:nvSpPr>
        <p:spPr bwMode="auto">
          <a:xfrm>
            <a:off x="4859338" y="6381750"/>
            <a:ext cx="889000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Мадагаскар</a:t>
            </a:r>
          </a:p>
        </p:txBody>
      </p:sp>
      <p:sp>
        <p:nvSpPr>
          <p:cNvPr id="4171" name="Text Box 75"/>
          <p:cNvSpPr txBox="1">
            <a:spLocks noChangeArrowheads="1"/>
          </p:cNvSpPr>
          <p:nvPr/>
        </p:nvSpPr>
        <p:spPr bwMode="auto">
          <a:xfrm>
            <a:off x="5940425" y="6381750"/>
            <a:ext cx="1171575" cy="254000"/>
          </a:xfrm>
          <a:prstGeom prst="rect">
            <a:avLst/>
          </a:prstGeom>
          <a:solidFill>
            <a:srgbClr val="E1EE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cs typeface="Arial" charset="0"/>
              </a:rPr>
              <a:t>Великобритания</a:t>
            </a:r>
          </a:p>
        </p:txBody>
      </p:sp>
      <p:sp>
        <p:nvSpPr>
          <p:cNvPr id="142412" name="Text Box 76"/>
          <p:cNvSpPr txBox="1">
            <a:spLocks noChangeArrowheads="1"/>
          </p:cNvSpPr>
          <p:nvPr/>
        </p:nvSpPr>
        <p:spPr bwMode="auto">
          <a:xfrm>
            <a:off x="5940425" y="6381750"/>
            <a:ext cx="1171575" cy="254000"/>
          </a:xfrm>
          <a:prstGeom prst="rect">
            <a:avLst/>
          </a:prstGeom>
          <a:solidFill>
            <a:srgbClr val="E1EE6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0000"/>
                </a:solidFill>
                <a:cs typeface="Arial" charset="0"/>
              </a:rPr>
              <a:t>Великобритания</a:t>
            </a:r>
          </a:p>
        </p:txBody>
      </p:sp>
      <p:sp>
        <p:nvSpPr>
          <p:cNvPr id="4173" name="AutoShape 7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04250" y="6308725"/>
            <a:ext cx="431800" cy="4318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11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-0.03151 L -0.09063 -0.4939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42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0" y="-23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48038 -0.5044 " pathEditMode="relative" ptsTypes="AA">
                                      <p:cBhvr>
                                        <p:cTn id="9" dur="1000" fill="hold"/>
                                        <p:tgtEl>
                                          <p:spTgt spid="1424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01112E-6 L 0.23611 -0.27317 " pathEditMode="relative" ptsTypes="AA">
                                      <p:cBhvr>
                                        <p:cTn id="13" dur="1000" fill="hold"/>
                                        <p:tgtEl>
                                          <p:spTgt spid="1424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03941 -0.35727 " pathEditMode="relative" ptsTypes="AA">
                                      <p:cBhvr>
                                        <p:cTn id="16" dur="1000" fill="hold"/>
                                        <p:tgtEl>
                                          <p:spTgt spid="1424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01112E-6 L 0.13385 -0.62002 " pathEditMode="relative" ptsTypes="AA">
                                      <p:cBhvr>
                                        <p:cTn id="20" dur="1000" fill="hold"/>
                                        <p:tgtEl>
                                          <p:spTgt spid="1424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6.39481E-7 L -0.29132 -0.77757 " pathEditMode="relative" ptsTypes="AA">
                                      <p:cBhvr>
                                        <p:cTn id="24" dur="1000" fill="hold"/>
                                        <p:tgtEl>
                                          <p:spTgt spid="142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01112E-6 L 0.46459 -0.54657 " pathEditMode="relative" ptsTypes="AA">
                                      <p:cBhvr>
                                        <p:cTn id="28" dur="1000" fill="hold"/>
                                        <p:tgtEl>
                                          <p:spTgt spid="142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40156 -0.68304 " pathEditMode="relative" ptsTypes="AA">
                                      <p:cBhvr>
                                        <p:cTn id="32" dur="1000" fill="hold"/>
                                        <p:tgtEl>
                                          <p:spTgt spid="1423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24 L -0.05504 -0.3151 " pathEditMode="relative" ptsTypes="AA">
                                      <p:cBhvr>
                                        <p:cTn id="36" dur="1000" fill="hold"/>
                                        <p:tgtEl>
                                          <p:spTgt spid="142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6.39481E-7 L -0.63004 -0.31534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142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98332E-6 L 0.14167 -0.48355 " pathEditMode="relative" ptsTypes="AA">
                                      <p:cBhvr>
                                        <p:cTn id="44" dur="1000" fill="hold"/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3.03985E-6 L -0.04739 -0.49398 " pathEditMode="relative" ptsTypes="AA">
                                      <p:cBhvr>
                                        <p:cTn id="48" dur="1000" fill="hold"/>
                                        <p:tgtEl>
                                          <p:spTgt spid="142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98332E-6 L 0.16528 -0.47289 " pathEditMode="relative" ptsTypes="AA">
                                      <p:cBhvr>
                                        <p:cTn id="52" dur="1000" fill="hold"/>
                                        <p:tgtEl>
                                          <p:spTgt spid="142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 0.0 L 0.03923 -0.49397 " pathEditMode="relative" ptsTypes="AA">
                                      <p:cBhvr>
                                        <p:cTn id="56" dur="1000" fill="hold"/>
                                        <p:tgtEl>
                                          <p:spTgt spid="1423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98332E-6 L 0.37795 -0.63067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142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15747 -0.7252 " pathEditMode="relative" ptsTypes="AA">
                                      <p:cBhvr>
                                        <p:cTn id="64" dur="1000" fill="hold"/>
                                        <p:tgtEl>
                                          <p:spTgt spid="1423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67933E-6 L -0.03941 -0.43072 " pathEditMode="relative" ptsTypes="AA">
                                      <p:cBhvr>
                                        <p:cTn id="68" dur="1000" fill="hold"/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03985E-6 L -0.48038 -0.37836 " pathEditMode="relative" ptsTypes="AA">
                                      <p:cBhvr>
                                        <p:cTn id="72" dur="500" fill="hold"/>
                                        <p:tgtEl>
                                          <p:spTgt spid="142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64226E-6 L -0.08664 -0.6411 " pathEditMode="relative" ptsTypes="AA">
                                      <p:cBhvr>
                                        <p:cTn id="76" dur="1000" fill="hold"/>
                                        <p:tgtEl>
                                          <p:spTgt spid="1423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43316 -0.59894 " pathEditMode="relative" ptsTypes="AA">
                                      <p:cBhvr>
                                        <p:cTn id="80" dur="1000" fill="hold"/>
                                        <p:tgtEl>
                                          <p:spTgt spid="1423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0902 L -0.07483 -0.78677 " pathEditMode="relative" rAng="0" ptsTypes="AA">
                                      <p:cBhvr>
                                        <p:cTn id="84" dur="1000" fill="hold"/>
                                        <p:tgtEl>
                                          <p:spTgt spid="142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1" y="-388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3.03985E-6 L -0.33854 -0.71455 " pathEditMode="relative" ptsTypes="AA">
                                      <p:cBhvr>
                                        <p:cTn id="88" dur="1000" fill="hold"/>
                                        <p:tgtEl>
                                          <p:spTgt spid="1423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67933E-6 L 0.27569 -0.74606 " pathEditMode="relative" ptsTypes="AA">
                                      <p:cBhvr>
                                        <p:cTn id="92" dur="1000" fill="hold"/>
                                        <p:tgtEl>
                                          <p:spTgt spid="1423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3.03985E-6 L 0.14949 -0.83017 " pathEditMode="relative" ptsTypes="AA">
                                      <p:cBhvr>
                                        <p:cTn id="96" dur="1000" fill="hold"/>
                                        <p:tgtEl>
                                          <p:spTgt spid="142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64226E-6 L 0.33871 -0.54657 " pathEditMode="relative" ptsTypes="AA">
                                      <p:cBhvr>
                                        <p:cTn id="100" dur="2000" fill="hold"/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5.02317E-6 L -0.12587 -0.47288 " pathEditMode="relative" ptsTypes="AA">
                                      <p:cBhvr>
                                        <p:cTn id="104" dur="1000" fill="hold"/>
                                        <p:tgtEl>
                                          <p:spTgt spid="142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67933E-6 L 0.40173 -0.63044 " pathEditMode="relative" ptsTypes="AA">
                                      <p:cBhvr>
                                        <p:cTn id="108" dur="2000" fill="hold"/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34384E-6 L -0.07865 -0.59893 " pathEditMode="relative" ptsTypes="AA">
                                      <p:cBhvr>
                                        <p:cTn id="112" dur="2000" fill="hold"/>
                                        <p:tgtEl>
                                          <p:spTgt spid="142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-0.01065 L 0.48437 -0.32576 " pathEditMode="relative" rAng="0" ptsTypes="AA">
                                      <p:cBhvr>
                                        <p:cTn id="116" dur="1000" fill="hold"/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10" y="-15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0.03383 L 0.41181 -0.20783 " pathEditMode="relative" rAng="0" ptsTypes="AA">
                                      <p:cBhvr>
                                        <p:cTn id="120" dur="1000" fill="hold"/>
                                        <p:tgtEl>
                                          <p:spTgt spid="1423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69" y="-120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9.91659E-7 L 3.05556E-6 -0.38879 " pathEditMode="relative" ptsTypes="AA">
                                      <p:cBhvr>
                                        <p:cTn id="124" dur="1000" fill="hold"/>
                                        <p:tgtEl>
                                          <p:spTgt spid="1423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5.32901E-6 L -0.11823 -0.75672 " pathEditMode="relative" ptsTypes="AA">
                                      <p:cBhvr>
                                        <p:cTn id="128" dur="1000" fill="hold"/>
                                        <p:tgtEl>
                                          <p:spTgt spid="142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0.01066 L 0.28368 -0.64087 " pathEditMode="relative" ptsTypes="AA">
                                      <p:cBhvr>
                                        <p:cTn id="132" dur="1000" fill="hold"/>
                                        <p:tgtEl>
                                          <p:spTgt spid="142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1.34384E-6 L -0.06303 -0.6411 " pathEditMode="relative" ptsTypes="AA">
                                      <p:cBhvr>
                                        <p:cTn id="136" dur="1000" fill="hold"/>
                                        <p:tgtEl>
                                          <p:spTgt spid="1423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9.91659E-7 L 0.3151 -0.557 " pathEditMode="relative" ptsTypes="AA">
                                      <p:cBhvr>
                                        <p:cTn id="140" dur="2000" fill="hold"/>
                                        <p:tgtEl>
                                          <p:spTgt spid="1423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9.91659E-7 L 0.35434 -0.65153 " pathEditMode="relative" ptsTypes="AA">
                                      <p:cBhvr>
                                        <p:cTn id="144" dur="1000" fill="hold"/>
                                        <p:tgtEl>
                                          <p:spTgt spid="1423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701 0.04324 L 0.36615 -0.78724 " pathEditMode="relative" rAng="0" ptsTypes="AA">
                                      <p:cBhvr>
                                        <p:cTn id="148" dur="1000" fill="hold"/>
                                        <p:tgtEl>
                                          <p:spTgt spid="142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49" y="-415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9.91659E-7 L 0.41736 -0.45204 " pathEditMode="relative" ptsTypes="AA">
                                      <p:cBhvr>
                                        <p:cTn id="152" dur="2000" fill="hold"/>
                                        <p:tgtEl>
                                          <p:spTgt spid="1423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38 -0.02919 L 0.3559 -0.49142 " pathEditMode="relative" rAng="0" ptsTypes="AA">
                                      <p:cBhvr>
                                        <p:cTn id="156" dur="1000" fill="hold"/>
                                        <p:tgtEl>
                                          <p:spTgt spid="1423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6" y="-23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4" grpId="0" animBg="1"/>
      <p:bldP spid="142347" grpId="0" animBg="1"/>
      <p:bldP spid="142348" grpId="0" animBg="1"/>
      <p:bldP spid="142349" grpId="0" animBg="1"/>
      <p:bldP spid="142350" grpId="0" animBg="1"/>
      <p:bldP spid="142351" grpId="0" animBg="1"/>
      <p:bldP spid="142352" grpId="0" animBg="1"/>
      <p:bldP spid="142353" grpId="0" animBg="1"/>
      <p:bldP spid="142356" grpId="0" animBg="1"/>
      <p:bldP spid="142357" grpId="0" animBg="1"/>
      <p:bldP spid="142358" grpId="0" animBg="1"/>
      <p:bldP spid="142359" grpId="0" animBg="1"/>
      <p:bldP spid="142360" grpId="0" animBg="1"/>
      <p:bldP spid="142362" grpId="0" animBg="1"/>
      <p:bldP spid="142363" grpId="0" animBg="1"/>
      <p:bldP spid="142364" grpId="0" animBg="1"/>
      <p:bldP spid="142365" grpId="0" animBg="1"/>
      <p:bldP spid="142373" grpId="0" animBg="1"/>
      <p:bldP spid="142374" grpId="0" animBg="1"/>
      <p:bldP spid="142375" grpId="0" animBg="1"/>
      <p:bldP spid="142376" grpId="0" animBg="1"/>
      <p:bldP spid="142379" grpId="0" animBg="1"/>
      <p:bldP spid="142380" grpId="0" animBg="1"/>
      <p:bldP spid="142384" grpId="0" animBg="1"/>
      <p:bldP spid="142386" grpId="0" animBg="1"/>
      <p:bldP spid="142388" grpId="0" animBg="1"/>
      <p:bldP spid="142390" grpId="0" animBg="1"/>
      <p:bldP spid="142392" grpId="0" animBg="1"/>
      <p:bldP spid="142394" grpId="0" animBg="1"/>
      <p:bldP spid="142396" grpId="0" animBg="1"/>
      <p:bldP spid="142398" grpId="0" animBg="1"/>
      <p:bldP spid="142401" grpId="0" animBg="1"/>
      <p:bldP spid="142402" grpId="0" animBg="1"/>
      <p:bldP spid="142403" grpId="0" animBg="1"/>
      <p:bldP spid="142404" grpId="0" animBg="1"/>
      <p:bldP spid="142405" grpId="0" animBg="1"/>
      <p:bldP spid="142406" grpId="0" animBg="1"/>
      <p:bldP spid="142410" grpId="0" animBg="1"/>
      <p:bldP spid="1424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48883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Таким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образом, образовательные ресурсы, содержащие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интерактивные объекты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наиболее привлекательны и перспективны для использования их в учебном процессе. Они дают возможность разнопланового их применения как при работе с классом (использование компьютера, проектора или при работе с интерактивной доской, так и при организации индивидуальной работы учащихся).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7" descr="C:\Documents and Settings\User\Мои документы\Мои рисунки\0ec61dcebce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956" y="3933056"/>
            <a:ext cx="2624137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59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683568" y="1052736"/>
            <a:ext cx="7704856" cy="408163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Я твердо убеждена, что ИКТ в работе учителя географии дают необозримые возможности в деле повышения качества обучения, развивают педагогику сотрудничества. Древняя наука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География удивительно молодеет,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приобретает новое творческое лицо, юных почитателей и талантливых поклонников.</a:t>
            </a:r>
          </a:p>
          <a:p>
            <a:endParaRPr lang="ru-RU" b="1" dirty="0" smtClean="0">
              <a:solidFill>
                <a:srgbClr val="003399"/>
              </a:solidFill>
            </a:endParaRPr>
          </a:p>
        </p:txBody>
      </p:sp>
      <p:pic>
        <p:nvPicPr>
          <p:cNvPr id="19459" name="Рисунок 2" descr="0280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929188"/>
            <a:ext cx="2505075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145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Учитель всегда невольно стремиться к тому, чтобы выбрать самый  для себя удобный способ преподавания. Чем способ преподавания удобнее для учителя, тем он неудобен для учеников. Только тот способ преподавания верен, которым довольны ученики»</a:t>
            </a:r>
          </a:p>
          <a:p>
            <a:pPr algn="r">
              <a:buFont typeface="Wingdings" pitchFamily="2" charset="2"/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Л.Н.Толстой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dirty="0"/>
              <a:t>                                                                                                               </a:t>
            </a:r>
          </a:p>
        </p:txBody>
      </p:sp>
      <p:pic>
        <p:nvPicPr>
          <p:cNvPr id="3076" name="Picture 7" descr="C:\Documents and Settings\User\Мои документы\Мои рисунки\Feather_writes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292600"/>
            <a:ext cx="4211638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92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3568" y="980728"/>
            <a:ext cx="7467600" cy="4873752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Уроки с применением интерактивных  объектов принято называть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интерактивными. 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Место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учителя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интерактивных уроках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зачастую сводится к направлению деятельности учащихся на достижение целей урока. </a:t>
            </a:r>
          </a:p>
        </p:txBody>
      </p:sp>
      <p:pic>
        <p:nvPicPr>
          <p:cNvPr id="4" name="Picture 7" descr="C:\Documents and Settings\User\Мои документы\Мои рисунки\0ec61dcebce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111625"/>
            <a:ext cx="2624137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772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6192837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Интерактивность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образовательном процессе позволяет решить сразу несколько важнейших задач: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облегчить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ускорить процесс подачи нового учебного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материала;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обеспечить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максимальную вовлеченность обучаемых в процесс обучения;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интеллектуальных,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общеучебных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творческих способностей;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коммуникативных навыков;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активизировать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мышление, внимание, зрительную память, наблюдательность др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оптимальное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решение этих задач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обеспечивает кардинальное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повышение эффективности образовательного процесса. </a:t>
            </a:r>
          </a:p>
        </p:txBody>
      </p:sp>
    </p:spTree>
    <p:extLst>
      <p:ext uri="{BB962C8B-B14F-4D97-AF65-F5344CB8AC3E}">
        <p14:creationId xmlns:p14="http://schemas.microsoft.com/office/powerpoint/2010/main" val="280455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2"/>
          <p:cNvSpPr>
            <a:spLocks noChangeArrowheads="1"/>
          </p:cNvSpPr>
          <p:nvPr/>
        </p:nvSpPr>
        <p:spPr bwMode="auto">
          <a:xfrm>
            <a:off x="0" y="357188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Усвоение предъявленной информации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608070"/>
              </p:ext>
            </p:extLst>
          </p:nvPr>
        </p:nvGraphicFramePr>
        <p:xfrm>
          <a:off x="323528" y="1268760"/>
          <a:ext cx="8224838" cy="4937124"/>
        </p:xfrm>
        <a:graphic>
          <a:graphicData uri="http://schemas.openxmlformats.org/drawingml/2006/table">
            <a:tbl>
              <a:tblPr/>
              <a:tblGrid>
                <a:gridCol w="2901951"/>
                <a:gridCol w="2660650"/>
                <a:gridCol w="2662237"/>
              </a:tblGrid>
              <a:tr h="11320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Анализаторы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Усваивается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информации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20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Слуховой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Устная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Зрительный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Визуальная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2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Слуховой +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зрительный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Аудио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визуальная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67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29613" cy="101123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Степень сохранности информации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349119"/>
              </p:ext>
            </p:extLst>
          </p:nvPr>
        </p:nvGraphicFramePr>
        <p:xfrm>
          <a:off x="395536" y="1412776"/>
          <a:ext cx="7992888" cy="4973388"/>
        </p:xfrm>
        <a:graphic>
          <a:graphicData uri="http://schemas.openxmlformats.org/drawingml/2006/table">
            <a:tbl>
              <a:tblPr/>
              <a:tblGrid>
                <a:gridCol w="1943100"/>
                <a:gridCol w="1914552"/>
                <a:gridCol w="1971648"/>
                <a:gridCol w="2163588"/>
              </a:tblGrid>
              <a:tr h="16250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Промежуток времени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Визуальная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Аудио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визуальная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30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Через 3 часа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Через 3 дня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0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175" cy="108267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наиболее часто используемым элементам   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ИКТ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учебном процессе относятся: 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395536" y="1600200"/>
            <a:ext cx="8244408" cy="49251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электронные учебники и пособия, демонстрируемые с помощью компьютера и мультимедийного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проектора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электронные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энциклопедии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справочники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тренажеры и программы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тестирования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образовательные ресурсы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Интернета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DVD  и CD диски с картинами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иллюстрациями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видео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аудиотехника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геоинформационные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интерактивные конференции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конкурсы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материалы для дистанционного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обучения;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научно-исследовательские работы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проекты;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дистанционное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обучение;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интерактивные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доски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38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60648"/>
            <a:ext cx="8352928" cy="648072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дают интерактивные доски в обучении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объединяет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себе все преимущества современных компьютерных технологий;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визуальный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ресурс урока с минимальными затратами времени;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информации с помощью различных мультимедийных ресурсов;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классификация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систематизация учебного материала,  изучение его на повышенном уровне;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упрощение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объяснения схем, графиков и их наглядность;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наглядное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иллюстрирование при объяснении абстрактных идей и теорий;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высокая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плотность, динамичность и мобильность урока;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выхода за рамки школьной программы;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мотивации учащихся к обучению;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оперативный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контроль и наличие обратной связи.</a:t>
            </a:r>
          </a:p>
        </p:txBody>
      </p:sp>
    </p:spTree>
    <p:extLst>
      <p:ext uri="{BB962C8B-B14F-4D97-AF65-F5344CB8AC3E}">
        <p14:creationId xmlns:p14="http://schemas.microsoft.com/office/powerpoint/2010/main" val="1870991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59420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sz="2800" b="1" i="1" dirty="0" smtClean="0"/>
          </a:p>
          <a:p>
            <a:pPr marL="0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Доска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позволяет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использовать различные</a:t>
            </a:r>
          </a:p>
          <a:p>
            <a:pPr marL="0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формы работы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заполнять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таблицы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кроссворды;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выявлять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соответствия;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проводить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классификацию;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осуществлять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контроль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коррекцию;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составлять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схемы;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дополнять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сохранять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информацию;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многократно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использовать   подготовленный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редактировать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любой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61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150</TotalTime>
  <Words>555</Words>
  <Application>Microsoft Office PowerPoint</Application>
  <PresentationFormat>Экран (4:3)</PresentationFormat>
  <Paragraphs>147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Эркер</vt:lpstr>
      <vt:lpstr>Фотография Photo Editor</vt:lpstr>
      <vt:lpstr>Применение интерактивных объектов при формировании знаний и умений  учащихся на уроках географии </vt:lpstr>
      <vt:lpstr>Презентация PowerPoint</vt:lpstr>
      <vt:lpstr>Презентация PowerPoint</vt:lpstr>
      <vt:lpstr>Презентация PowerPoint</vt:lpstr>
      <vt:lpstr>Презентация PowerPoint</vt:lpstr>
      <vt:lpstr>Степень сохранности информации </vt:lpstr>
      <vt:lpstr>К наиболее часто используемым элементам   ИКТ  в учебном процессе относятся: </vt:lpstr>
      <vt:lpstr>Презентация PowerPoint</vt:lpstr>
      <vt:lpstr>Презентация PowerPoint</vt:lpstr>
      <vt:lpstr>       Рассмотрим более подробно некоторые интерактивные объекты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интерактивных объектов при формировании знаний и умений  учащихся. </dc:title>
  <dc:creator>Лилия</dc:creator>
  <cp:lastModifiedBy>Лилия</cp:lastModifiedBy>
  <cp:revision>19</cp:revision>
  <dcterms:created xsi:type="dcterms:W3CDTF">2012-07-14T17:20:42Z</dcterms:created>
  <dcterms:modified xsi:type="dcterms:W3CDTF">2012-07-16T16:05:26Z</dcterms:modified>
</cp:coreProperties>
</file>