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77" r:id="rId12"/>
    <p:sldId id="266" r:id="rId13"/>
    <p:sldId id="269" r:id="rId14"/>
    <p:sldId id="270" r:id="rId15"/>
    <p:sldId id="268" r:id="rId16"/>
    <p:sldId id="272" r:id="rId17"/>
    <p:sldId id="267" r:id="rId18"/>
    <p:sldId id="275" r:id="rId19"/>
    <p:sldId id="273" r:id="rId20"/>
    <p:sldId id="274" r:id="rId21"/>
    <p:sldId id="276" r:id="rId22"/>
    <p:sldId id="278" r:id="rId23"/>
    <p:sldId id="283" r:id="rId24"/>
    <p:sldId id="280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C0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 varScale="1">
        <p:scale>
          <a:sx n="65" d="100"/>
          <a:sy n="65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53B5-F93C-4F7F-81B0-E88AD80C475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61FEB-211A-431F-B12A-AE093088E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1FEB-211A-431F-B12A-AE093088EAB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zika36@mail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6;&#1085;&#1082;&#1091;&#1088;&#1089;%20&#1048;&#1056;&#1054;%20300%20&#1083;&#1077;&#1090;%20&#1051;&#1086;&#1084;&#1086;&#1085;&#1086;&#1089;&#1086;&#1074;&#1091;\&#1057;&#1083;&#1072;&#1081;&#1076;12.wmv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&#1044;&#1086;&#1082;&#1091;&#1084;&#1077;&#1085;&#1090;&#1099;\&#1052;&#1086;&#1080;%20&#1074;&#1080;&#1076;&#1077;&#1086;&#1079;&#1072;&#1087;&#1080;&#1089;&#1080;\&#1060;&#1080;&#1083;&#1100;&#1084;_0001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lomonosov300.ru" TargetMode="External"/><Relationship Id="rId3" Type="http://schemas.openxmlformats.org/officeDocument/2006/relationships/hyperlink" Target="http://www.syt.edu.severodvinsk.ru/web/bogdanov/index4.htm" TargetMode="External"/><Relationship Id="rId7" Type="http://schemas.openxmlformats.org/officeDocument/2006/relationships/hyperlink" Target="http://www.mvl300.ru/history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omonosov.name/articles_27_61.html" TargetMode="External"/><Relationship Id="rId5" Type="http://schemas.openxmlformats.org/officeDocument/2006/relationships/hyperlink" Target="http://muzey.mitht.ru/library/velikijj_syn_rossii.html" TargetMode="External"/><Relationship Id="rId4" Type="http://schemas.openxmlformats.org/officeDocument/2006/relationships/hyperlink" Target="http://rusk.ru/st.php?idar=113130" TargetMode="External"/><Relationship Id="rId9" Type="http://schemas.openxmlformats.org/officeDocument/2006/relationships/hyperlink" Target="muzico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%20&#1048;&#1056;&#1054;%20300%20&#1083;&#1077;&#1090;%20&#1051;&#1086;&#1084;&#1086;&#1085;&#1086;&#1089;&#1086;&#1074;&#1091;\MpTri.Net%20igor_krutoy_-_kogda_ya_zakrivaiu_glaza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pic>
        <p:nvPicPr>
          <p:cNvPr id="9" name="Рисунок 8" descr="18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1492" cy="68580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572428" cy="5643602"/>
          </a:xfrm>
        </p:spPr>
        <p:txBody>
          <a:bodyPr>
            <a:noAutofit/>
          </a:bodyPr>
          <a:lstStyle/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тернии к звездам  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Автор: Киселева Ирина Анатольевна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Дата рождения: 30.01.1960.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Место работы: МОУ гимназия №36 г.Иваново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Должность: учитель.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Педагогический стаж: 31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Квалификационная категория: высшая.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fizika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36@</a:t>
            </a:r>
            <a:r>
              <a:rPr lang="en-US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Иваново 2011г.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357290" y="71435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веке М.В. Ломоносов ввел в русский язык слово «физика»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когда издал в переводе с немецкого первый в России учебник физики.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8157211_2978350f7f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786058"/>
            <a:ext cx="1493769" cy="242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 descr="uchebnik-gromov-rodina-8-k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7819">
            <a:off x="460417" y="2279069"/>
            <a:ext cx="1174783" cy="1801814"/>
          </a:xfrm>
          <a:prstGeom prst="rect">
            <a:avLst/>
          </a:prstGeom>
        </p:spPr>
      </p:pic>
      <p:pic>
        <p:nvPicPr>
          <p:cNvPr id="11" name="Рисунок 10" descr="00942135.cover_2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9350">
            <a:off x="5563395" y="2597454"/>
            <a:ext cx="1565753" cy="2073058"/>
          </a:xfrm>
          <a:prstGeom prst="rect">
            <a:avLst/>
          </a:prstGeom>
        </p:spPr>
      </p:pic>
      <p:pic>
        <p:nvPicPr>
          <p:cNvPr id="12" name="Рисунок 11" descr="1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8196">
            <a:off x="654096" y="3951857"/>
            <a:ext cx="1428747" cy="2176092"/>
          </a:xfrm>
          <a:prstGeom prst="rect">
            <a:avLst/>
          </a:prstGeom>
        </p:spPr>
      </p:pic>
      <p:pic>
        <p:nvPicPr>
          <p:cNvPr id="14" name="Рисунок 13" descr="1303581764_516e70d1f3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1659">
            <a:off x="6697466" y="2679270"/>
            <a:ext cx="1743075" cy="2381250"/>
          </a:xfrm>
          <a:prstGeom prst="rect">
            <a:avLst/>
          </a:prstGeom>
        </p:spPr>
      </p:pic>
      <p:pic>
        <p:nvPicPr>
          <p:cNvPr id="17" name="Рисунок 16" descr="uchebnik-myakishev-10-klas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57526">
            <a:off x="6117787" y="4066496"/>
            <a:ext cx="1463040" cy="2286000"/>
          </a:xfrm>
          <a:prstGeom prst="rect">
            <a:avLst/>
          </a:prstGeom>
        </p:spPr>
      </p:pic>
      <p:pic>
        <p:nvPicPr>
          <p:cNvPr id="19" name="Рисунок 18" descr="image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48708">
            <a:off x="1687676" y="2558867"/>
            <a:ext cx="1828800" cy="2495550"/>
          </a:xfrm>
          <a:prstGeom prst="rect">
            <a:avLst/>
          </a:prstGeom>
        </p:spPr>
      </p:pic>
      <p:pic>
        <p:nvPicPr>
          <p:cNvPr id="20" name="Рисунок 19" descr="gdz-fizika-11-klass-tihomirova_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15354">
            <a:off x="2188675" y="4604013"/>
            <a:ext cx="1320561" cy="173716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ввёл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научных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 smtClean="0">
                <a:latin typeface="Times New Roman" pitchFamily="18" charset="0"/>
                <a:cs typeface="Times New Roman" pitchFamily="18" charset="0"/>
              </a:rPr>
              <a:t>терминов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атмосфера, микроскоп, минус,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полюс, селитра, формула, диаметр,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радиус, пропорция,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барометр,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метеорология, оптика,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периферия,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эфир, равновесие,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горизонтальный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вертикальный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квадрат, кислота,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сферический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None/>
            </a:pPr>
            <a:endParaRPr lang="ru-RU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algn="l">
              <a:lnSpc>
                <a:spcPct val="80000"/>
              </a:lnSpc>
              <a:buNone/>
            </a:pPr>
            <a:endParaRPr lang="ru-RU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19" descr="7163925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1798637" cy="2303463"/>
          </a:xfrm>
          <a:prstGeom prst="rect">
            <a:avLst/>
          </a:prstGeom>
          <a:noFill/>
        </p:spPr>
      </p:pic>
      <p:pic>
        <p:nvPicPr>
          <p:cNvPr id="10" name="Picture 16" descr="J00762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1663700" cy="1728787"/>
          </a:xfrm>
          <a:prstGeom prst="rect">
            <a:avLst/>
          </a:prstGeom>
          <a:noFill/>
        </p:spPr>
      </p:pic>
      <p:pic>
        <p:nvPicPr>
          <p:cNvPr id="11" name="Picture 10" descr="200px-Wohnzimmerbarome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2831" y="2143116"/>
            <a:ext cx="1428760" cy="1714512"/>
          </a:xfrm>
          <a:prstGeom prst="rect">
            <a:avLst/>
          </a:prstGeom>
          <a:noFill/>
        </p:spPr>
      </p:pic>
      <p:pic>
        <p:nvPicPr>
          <p:cNvPr id="12" name="Picture 8" descr="tn_microscope-1200x-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0034" y="214311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115328" cy="24288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1748 году в работе «Опыт теории упругости воздуха»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М.В. Ломоносовым изложена кинетическая теория газов. В этом сочинении М.В. Ломоносов разработал кинетическую модель идеального газа. Она в ряде основных черт совпадает с моделью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которая была затем принята в физике. Главное отличие в модели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М.В. Ломоносова заключалось в механизме взаимодействия.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 Ломоносов не считал молекулы воздуха упругими шарами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это было принято в кинетической теории газов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лайд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714356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0"/>
            <a:ext cx="4500594" cy="321468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80000"/>
              </a:lnSpc>
            </a:pPr>
            <a:r>
              <a:rPr lang="ru-RU" sz="2000" dirty="0" smtClean="0">
                <a:latin typeface="+mn-lt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Открыл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акон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материи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вошёл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историю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названием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массы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>
              <a:latin typeface="Verdana" pitchFamily="34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786314" y="3571876"/>
            <a:ext cx="3571900" cy="250033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искусственным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замерзла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ртуть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предсказал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существование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абсолютного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нуля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785794"/>
            <a:ext cx="2357454" cy="2357454"/>
          </a:xfrm>
          <a:prstGeom prst="rect">
            <a:avLst/>
          </a:prstGeom>
        </p:spPr>
      </p:pic>
      <p:pic>
        <p:nvPicPr>
          <p:cNvPr id="13" name="Рисунок 12" descr="1297923893_z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714620"/>
            <a:ext cx="3214710" cy="359800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01014" cy="24288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Создал ряд оптических приборов: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ночезрительную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трубу - для ночного видения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</a:rPr>
            </a:br>
            <a:endParaRPr lang="de-DE" sz="2400" dirty="0">
              <a:latin typeface="Verdana" pitchFamily="34" charset="0"/>
            </a:endParaRPr>
          </a:p>
        </p:txBody>
      </p:sp>
      <p:pic>
        <p:nvPicPr>
          <p:cNvPr id="9" name="Рисунок 8" descr="tru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71810"/>
            <a:ext cx="4227472" cy="2071702"/>
          </a:xfrm>
          <a:prstGeom prst="rect">
            <a:avLst/>
          </a:prstGeom>
        </p:spPr>
      </p:pic>
      <p:pic>
        <p:nvPicPr>
          <p:cNvPr id="10" name="Рисунок 9" descr="optichtry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928802"/>
            <a:ext cx="3286116" cy="3908442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7901014" cy="242889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батоскоп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- для исследования дна рек и морей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горизонтоскоп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» — 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горизонтального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обзора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200" dirty="0" err="1" smtClean="0"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телескоп с отражателем.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lomo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143248"/>
            <a:ext cx="1905000" cy="2641600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357694"/>
            <a:ext cx="4165715" cy="137571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7901014" cy="24288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М.В. Ломоносова –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явлениях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воздушных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электрической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происходящих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объясня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воздушные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явления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Интересно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во времена Ломоносова с грозой пытались бороться колокольным звоном. В 1753 году М.В. Ломоносов учредил премию тому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кто объяснит «подлинную электрической силы причину и составит точную ее теорию». Пока эту премию так никто и не получил!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3344137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876"/>
            <a:ext cx="4786346" cy="2701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5143536" cy="20002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1743 году М.В. Ломоносов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приступил 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систематическому изучению северных сияний.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aurora-borea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928934"/>
            <a:ext cx="4462359" cy="2907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3" name="Рисунок 12" descr="08f427f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214422"/>
            <a:ext cx="2811480" cy="5000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785794"/>
            <a:ext cx="4071966" cy="22145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М.В. Ломоносов впервые научно объяснил такое природное явление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землетрясение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подразделив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по степени на 4 группы.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3810000" cy="4286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Рисунок 9" descr="3365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643314"/>
            <a:ext cx="3143272" cy="21531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857232"/>
            <a:ext cx="4500594" cy="328612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1761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наблюдая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прохождение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Венеры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солнечному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диску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обнаружил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Венеры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атмосферы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</a:rPr>
            </a:br>
            <a:endParaRPr lang="de-DE" sz="2400" dirty="0">
              <a:latin typeface="Verdana" pitchFamily="34" charset="0"/>
            </a:endParaRPr>
          </a:p>
        </p:txBody>
      </p:sp>
      <p:pic>
        <p:nvPicPr>
          <p:cNvPr id="6" name="Рисунок 5" descr="14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2862243" cy="171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ven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4273381" cy="4214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pic>
        <p:nvPicPr>
          <p:cNvPr id="6" name="Фильм_000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71538" y="714356"/>
            <a:ext cx="6858000" cy="548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7901014" cy="35719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Описал строение Земли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планеты.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Будучи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горячим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сторонником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учения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многочисленности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обитаемых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миров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Уста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премудрых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гласят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de-D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светов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de-D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Несчетны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горят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de-D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Народы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веков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88-naydeny-novye-ekzoplanety-v-zvezdnoy-sisteme-analogichnoy-nashe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786322"/>
            <a:ext cx="2381250" cy="1428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Рисунок 9" descr="big_7640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71678"/>
            <a:ext cx="3857652" cy="3202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1754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построил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вертолета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пружинным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заводом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доказал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осуществимость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полета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такого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 smtClean="0"/>
          </a:p>
          <a:p>
            <a:endParaRPr lang="ru-RU" dirty="0"/>
          </a:p>
        </p:txBody>
      </p:sp>
      <p:pic>
        <p:nvPicPr>
          <p:cNvPr id="5" name="Picture 8" descr="Файл:Lomonocov s Aerodynamic Machine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2000240"/>
            <a:ext cx="3462338" cy="4322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10" descr="8432828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3620250" cy="271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143504" y="785794"/>
            <a:ext cx="4000496" cy="571504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 оригинальные </a:t>
            </a:r>
          </a:p>
          <a:p>
            <a:pPr algn="l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цветные стёкла для мозаики-</a:t>
            </a:r>
          </a:p>
          <a:p>
            <a:pPr algn="l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смальту. </a:t>
            </a: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Сверкающие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самоцветы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смальты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были 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ярче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богаче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итальянских по </a:t>
            </a:r>
          </a:p>
          <a:p>
            <a:pPr algn="l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краскам.</a:t>
            </a:r>
            <a:r>
              <a:rPr lang="de-DE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художником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выкладывал из смальты </a:t>
            </a:r>
          </a:p>
          <a:p>
            <a:pPr algn="l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картины и портреты,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мастеров-мозаи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l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собственноручного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набора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de-DE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de-D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1754 </a:t>
            </a:r>
          </a:p>
          <a:p>
            <a:pPr algn="l"/>
            <a:endParaRPr lang="ru-RU" sz="2900" dirty="0">
              <a:solidFill>
                <a:schemeClr val="tx1"/>
              </a:solidFill>
            </a:endParaRPr>
          </a:p>
        </p:txBody>
      </p:sp>
      <p:pic>
        <p:nvPicPr>
          <p:cNvPr id="5" name="Picture 17" descr="Петр I. Мозаика собственноручного набора Ломоносова. 17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4437063" cy="5589587"/>
          </a:xfrm>
          <a:prstGeom prst="rect">
            <a:avLst/>
          </a:prstGeom>
          <a:noFill/>
        </p:spPr>
      </p:pic>
      <p:pic>
        <p:nvPicPr>
          <p:cNvPr id="6" name="Picture 25" descr="цве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000240"/>
            <a:ext cx="1302558" cy="14124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714776" cy="300039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Императрица 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Елизавета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Петровна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12 (25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новому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стилю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1755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Татьяны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православному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церковному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календарю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подписала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Московского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на сегодняшний день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носит имя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 Ломоносова.</a:t>
            </a:r>
          </a:p>
          <a:p>
            <a:pPr algn="l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8" descr="ukaz_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714356"/>
            <a:ext cx="3403600" cy="5414962"/>
          </a:xfrm>
          <a:prstGeom prst="rect">
            <a:avLst/>
          </a:prstGeom>
        </p:spPr>
      </p:pic>
      <p:pic>
        <p:nvPicPr>
          <p:cNvPr id="6" name="Picture 12" descr="Елизавета Петро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214942" y="1643050"/>
            <a:ext cx="3429024" cy="3714776"/>
          </a:xfrm>
        </p:spPr>
        <p:txBody>
          <a:bodyPr>
            <a:normAutofit/>
          </a:bodyPr>
          <a:lstStyle/>
          <a:p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Ломоносову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зданием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МГУ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Воробьевых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горах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2dccb_6580330c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4054107" cy="535785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 М.В. Ломоносова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409568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pic>
        <p:nvPicPr>
          <p:cNvPr id="5" name="Picture 8" descr="Zhazhda_nauki_byla_silnyeishyei_strastyu_yego_dushi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857232"/>
            <a:ext cx="4297362" cy="5259388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86446" y="1500174"/>
            <a:ext cx="2357454" cy="414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Памятная медаль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300-летию со дня рождения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великого учёного.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Надпись: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Жажда науки была сильнейшею страстью сей души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28728" y="1714488"/>
            <a:ext cx="6543676" cy="41434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Опираясь на свои знания, М.В. Ломоносов впервые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сделал попытку установить связь между тепловыми, химическими,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световыми и электрическими процессами, происходящими в природе.</a:t>
            </a:r>
          </a:p>
          <a:p>
            <a:pPr algn="l"/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 Такое логическое единство является следствием понимания им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единства природы и существования немногих фундаментальных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законов, лежащих в основе целостного многообразия явлений.</a:t>
            </a:r>
          </a:p>
          <a:p>
            <a:pPr algn="l"/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 Значение работ М.В. Ломоносова по естественным наукам - физике и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астрономии,  в том, что он, опираясь на  практические наблюдения и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опыты, в своих теоретических работах перевел их на ясный язык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математических выкладок, формулировок, чертежей. Это дало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его последователям дальше двигаться в научном 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направлении.</a:t>
            </a:r>
          </a:p>
          <a:p>
            <a:pPr algn="l"/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приводит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— говорил 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Васильевич Ломоносов.</a:t>
            </a:r>
          </a:p>
          <a:p>
            <a:pPr>
              <a:buFont typeface="Arial" pitchFamily="34" charset="0"/>
              <a:buChar char="•"/>
            </a:pPr>
            <a:endParaRPr lang="ru-RU" sz="6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42976" y="2571744"/>
            <a:ext cx="7429552" cy="3786214"/>
          </a:xfrm>
        </p:spPr>
        <p:txBody>
          <a:bodyPr>
            <a:normAutofit lnSpcReduction="10000"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http://www.syt.edu.severodvinsk.ru/web/bogdanov/index4.htm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http://rusk.ru/st.php?idar=113130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http://muzey.mitht.ru/library/velikijj_syn_rossii.html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http://lomonosov.name/articles_27_61.html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http://www.mvl300.ru/history.htm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lomonosov300.ru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u="sng" dirty="0" smtClean="0">
                <a:solidFill>
                  <a:srgbClr val="1C018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600" u="sng" dirty="0" smtClean="0">
                <a:solidFill>
                  <a:srgbClr val="1C0181"/>
                </a:solidFill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muzico.ru</a:t>
            </a:r>
            <a:endParaRPr lang="en-US" sz="1600" u="sng" dirty="0" smtClean="0">
              <a:solidFill>
                <a:srgbClr val="1C018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/>
          </a:p>
          <a:p>
            <a:endParaRPr lang="ru-RU" sz="1900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901014" cy="24288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«…на берегах Ледовитого моря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подобно северному сиянию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блеснул Ломоносов. Ослепительно и прекрасно было это явление!»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5000636"/>
            <a:ext cx="3757610" cy="1125527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 Белинский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MpTri.Net igor_krutoy_-_kogda_ya_zakrivaiu_gla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714357"/>
            <a:ext cx="3529010" cy="288609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Ломоносов Михаил Васильевич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(1711-1765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7615246" cy="1714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Гениальный русский ученый-энциклопедист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из основоположников современного естествознания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заложивший основы русского литературного языка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выдающийся поборник отечественного просвещения.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3095625" cy="401955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3786190"/>
            <a:ext cx="7858180" cy="2786082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знаменательная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300-летие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рождения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великого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российского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учёного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просветителя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В. </a:t>
            </a:r>
            <a:r>
              <a:rPr lang="de-DE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ла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571480"/>
            <a:ext cx="4286280" cy="270035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Открытия М.В. Ломоносова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разных областях науки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Научная деятельность М.В. Ломоносова была чрезвычайно многообразной. Будучи профессором химии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уделял большое внимание исследованиям по физике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кроме того занимался астрономией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геологией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географией и другими науками.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М.В. Ломоносов вел исследования в области истории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писал стихотворения и оды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было присуще стремление исследовать связи между физическими явлениями различной природы.</a:t>
            </a:r>
            <a:r>
              <a:rPr lang="de-DE" sz="1900" dirty="0" smtClean="0"/>
              <a:t/>
            </a:r>
            <a:br>
              <a:rPr lang="de-DE" sz="1900" dirty="0" smtClean="0"/>
            </a:br>
            <a:endParaRPr lang="ru-RU" sz="1900" dirty="0"/>
          </a:p>
        </p:txBody>
      </p:sp>
      <p:pic>
        <p:nvPicPr>
          <p:cNvPr id="10" name="Рисунок 9" descr="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429132"/>
            <a:ext cx="4857784" cy="1947861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8286776" cy="28575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работы В.М. Ломоносова по физике и химии посвящены вопросам строения вещества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них содержалось и его первоначальное представление об атомах и их свойствах. В работах «Элементы математической химии»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«Опыт теории о нечувствительных частицах тел и вообще о причинах частичных качеств» М.В. Ломоносов излагал самые общие представления о строении материи и о «принципах мироздания»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is_html_m593d6d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714356"/>
            <a:ext cx="4143404" cy="2589628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501254" cy="30718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Организовал первую в России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химическую лабораторию.  В своём «Слове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пользе химии» (1751) учёный настоятельно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требовал объединения химии, физики 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математики для совместного изучения химических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явлений, т.е. разработал основные  принципы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науки – "физической химии". </a:t>
            </a:r>
          </a:p>
          <a:p>
            <a:endParaRPr lang="ru-RU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Рисунок 6" descr="10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71480"/>
            <a:ext cx="6072230" cy="321471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615130" cy="16430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1745 году за работу в области химии М. В. Ломоносову было присвоено звание профессора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Рисунок 7" descr="dipl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71678"/>
            <a:ext cx="5143536" cy="430414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787</Words>
  <PresentationFormat>Экран (4:3)</PresentationFormat>
  <Paragraphs>147</Paragraphs>
  <Slides>28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«…на берегах Ледовитого моря, подобно северному сиянию, блеснул Ломоносов. Ослепительно и прекрасно было это явление!»</vt:lpstr>
      <vt:lpstr>Ломоносов Михаил Васильевич (1711-1765)</vt:lpstr>
      <vt:lpstr>Слайд 5</vt:lpstr>
      <vt:lpstr>Открытия М.В. Ломоносова  в разных областях науки</vt:lpstr>
      <vt:lpstr>Слайд 7</vt:lpstr>
      <vt:lpstr>Слайд 8</vt:lpstr>
      <vt:lpstr>В 1745 году за работу в области химии М. В. Ломоносову было присвоено звание профессора.</vt:lpstr>
      <vt:lpstr>Слайд 10</vt:lpstr>
      <vt:lpstr>М.В. Ломоносов впервые ввёл в русский язык  множество новых  научных терминов</vt:lpstr>
      <vt:lpstr>В 1748 году в работе «Опыт теории упругости воздуха»  М.В. Ломоносовым изложена кинетическая теория газов. В этом сочинении М.В. Ломоносов разработал кинетическую модель идеального газа. Она в ряде основных черт совпадает с моделью, которая была затем принята в физике. Главное отличие в модели  М.В. Ломоносова заключалось в механизме взаимодействия.  М.В Ломоносов не считал молекулы воздуха упругими шарами, как это было принято в кинетической теории газов в XIX в.</vt:lpstr>
      <vt:lpstr>        Открыл закон сохранения материи и движения.  Этот закон вошёл в историю под названием "закон  сохранения массы“.   </vt:lpstr>
      <vt:lpstr> Создал ряд оптических приборов:    -  «ночезрительную» трубу - для ночного видения   </vt:lpstr>
      <vt:lpstr>-   «батоскоп» - для исследования дна рек и морей   -   «горизонтоскоп» —  для горизонтального обзора местности  -   телескоп с отражателем. </vt:lpstr>
      <vt:lpstr>Работа М.В. Ломоносова – «Слово о явлениях воздушных, от электрической силы происходящих», объясняет воздушные электрические явления. Интересно, что во времена Ломоносова с грозой пытались бороться колокольным звоном. В 1753 году М.В. Ломоносов учредил премию тому, кто объяснит «подлинную электрической силы причину и составит точную ее теорию». Пока эту премию так никто и не получил!</vt:lpstr>
      <vt:lpstr>В 1743 году М.В. Ломоносов приступил к  систематическому изучению северных сияний.</vt:lpstr>
      <vt:lpstr>М.В. Ломоносов впервые научно объяснил такое природное явление, как землетрясение, подразделив  их по степени на 4 группы.</vt:lpstr>
      <vt:lpstr>26 мая 1761 года,   наблюдая прохождение   Венеры по солнечному диску,    М.В. Ломоносов   обнаружил наличие у   Венеры атмосферы.   </vt:lpstr>
      <vt:lpstr>Описал строение Земли, как планеты. Будучи горячим сторонником учения о многочисленности обитаемых миров,  М.В. Ломоносов писал:   «Уста премудрых нам гласят,  Там разных множество светов, Несчетны солнца там горят, Народы там и круг веков».</vt:lpstr>
      <vt:lpstr>Слайд 21</vt:lpstr>
      <vt:lpstr>Слайд 22</vt:lpstr>
      <vt:lpstr>Слайд 23</vt:lpstr>
      <vt:lpstr>Памятник   М.В. Ломоносову в Москве перед зданием МГУ   на Воробьевых горах</vt:lpstr>
      <vt:lpstr>Орден М.В. Ломоносова</vt:lpstr>
      <vt:lpstr>Слайд 26</vt:lpstr>
      <vt:lpstr>Заключение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КиселёваИА</cp:lastModifiedBy>
  <cp:revision>64</cp:revision>
  <dcterms:modified xsi:type="dcterms:W3CDTF">2002-01-01T14:55:38Z</dcterms:modified>
</cp:coreProperties>
</file>