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7" r:id="rId13"/>
    <p:sldId id="279" r:id="rId14"/>
    <p:sldId id="298" r:id="rId15"/>
    <p:sldId id="299" r:id="rId16"/>
    <p:sldId id="300" r:id="rId17"/>
    <p:sldId id="301" r:id="rId18"/>
    <p:sldId id="296" r:id="rId19"/>
    <p:sldId id="302" r:id="rId20"/>
    <p:sldId id="303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E60000"/>
    <a:srgbClr val="FF99FF"/>
    <a:srgbClr val="FF99CC"/>
    <a:srgbClr val="FF0066"/>
    <a:srgbClr val="FF5050"/>
    <a:srgbClr val="FF7C8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38FA-2BD3-4535-BD80-17F1005992C3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1033-C50D-4714-89E1-549701B3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AE504-352D-4D56-A61A-77EE5D9EBFE4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D95E9-8318-4AE6-83B6-C1144EE3F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685C-B80C-4A75-8B9E-FB3B75E77523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ACA5-6879-40BA-900F-9ADB70D47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87F4-39BE-474C-8502-E34B0180EEE1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DF3F-CFCF-4C27-BB62-C270EFCDF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904F8-4B5A-494B-8357-4D5184B6FFBC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4EA5-6438-4A09-BF3B-FBCE815F7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5AF1-21D7-479A-8AE7-AC7C162E183D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82D7-58B9-4F57-9070-3D2226B8B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B0E4-5DBF-4C9E-B8BF-2779CD164D78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481C-FC18-41AD-BF60-3F76EBA36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A66F-CE50-4FA3-BFF4-2903F80AAE58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0160-EC31-466F-89B1-084BD4F74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A21F-D4A6-4E1E-869E-B86CE8FA7516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16EF-C99B-4504-88D2-3BCE6A043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E101-CF83-4E43-BEAD-2893E9ED3761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3DCF-F4F9-4A02-BF17-A8A17EBFD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3017-5EED-4D1B-AE57-4810F6892CA5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8AC6-18E6-4F4C-B9D4-FCFBF1288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C707C4-7293-4D2A-B994-367018D4A82F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25351C-E8F5-4777-B9FC-3912B05EA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143000" y="2357438"/>
            <a:ext cx="6643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800" b="1">
                <a:latin typeface="Times New Roman" pitchFamily="18" charset="0"/>
                <a:cs typeface="Times New Roman" pitchFamily="18" charset="0"/>
              </a:rPr>
              <a:t>Учитель ХХ</a:t>
            </a:r>
            <a:r>
              <a:rPr lang="en-US" sz="5800" b="1"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ru-RU" sz="5800" b="1">
                <a:latin typeface="Times New Roman" pitchFamily="18" charset="0"/>
                <a:cs typeface="Times New Roman" pitchFamily="18" charset="0"/>
              </a:rPr>
              <a:t>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214438" y="1714500"/>
            <a:ext cx="6500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Помогай и одобряй труд ребёнка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11" y="4000504"/>
            <a:ext cx="3846136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214438" y="1571625"/>
            <a:ext cx="6500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Старайся ничему </a:t>
            </a:r>
          </a:p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не учить ребёнка напрямую. Учись сам.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/>
          <a:srcRect b="6532"/>
          <a:stretch>
            <a:fillRect/>
          </a:stretch>
        </p:blipFill>
        <p:spPr>
          <a:xfrm>
            <a:off x="2285984" y="4214818"/>
            <a:ext cx="435381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214438" y="1571625"/>
            <a:ext cx="6500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Искренне восхищайся всем красивым, что видишь вокруг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071942"/>
            <a:ext cx="3531039" cy="2472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214438" y="1571625"/>
            <a:ext cx="6500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Педагогика нежности – требование сурового времени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88" y="3929063"/>
            <a:ext cx="3802062" cy="25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59293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00"/>
                </a:solidFill>
              </a:rPr>
              <a:t>   Современный учитель и качество образования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357188" y="3714750"/>
            <a:ext cx="6572250" cy="2428875"/>
          </a:xfrm>
          <a:prstGeom prst="cloudCallout">
            <a:avLst>
              <a:gd name="adj1" fmla="val 35582"/>
              <a:gd name="adj2" fmla="val -11651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Личностно – ориентированный подход на уроках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03048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642918"/>
            <a:ext cx="750099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rgbClr val="EE0000"/>
                </a:solidFill>
              </a:rPr>
              <a:t>Основные средства </a:t>
            </a:r>
            <a:r>
              <a:rPr lang="ru-RU" sz="3600" b="1" dirty="0" err="1">
                <a:ln w="12700">
                  <a:solidFill>
                    <a:schemeClr val="tx1"/>
                  </a:solidFill>
                </a:ln>
                <a:solidFill>
                  <a:srgbClr val="EE0000"/>
                </a:solidFill>
              </a:rPr>
              <a:t>субъективизации</a:t>
            </a:r>
            <a:r>
              <a:rPr lang="ru-RU" sz="3600" b="1" dirty="0">
                <a:ln w="12700">
                  <a:solidFill>
                    <a:schemeClr val="tx1"/>
                  </a:solidFill>
                </a:ln>
                <a:solidFill>
                  <a:srgbClr val="EE0000"/>
                </a:solidFill>
              </a:rPr>
              <a:t>: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500063" y="200025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2060"/>
                </a:solidFill>
              </a:rPr>
              <a:t>    1) Систематическое использование опережающего отражения окружающей действительности почти на всех структурных этапах урока</a:t>
            </a:r>
          </a:p>
        </p:txBody>
      </p:sp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785813" y="3357563"/>
            <a:ext cx="7643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002060"/>
                </a:solidFill>
              </a:rPr>
              <a:t>    2) Целенаправленное развитие логического мышления учащихся</a:t>
            </a:r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1357313" y="4572000"/>
            <a:ext cx="70723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002060"/>
                </a:solidFill>
              </a:rPr>
              <a:t>    3) Повышение речевой активности школьников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1714488"/>
            <a:ext cx="47107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это даёт?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57188" y="2643188"/>
            <a:ext cx="7929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300" b="1" i="1"/>
              <a:t> </a:t>
            </a:r>
            <a:r>
              <a:rPr lang="ru-RU" sz="2800" i="1"/>
              <a:t>Ученик предопределяет виды и содержание учебной деятельности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357188" y="3714750"/>
            <a:ext cx="8072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800" b="1" i="1"/>
              <a:t> </a:t>
            </a:r>
            <a:r>
              <a:rPr lang="ru-RU" sz="2800" i="1"/>
              <a:t>Логическое мышление является важнейшим интеллектуальным качеством</a:t>
            </a:r>
            <a:endParaRPr lang="ru-RU" sz="2800" b="1" i="1"/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357188" y="4786313"/>
            <a:ext cx="80724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800" b="1" i="1"/>
              <a:t> </a:t>
            </a:r>
            <a:r>
              <a:rPr lang="ru-RU" sz="2800" i="1"/>
              <a:t> Широкое включение устной речи в учебную деятельность стимулирует внимание, память и мышление ученика</a:t>
            </a:r>
            <a:endParaRPr lang="ru-RU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664368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>
                <a:solidFill>
                  <a:srgbClr val="FFFF00"/>
                </a:solidFill>
              </a:rPr>
              <a:t>   </a:t>
            </a:r>
            <a:r>
              <a:rPr lang="ru-RU" sz="3400" i="1">
                <a:solidFill>
                  <a:srgbClr val="FFFF00"/>
                </a:solidFill>
              </a:rPr>
              <a:t>Для реализации личностно – ориентированного обучения </a:t>
            </a:r>
          </a:p>
          <a:p>
            <a:pPr algn="ctr"/>
            <a:r>
              <a:rPr lang="ru-RU" sz="3400" i="1">
                <a:solidFill>
                  <a:srgbClr val="FFFF00"/>
                </a:solidFill>
              </a:rPr>
              <a:t>в практике используют различные методы:</a:t>
            </a:r>
            <a:endParaRPr lang="ru-RU" sz="34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3643313"/>
            <a:ext cx="6786563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4643438"/>
            <a:ext cx="6786563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5643563"/>
            <a:ext cx="6786563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эвристический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1643050"/>
            <a:ext cx="617361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он – современный учитель?</a:t>
            </a:r>
          </a:p>
        </p:txBody>
      </p:sp>
      <p:pic>
        <p:nvPicPr>
          <p:cNvPr id="38916" name="Рисунок 3" descr="2354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071688"/>
            <a:ext cx="1714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142875" y="2357438"/>
            <a:ext cx="7500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В российских школах  </a:t>
            </a:r>
            <a:r>
              <a:rPr lang="ru-RU" sz="2400" b="1" i="1">
                <a:solidFill>
                  <a:srgbClr val="E60000"/>
                </a:solidFill>
              </a:rPr>
              <a:t>1</a:t>
            </a:r>
            <a:r>
              <a:rPr lang="ru-RU" sz="2400" i="1">
                <a:solidFill>
                  <a:srgbClr val="E60000"/>
                </a:solidFill>
              </a:rPr>
              <a:t> млн. </a:t>
            </a:r>
            <a:r>
              <a:rPr lang="ru-RU" sz="2400" b="1" i="1">
                <a:solidFill>
                  <a:srgbClr val="E60000"/>
                </a:solidFill>
              </a:rPr>
              <a:t>264</a:t>
            </a:r>
            <a:r>
              <a:rPr lang="ru-RU" sz="2400" i="1">
                <a:solidFill>
                  <a:srgbClr val="E60000"/>
                </a:solidFill>
              </a:rPr>
              <a:t> тыс. </a:t>
            </a:r>
            <a:r>
              <a:rPr lang="ru-RU" sz="2400" i="1"/>
              <a:t>педагогов</a:t>
            </a:r>
          </a:p>
        </p:txBody>
      </p:sp>
      <p:pic>
        <p:nvPicPr>
          <p:cNvPr id="38918" name="Рисунок 5" descr="3961032156d01d5acffd9f7232b858eda7fa8ece92_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85750" y="2714625"/>
            <a:ext cx="12144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1428750" y="3286125"/>
            <a:ext cx="5929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  </a:t>
            </a:r>
            <a:r>
              <a:rPr lang="ru-RU" sz="2800" b="1" i="1">
                <a:solidFill>
                  <a:srgbClr val="EE0000"/>
                </a:solidFill>
              </a:rPr>
              <a:t>1</a:t>
            </a:r>
            <a:r>
              <a:rPr lang="ru-RU" sz="2800" i="1">
                <a:solidFill>
                  <a:srgbClr val="EE0000"/>
                </a:solidFill>
              </a:rPr>
              <a:t>млн. </a:t>
            </a:r>
            <a:r>
              <a:rPr lang="ru-RU" sz="2800" b="1" i="1">
                <a:solidFill>
                  <a:srgbClr val="EE0000"/>
                </a:solidFill>
              </a:rPr>
              <a:t>99</a:t>
            </a:r>
            <a:r>
              <a:rPr lang="ru-RU" sz="2800" i="1">
                <a:solidFill>
                  <a:srgbClr val="EE0000"/>
                </a:solidFill>
              </a:rPr>
              <a:t> тыс. ( </a:t>
            </a:r>
            <a:r>
              <a:rPr lang="ru-RU" sz="2800" b="1" i="1">
                <a:solidFill>
                  <a:srgbClr val="EE0000"/>
                </a:solidFill>
              </a:rPr>
              <a:t>87%</a:t>
            </a:r>
            <a:r>
              <a:rPr lang="ru-RU" sz="2800" i="1">
                <a:solidFill>
                  <a:srgbClr val="EE0000"/>
                </a:solidFill>
              </a:rPr>
              <a:t>)</a:t>
            </a:r>
            <a:r>
              <a:rPr lang="ru-RU" sz="2800" i="1"/>
              <a:t> - женщины</a:t>
            </a:r>
          </a:p>
        </p:txBody>
      </p:sp>
      <p:pic>
        <p:nvPicPr>
          <p:cNvPr id="8" name="Рисунок 7" descr="fla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4500563"/>
            <a:ext cx="1357313" cy="90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2071688" y="4643438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/>
              <a:t>  Во Франции – </a:t>
            </a:r>
            <a:r>
              <a:rPr lang="ru-RU" sz="3200" b="1" i="1">
                <a:solidFill>
                  <a:srgbClr val="EE0000"/>
                </a:solidFill>
              </a:rPr>
              <a:t>57 %</a:t>
            </a:r>
            <a:r>
              <a:rPr lang="ru-RU" sz="3200" i="1"/>
              <a:t> </a:t>
            </a:r>
          </a:p>
        </p:txBody>
      </p:sp>
      <p:pic>
        <p:nvPicPr>
          <p:cNvPr id="10" name="Рисунок 9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5" y="5572125"/>
            <a:ext cx="1395413" cy="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23" name="TextBox 10"/>
          <p:cNvSpPr txBox="1">
            <a:spLocks noChangeArrowheads="1"/>
          </p:cNvSpPr>
          <p:nvPr/>
        </p:nvSpPr>
        <p:spPr bwMode="auto">
          <a:xfrm>
            <a:off x="2143125" y="5786438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/>
              <a:t>  В Японии – </a:t>
            </a:r>
            <a:r>
              <a:rPr lang="ru-RU" sz="3200" b="1" i="1">
                <a:solidFill>
                  <a:srgbClr val="EE0000"/>
                </a:solidFill>
              </a:rPr>
              <a:t>32 %</a:t>
            </a:r>
            <a:r>
              <a:rPr lang="ru-RU" sz="3200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1643050"/>
            <a:ext cx="617361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он – современный учитель?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500063" y="2428875"/>
            <a:ext cx="7929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/>
              <a:t>Средний возраст учителей – </a:t>
            </a:r>
            <a:r>
              <a:rPr lang="ru-RU" sz="3200" b="1" i="1">
                <a:solidFill>
                  <a:srgbClr val="EE0000"/>
                </a:solidFill>
              </a:rPr>
              <a:t>43 </a:t>
            </a:r>
            <a:r>
              <a:rPr lang="ru-RU" sz="3200" i="1">
                <a:solidFill>
                  <a:srgbClr val="EE0000"/>
                </a:solidFill>
              </a:rPr>
              <a:t>года</a:t>
            </a:r>
            <a:endParaRPr lang="ru-RU" sz="3200" i="1"/>
          </a:p>
        </p:txBody>
      </p:sp>
      <p:pic>
        <p:nvPicPr>
          <p:cNvPr id="8" name="Рисунок 7" descr="flag.gif"/>
          <p:cNvPicPr>
            <a:picLocks noChangeAspect="1"/>
          </p:cNvPicPr>
          <p:nvPr/>
        </p:nvPicPr>
        <p:blipFill>
          <a:blip r:embed="rId3"/>
          <a:srcRect l="10513" r="15778"/>
          <a:stretch>
            <a:fillRect/>
          </a:stretch>
        </p:blipFill>
        <p:spPr>
          <a:xfrm>
            <a:off x="642938" y="4357688"/>
            <a:ext cx="1143000" cy="103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2071688" y="4643438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Столько же молодых (</a:t>
            </a:r>
            <a:r>
              <a:rPr lang="ru-RU" sz="2800" b="1" i="1">
                <a:solidFill>
                  <a:srgbClr val="EE0000"/>
                </a:solidFill>
              </a:rPr>
              <a:t>до 30 лет</a:t>
            </a:r>
            <a:r>
              <a:rPr lang="ru-RU" sz="2800" i="1"/>
              <a:t>) </a:t>
            </a:r>
          </a:p>
        </p:txBody>
      </p:sp>
      <p:pic>
        <p:nvPicPr>
          <p:cNvPr id="10" name="Рисунок 9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5500688"/>
            <a:ext cx="866775" cy="107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44" name="TextBox 10"/>
          <p:cNvSpPr txBox="1">
            <a:spLocks noChangeArrowheads="1"/>
          </p:cNvSpPr>
          <p:nvPr/>
        </p:nvSpPr>
        <p:spPr bwMode="auto">
          <a:xfrm>
            <a:off x="2143125" y="5572125"/>
            <a:ext cx="557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EE0000"/>
                </a:solidFill>
              </a:rPr>
              <a:t>50,7%</a:t>
            </a:r>
            <a:r>
              <a:rPr lang="ru-RU" sz="2800" i="1"/>
              <a:t> - люди </a:t>
            </a:r>
            <a:r>
              <a:rPr lang="ru-RU" sz="2800" b="1" i="1">
                <a:solidFill>
                  <a:srgbClr val="EE0000"/>
                </a:solidFill>
              </a:rPr>
              <a:t>от 31 до 46 лет </a:t>
            </a:r>
          </a:p>
        </p:txBody>
      </p:sp>
      <p:pic>
        <p:nvPicPr>
          <p:cNvPr id="39945" name="Рисунок 11" descr="59646412_pension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125788"/>
            <a:ext cx="15716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Box 12"/>
          <p:cNvSpPr txBox="1">
            <a:spLocks noChangeArrowheads="1"/>
          </p:cNvSpPr>
          <p:nvPr/>
        </p:nvSpPr>
        <p:spPr bwMode="auto">
          <a:xfrm>
            <a:off x="2428875" y="3500438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Каждый десятый  - пенсионер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143000" y="1857375"/>
            <a:ext cx="66436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Умеет находить общий язык со своими учениками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643446"/>
            <a:ext cx="2667018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1643050"/>
            <a:ext cx="617361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он – современный учитель?</a:t>
            </a: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1000125" y="2428875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/>
              <a:t>Около </a:t>
            </a:r>
            <a:r>
              <a:rPr lang="ru-RU" sz="3200" b="1" i="1">
                <a:solidFill>
                  <a:srgbClr val="EE0000"/>
                </a:solidFill>
              </a:rPr>
              <a:t>40 % </a:t>
            </a:r>
            <a:r>
              <a:rPr lang="ru-RU" sz="3200" i="1"/>
              <a:t>учителей не бывает:</a:t>
            </a:r>
          </a:p>
        </p:txBody>
      </p:sp>
      <p:pic>
        <p:nvPicPr>
          <p:cNvPr id="40965" name="Рисунок 13" descr="37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143250"/>
            <a:ext cx="19288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14" descr="3753.jpg"/>
          <p:cNvPicPr>
            <a:picLocks noChangeAspect="1"/>
          </p:cNvPicPr>
          <p:nvPr/>
        </p:nvPicPr>
        <p:blipFill>
          <a:blip r:embed="rId4"/>
          <a:srcRect t="14824"/>
          <a:stretch>
            <a:fillRect/>
          </a:stretch>
        </p:blipFill>
        <p:spPr bwMode="auto">
          <a:xfrm>
            <a:off x="3357563" y="3143250"/>
            <a:ext cx="1927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15" descr="375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143250"/>
            <a:ext cx="1928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16"/>
          <p:cNvSpPr txBox="1">
            <a:spLocks noChangeArrowheads="1"/>
          </p:cNvSpPr>
          <p:nvPr/>
        </p:nvSpPr>
        <p:spPr bwMode="auto">
          <a:xfrm>
            <a:off x="571500" y="4929188"/>
            <a:ext cx="7000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/>
              <a:t>Почти </a:t>
            </a:r>
            <a:r>
              <a:rPr lang="ru-RU" sz="3200" b="1" i="1">
                <a:solidFill>
                  <a:srgbClr val="EE0000"/>
                </a:solidFill>
              </a:rPr>
              <a:t>70 % </a:t>
            </a:r>
            <a:r>
              <a:rPr lang="ru-RU" sz="3200" i="1"/>
              <a:t>не желают менять свою работу на другую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1643050"/>
            <a:ext cx="617361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он – современный учитель?</a:t>
            </a:r>
          </a:p>
        </p:txBody>
      </p:sp>
      <p:sp>
        <p:nvSpPr>
          <p:cNvPr id="41988" name="TextBox 8"/>
          <p:cNvSpPr txBox="1">
            <a:spLocks noChangeArrowheads="1"/>
          </p:cNvSpPr>
          <p:nvPr/>
        </p:nvSpPr>
        <p:spPr bwMode="auto">
          <a:xfrm>
            <a:off x="1214438" y="2286000"/>
            <a:ext cx="7643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У</a:t>
            </a:r>
            <a:r>
              <a:rPr lang="ru-RU" sz="2400"/>
              <a:t>никальный, </a:t>
            </a:r>
            <a:r>
              <a:rPr lang="ru-RU" sz="2400" b="1">
                <a:solidFill>
                  <a:srgbClr val="C00000"/>
                </a:solidFill>
              </a:rPr>
              <a:t>у</a:t>
            </a:r>
            <a:r>
              <a:rPr lang="ru-RU" sz="2400"/>
              <a:t>мный,  </a:t>
            </a:r>
            <a:r>
              <a:rPr lang="ru-RU" sz="2400" b="1">
                <a:solidFill>
                  <a:srgbClr val="C00000"/>
                </a:solidFill>
              </a:rPr>
              <a:t>у</a:t>
            </a:r>
            <a:r>
              <a:rPr lang="ru-RU" sz="2400"/>
              <a:t>спешный, </a:t>
            </a:r>
            <a:r>
              <a:rPr lang="ru-RU" sz="2400" b="1">
                <a:solidFill>
                  <a:srgbClr val="C00000"/>
                </a:solidFill>
              </a:rPr>
              <a:t>у</a:t>
            </a:r>
            <a:r>
              <a:rPr lang="ru-RU" sz="2400"/>
              <a:t>ниверсальный, </a:t>
            </a:r>
            <a:r>
              <a:rPr lang="ru-RU" sz="2400" b="1">
                <a:solidFill>
                  <a:srgbClr val="C00000"/>
                </a:solidFill>
              </a:rPr>
              <a:t>у</a:t>
            </a:r>
            <a:r>
              <a:rPr lang="ru-RU" sz="2400"/>
              <a:t>меющий хорошо давать материал  </a:t>
            </a:r>
          </a:p>
        </p:txBody>
      </p:sp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1214438" y="3214688"/>
            <a:ext cx="7215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Ч</a:t>
            </a:r>
            <a:r>
              <a:rPr lang="ru-RU" sz="2400"/>
              <a:t>естный, </a:t>
            </a:r>
            <a:r>
              <a:rPr lang="ru-RU" sz="2400" b="1">
                <a:solidFill>
                  <a:srgbClr val="C00000"/>
                </a:solidFill>
              </a:rPr>
              <a:t>ч</a:t>
            </a:r>
            <a:r>
              <a:rPr lang="ru-RU" sz="2400"/>
              <a:t>еловечный, </a:t>
            </a:r>
            <a:r>
              <a:rPr lang="ru-RU" sz="2400" b="1">
                <a:solidFill>
                  <a:srgbClr val="C00000"/>
                </a:solidFill>
              </a:rPr>
              <a:t>ч</a:t>
            </a:r>
            <a:r>
              <a:rPr lang="ru-RU" sz="2400"/>
              <a:t>уткий, с </a:t>
            </a:r>
            <a:r>
              <a:rPr lang="ru-RU" sz="2400" b="1">
                <a:solidFill>
                  <a:srgbClr val="C00000"/>
                </a:solidFill>
              </a:rPr>
              <a:t>ч</a:t>
            </a:r>
            <a:r>
              <a:rPr lang="ru-RU" sz="2400"/>
              <a:t>увством юмора </a:t>
            </a:r>
          </a:p>
        </p:txBody>
      </p:sp>
      <p:sp>
        <p:nvSpPr>
          <p:cNvPr id="41990" name="TextBox 10"/>
          <p:cNvSpPr txBox="1">
            <a:spLocks noChangeArrowheads="1"/>
          </p:cNvSpPr>
          <p:nvPr/>
        </p:nvSpPr>
        <p:spPr bwMode="auto">
          <a:xfrm>
            <a:off x="1214438" y="3786188"/>
            <a:ext cx="7215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И</a:t>
            </a:r>
            <a:r>
              <a:rPr lang="ru-RU" sz="2400"/>
              <a:t>скренний, </a:t>
            </a:r>
            <a:r>
              <a:rPr lang="ru-RU" sz="2400" b="1">
                <a:solidFill>
                  <a:srgbClr val="C00000"/>
                </a:solidFill>
              </a:rPr>
              <a:t>и</a:t>
            </a:r>
            <a:r>
              <a:rPr lang="ru-RU" sz="2400"/>
              <a:t>ндивидуальность</a:t>
            </a:r>
          </a:p>
        </p:txBody>
      </p:sp>
      <p:sp>
        <p:nvSpPr>
          <p:cNvPr id="41991" name="TextBox 11"/>
          <p:cNvSpPr txBox="1">
            <a:spLocks noChangeArrowheads="1"/>
          </p:cNvSpPr>
          <p:nvPr/>
        </p:nvSpPr>
        <p:spPr bwMode="auto">
          <a:xfrm>
            <a:off x="1214438" y="4357688"/>
            <a:ext cx="7215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Т</a:t>
            </a:r>
            <a:r>
              <a:rPr lang="ru-RU" sz="2400"/>
              <a:t>актичный, </a:t>
            </a:r>
            <a:r>
              <a:rPr lang="ru-RU" sz="2400" b="1">
                <a:solidFill>
                  <a:srgbClr val="C00000"/>
                </a:solidFill>
              </a:rPr>
              <a:t>т</a:t>
            </a:r>
            <a:r>
              <a:rPr lang="ru-RU" sz="2400"/>
              <a:t>олерантный, </a:t>
            </a:r>
            <a:r>
              <a:rPr lang="ru-RU" sz="2400" b="1">
                <a:solidFill>
                  <a:srgbClr val="C00000"/>
                </a:solidFill>
              </a:rPr>
              <a:t>т</a:t>
            </a:r>
            <a:r>
              <a:rPr lang="ru-RU" sz="2400"/>
              <a:t>ерпеливый</a:t>
            </a:r>
          </a:p>
        </p:txBody>
      </p:sp>
      <p:sp>
        <p:nvSpPr>
          <p:cNvPr id="41992" name="TextBox 12"/>
          <p:cNvSpPr txBox="1">
            <a:spLocks noChangeArrowheads="1"/>
          </p:cNvSpPr>
          <p:nvPr/>
        </p:nvSpPr>
        <p:spPr bwMode="auto">
          <a:xfrm>
            <a:off x="1214438" y="4929188"/>
            <a:ext cx="6357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Е</a:t>
            </a:r>
            <a:r>
              <a:rPr lang="ru-RU" sz="2400"/>
              <a:t>стественный, </a:t>
            </a:r>
            <a:r>
              <a:rPr lang="ru-RU" sz="2400" b="1">
                <a:solidFill>
                  <a:srgbClr val="C00000"/>
                </a:solidFill>
              </a:rPr>
              <a:t>е</a:t>
            </a:r>
            <a:r>
              <a:rPr lang="ru-RU" sz="2400"/>
              <a:t>диномышленник</a:t>
            </a:r>
          </a:p>
        </p:txBody>
      </p:sp>
      <p:sp>
        <p:nvSpPr>
          <p:cNvPr id="41993" name="TextBox 18"/>
          <p:cNvSpPr txBox="1">
            <a:spLocks noChangeArrowheads="1"/>
          </p:cNvSpPr>
          <p:nvPr/>
        </p:nvSpPr>
        <p:spPr bwMode="auto">
          <a:xfrm>
            <a:off x="1214438" y="5572125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Л</a:t>
            </a:r>
            <a:r>
              <a:rPr lang="ru-RU" sz="2400"/>
              <a:t>юбящий детей. </a:t>
            </a:r>
            <a:r>
              <a:rPr lang="ru-RU" sz="2400" b="1">
                <a:solidFill>
                  <a:srgbClr val="C00000"/>
                </a:solidFill>
              </a:rPr>
              <a:t>л</a:t>
            </a:r>
            <a:r>
              <a:rPr lang="ru-RU" sz="2400"/>
              <a:t>юбящий  свою работу</a:t>
            </a:r>
          </a:p>
        </p:txBody>
      </p:sp>
      <p:sp>
        <p:nvSpPr>
          <p:cNvPr id="41994" name="TextBox 19"/>
          <p:cNvSpPr txBox="1">
            <a:spLocks noChangeArrowheads="1"/>
          </p:cNvSpPr>
          <p:nvPr/>
        </p:nvSpPr>
        <p:spPr bwMode="auto">
          <a:xfrm>
            <a:off x="1214438" y="6143625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Очень </a:t>
            </a:r>
            <a:r>
              <a:rPr lang="ru-RU" sz="2400" b="1">
                <a:solidFill>
                  <a:srgbClr val="C00000"/>
                </a:solidFill>
              </a:rPr>
              <a:t>мягкий</a:t>
            </a:r>
            <a:r>
              <a:rPr lang="ru-RU" sz="2400"/>
              <a:t>, как мягкий знак и само слово!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2357430"/>
            <a:ext cx="51007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3000372"/>
            <a:ext cx="5517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3643314"/>
            <a:ext cx="55976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4214818"/>
            <a:ext cx="50366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4786322"/>
            <a:ext cx="53251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5429264"/>
            <a:ext cx="5517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8596" y="6000768"/>
            <a:ext cx="55976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 descr="0a2446eea378dac32a93eb6b711622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1643050"/>
            <a:ext cx="5388335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анкетирования</a:t>
            </a:r>
          </a:p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«Учитель глазами ученика»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59293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00"/>
                </a:solidFill>
              </a:rPr>
              <a:t>   Какими же должны быть мы – учителя современной школы?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" descr="2484588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786050" y="857232"/>
            <a:ext cx="61436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Педагогическое кредо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285875" y="1857375"/>
            <a:ext cx="6429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Должен идти </a:t>
            </a:r>
          </a:p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в ногу со временем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3143240" y="4220671"/>
            <a:ext cx="2977836" cy="2345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214438" y="1643063"/>
            <a:ext cx="6500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Должен иметь хороший словарный запас, чувство юмора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3214678" y="4357694"/>
            <a:ext cx="2713506" cy="2159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143000" y="1785938"/>
            <a:ext cx="6715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Должен быть современным интеллигентным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человеком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286256"/>
            <a:ext cx="2834960" cy="2244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143000" y="1571625"/>
            <a:ext cx="6429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Не ждите вознаграждения </a:t>
            </a:r>
          </a:p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за свою работу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2928926" y="4173998"/>
            <a:ext cx="3192150" cy="2285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214438" y="1428750"/>
            <a:ext cx="6429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Не смущайтесь своими ошибками. Экспериментируйте, ищите.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176740" y="4408845"/>
            <a:ext cx="2910836" cy="2132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143000" y="1785938"/>
            <a:ext cx="6715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Сохраняйте в себе детскость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>
            <a:grayscl/>
          </a:blip>
          <a:srcRect l="6250" b="6824"/>
          <a:stretch>
            <a:fillRect/>
          </a:stretch>
        </p:blipFill>
        <p:spPr>
          <a:xfrm>
            <a:off x="3357554" y="4000504"/>
            <a:ext cx="221457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F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143000" y="1714500"/>
            <a:ext cx="6429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Примите всё то,</a:t>
            </a:r>
          </a:p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 что есть в ребёнке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000504"/>
            <a:ext cx="3073918" cy="2459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361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Admin</cp:lastModifiedBy>
  <cp:revision>52</cp:revision>
  <dcterms:created xsi:type="dcterms:W3CDTF">2003-03-15T18:32:52Z</dcterms:created>
  <dcterms:modified xsi:type="dcterms:W3CDTF">2013-01-21T19:31:30Z</dcterms:modified>
</cp:coreProperties>
</file>