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80" r:id="rId4"/>
    <p:sldId id="260" r:id="rId5"/>
    <p:sldId id="281" r:id="rId6"/>
    <p:sldId id="282" r:id="rId7"/>
    <p:sldId id="288" r:id="rId8"/>
    <p:sldId id="287" r:id="rId9"/>
    <p:sldId id="289" r:id="rId10"/>
    <p:sldId id="256" r:id="rId11"/>
    <p:sldId id="290" r:id="rId12"/>
    <p:sldId id="258" r:id="rId13"/>
    <p:sldId id="257" r:id="rId14"/>
    <p:sldId id="293" r:id="rId15"/>
    <p:sldId id="291" r:id="rId16"/>
    <p:sldId id="259" r:id="rId17"/>
    <p:sldId id="294" r:id="rId18"/>
    <p:sldId id="295" r:id="rId19"/>
    <p:sldId id="297" r:id="rId20"/>
    <p:sldId id="261" r:id="rId21"/>
    <p:sldId id="268" r:id="rId22"/>
    <p:sldId id="270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E60000"/>
    <a:srgbClr val="FF99FF"/>
    <a:srgbClr val="FF99CC"/>
    <a:srgbClr val="FF0066"/>
    <a:srgbClr val="FF5050"/>
    <a:srgbClr val="FF7C8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38FA-2BD3-4535-BD80-17F1005992C3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1033-C50D-4714-89E1-549701B38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AE504-352D-4D56-A61A-77EE5D9EBFE4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D95E9-8318-4AE6-83B6-C1144EE3F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685C-B80C-4A75-8B9E-FB3B75E77523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ACA5-6879-40BA-900F-9ADB70D47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87F4-39BE-474C-8502-E34B0180EEE1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DF3F-CFCF-4C27-BB62-C270EFCDF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904F8-4B5A-494B-8357-4D5184B6FFBC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4EA5-6438-4A09-BF3B-FBCE815F7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5AF1-21D7-479A-8AE7-AC7C162E183D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82D7-58B9-4F57-9070-3D2226B8B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B0E4-5DBF-4C9E-B8BF-2779CD164D78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481C-FC18-41AD-BF60-3F76EBA36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A66F-CE50-4FA3-BFF4-2903F80AAE58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0160-EC31-466F-89B1-084BD4F74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A21F-D4A6-4E1E-869E-B86CE8FA7516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016EF-C99B-4504-88D2-3BCE6A043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5E101-CF83-4E43-BEAD-2893E9ED3761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43DCF-F4F9-4A02-BF17-A8A17EBFD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D3017-5EED-4D1B-AE57-4810F6892CA5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88AC6-18E6-4F4C-B9D4-FCFBF1288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C707C4-7293-4D2A-B994-367018D4A82F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25351C-E8F5-4777-B9FC-3912B05EA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24845889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85750" y="285750"/>
            <a:ext cx="59293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1"/>
                </a:solidFill>
              </a:rPr>
              <a:t>   То, что сегодня ребёнок умеет делать в сотрудничестве и под руководством, завтра он становится способен выполнять самостоятельно…</a:t>
            </a:r>
          </a:p>
          <a:p>
            <a:pPr algn="just"/>
            <a:r>
              <a:rPr lang="ru-RU" sz="2400">
                <a:solidFill>
                  <a:schemeClr val="bg1"/>
                </a:solidFill>
              </a:rPr>
              <a:t>    Подвести к этому ребёнка и есть главная задача современного учителя.</a:t>
            </a:r>
          </a:p>
          <a:p>
            <a:r>
              <a:rPr lang="ru-RU" sz="2400">
                <a:solidFill>
                  <a:schemeClr val="bg1"/>
                </a:solidFill>
              </a:rPr>
              <a:t>		Л. С. Выготский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" y="4000500"/>
            <a:ext cx="6786563" cy="1570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учителя </a:t>
            </a:r>
          </a:p>
          <a:p>
            <a:pPr algn="ctr"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современной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3618081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00042"/>
            <a:ext cx="73026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Педагогические инновации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1714500" y="1285875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FF00"/>
                </a:solidFill>
              </a:rPr>
              <a:t>По видам деятельности:</a:t>
            </a: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642938" y="2071688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педагогические</a:t>
            </a:r>
          </a:p>
        </p:txBody>
      </p: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4857750" y="2071688"/>
            <a:ext cx="3357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управленческие</a:t>
            </a:r>
          </a:p>
        </p:txBody>
      </p:sp>
      <p:sp>
        <p:nvSpPr>
          <p:cNvPr id="12" name="Двойная стрелка влево/вверх 11"/>
          <p:cNvSpPr/>
          <p:nvPr/>
        </p:nvSpPr>
        <p:spPr>
          <a:xfrm rot="13666161">
            <a:off x="4056063" y="1847850"/>
            <a:ext cx="685800" cy="733425"/>
          </a:xfrm>
          <a:prstGeom prst="leftUpArrow">
            <a:avLst>
              <a:gd name="adj1" fmla="val 14122"/>
              <a:gd name="adj2" fmla="val 2500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2" name="TextBox 12"/>
          <p:cNvSpPr txBox="1">
            <a:spLocks noChangeArrowheads="1"/>
          </p:cNvSpPr>
          <p:nvPr/>
        </p:nvSpPr>
        <p:spPr bwMode="auto">
          <a:xfrm>
            <a:off x="928688" y="2786063"/>
            <a:ext cx="7215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FF00"/>
                </a:solidFill>
              </a:rPr>
              <a:t>По характеру вносимых изменений:</a:t>
            </a:r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785813" y="364331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радикальные</a:t>
            </a: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4643438" y="364331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комбинаторные</a:t>
            </a:r>
          </a:p>
        </p:txBody>
      </p:sp>
      <p:sp>
        <p:nvSpPr>
          <p:cNvPr id="16" name="Двойная стрелка влево/вверх 15"/>
          <p:cNvSpPr/>
          <p:nvPr/>
        </p:nvSpPr>
        <p:spPr>
          <a:xfrm rot="13666161">
            <a:off x="4016376" y="3348037"/>
            <a:ext cx="685800" cy="733425"/>
          </a:xfrm>
          <a:prstGeom prst="leftUpArrow">
            <a:avLst>
              <a:gd name="adj1" fmla="val 14122"/>
              <a:gd name="adj2" fmla="val 2500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928688" y="4357688"/>
            <a:ext cx="7215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FF00"/>
                </a:solidFill>
              </a:rPr>
              <a:t>По источнику возникновения:</a:t>
            </a:r>
          </a:p>
        </p:txBody>
      </p:sp>
      <p:sp>
        <p:nvSpPr>
          <p:cNvPr id="11277" name="TextBox 17"/>
          <p:cNvSpPr txBox="1">
            <a:spLocks noChangeArrowheads="1"/>
          </p:cNvSpPr>
          <p:nvPr/>
        </p:nvSpPr>
        <p:spPr bwMode="auto">
          <a:xfrm>
            <a:off x="1357313" y="5214938"/>
            <a:ext cx="2786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внешние</a:t>
            </a:r>
          </a:p>
        </p:txBody>
      </p:sp>
      <p:sp>
        <p:nvSpPr>
          <p:cNvPr id="11278" name="TextBox 18"/>
          <p:cNvSpPr txBox="1">
            <a:spLocks noChangeArrowheads="1"/>
          </p:cNvSpPr>
          <p:nvPr/>
        </p:nvSpPr>
        <p:spPr bwMode="auto">
          <a:xfrm>
            <a:off x="4643438" y="5214938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внутренние</a:t>
            </a:r>
          </a:p>
        </p:txBody>
      </p:sp>
      <p:sp>
        <p:nvSpPr>
          <p:cNvPr id="20" name="Двойная стрелка влево/вверх 19"/>
          <p:cNvSpPr/>
          <p:nvPr/>
        </p:nvSpPr>
        <p:spPr>
          <a:xfrm rot="13666161">
            <a:off x="4016376" y="4919662"/>
            <a:ext cx="685800" cy="733425"/>
          </a:xfrm>
          <a:prstGeom prst="leftUpArrow">
            <a:avLst>
              <a:gd name="adj1" fmla="val 14122"/>
              <a:gd name="adj2" fmla="val 2500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24845889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42875" y="214313"/>
            <a:ext cx="6143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FFFF00"/>
                </a:solidFill>
              </a:rPr>
              <a:t>   Профессиональные качества </a:t>
            </a:r>
          </a:p>
          <a:p>
            <a:pPr algn="ctr"/>
            <a:r>
              <a:rPr lang="ru-RU" sz="4400">
                <a:solidFill>
                  <a:srgbClr val="FFFF00"/>
                </a:solidFill>
              </a:rPr>
              <a:t>современного</a:t>
            </a:r>
          </a:p>
          <a:p>
            <a:pPr algn="ctr"/>
            <a:r>
              <a:rPr lang="ru-RU" sz="4400">
                <a:solidFill>
                  <a:srgbClr val="FFFF00"/>
                </a:solidFill>
              </a:rPr>
              <a:t> учителя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142875" y="3357563"/>
            <a:ext cx="7429500" cy="3357562"/>
          </a:xfrm>
          <a:prstGeom prst="cloudCallout">
            <a:avLst>
              <a:gd name="adj1" fmla="val 36184"/>
              <a:gd name="adj2" fmla="val -9219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Научно – исследовательская работа (НИР) по педагогике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0a2446eea378dac32a93eb6b711622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928688" y="2071688"/>
            <a:ext cx="70008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</a:rPr>
              <a:t>Какую роль играет школьный учитель </a:t>
            </a:r>
          </a:p>
          <a:p>
            <a:pPr algn="ctr"/>
            <a:r>
              <a:rPr lang="ru-RU" sz="4400" b="1">
                <a:solidFill>
                  <a:srgbClr val="7030A0"/>
                </a:solidFill>
              </a:rPr>
              <a:t>на современном этапе развития образования?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0a2446eea378dac32a93eb6b71162201.jpg"/>
          <p:cNvPicPr>
            <a:picLocks noChangeAspect="1"/>
          </p:cNvPicPr>
          <p:nvPr/>
        </p:nvPicPr>
        <p:blipFill>
          <a:blip r:embed="rId2"/>
          <a:srcRect t="22917"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57563" y="2714625"/>
            <a:ext cx="2286000" cy="769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25" y="357188"/>
            <a:ext cx="4714875" cy="15700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От государства:</a:t>
            </a:r>
          </a:p>
          <a:p>
            <a:pPr algn="ctr">
              <a:defRPr/>
            </a:pPr>
            <a:r>
              <a:rPr lang="ru-RU" sz="2400" i="1" dirty="0"/>
              <a:t>Требования к уровню компетентности учителя</a:t>
            </a:r>
          </a:p>
          <a:p>
            <a:pPr algn="ctr">
              <a:defRPr/>
            </a:pPr>
            <a:r>
              <a:rPr lang="ru-RU" sz="2400" i="1" dirty="0"/>
              <a:t>(аттестация)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2188" y="2357438"/>
            <a:ext cx="2714625" cy="12922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От государства: </a:t>
            </a:r>
          </a:p>
          <a:p>
            <a:pPr algn="ctr">
              <a:defRPr/>
            </a:pPr>
            <a:r>
              <a:rPr lang="ru-RU" sz="2000" i="1" dirty="0"/>
              <a:t>Требования к  модели </a:t>
            </a:r>
          </a:p>
          <a:p>
            <a:pPr algn="ctr">
              <a:defRPr/>
            </a:pPr>
            <a:r>
              <a:rPr lang="ru-RU" sz="2000" i="1" dirty="0"/>
              <a:t>выпускника </a:t>
            </a:r>
          </a:p>
          <a:p>
            <a:pPr algn="ctr">
              <a:defRPr/>
            </a:pPr>
            <a:r>
              <a:rPr lang="ru-RU" sz="2000" i="1" dirty="0"/>
              <a:t>(стандарты и т.д.)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313" y="2500313"/>
            <a:ext cx="2786062" cy="830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От администрации:</a:t>
            </a:r>
          </a:p>
          <a:p>
            <a:pPr algn="ctr">
              <a:defRPr/>
            </a:pPr>
            <a:r>
              <a:rPr lang="ru-RU" sz="2400" i="1" dirty="0"/>
              <a:t>Отчёты, справки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6125" y="4572000"/>
            <a:ext cx="2428875" cy="15700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От науки:</a:t>
            </a:r>
          </a:p>
          <a:p>
            <a:pPr algn="ctr">
              <a:defRPr/>
            </a:pPr>
            <a:r>
              <a:rPr lang="ru-RU" sz="2400" i="1" dirty="0"/>
              <a:t>Положения современной дидактики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4000500"/>
            <a:ext cx="2571750" cy="120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От ученика:</a:t>
            </a:r>
          </a:p>
          <a:p>
            <a:pPr algn="ctr">
              <a:defRPr/>
            </a:pPr>
            <a:r>
              <a:rPr lang="ru-RU" sz="2400" i="1" dirty="0"/>
              <a:t>Индивидуальный </a:t>
            </a:r>
          </a:p>
          <a:p>
            <a:pPr algn="ctr">
              <a:defRPr/>
            </a:pPr>
            <a:r>
              <a:rPr lang="ru-RU" sz="2400" i="1" dirty="0"/>
              <a:t>подход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7875" y="4143375"/>
            <a:ext cx="2786063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От родителей:</a:t>
            </a:r>
          </a:p>
          <a:p>
            <a:pPr algn="ctr">
              <a:defRPr/>
            </a:pPr>
            <a:r>
              <a:rPr lang="ru-RU" sz="2400" i="1" dirty="0"/>
              <a:t>Ожидания</a:t>
            </a:r>
          </a:p>
        </p:txBody>
      </p:sp>
      <p:sp>
        <p:nvSpPr>
          <p:cNvPr id="11" name="Стрелка вверх 10"/>
          <p:cNvSpPr/>
          <p:nvPr/>
        </p:nvSpPr>
        <p:spPr>
          <a:xfrm flipH="1">
            <a:off x="4286250" y="2000250"/>
            <a:ext cx="382588" cy="571500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0800000" flipH="1">
            <a:off x="4286250" y="3714750"/>
            <a:ext cx="382588" cy="714375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14204706" flipH="1">
            <a:off x="3298825" y="3633788"/>
            <a:ext cx="382587" cy="750888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7657435" flipH="1">
            <a:off x="5222875" y="3648075"/>
            <a:ext cx="382588" cy="750888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Круговая стрелка 19"/>
          <p:cNvSpPr/>
          <p:nvPr/>
        </p:nvSpPr>
        <p:spPr>
          <a:xfrm rot="20526068">
            <a:off x="5264150" y="1949450"/>
            <a:ext cx="1214438" cy="9779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563982"/>
              <a:gd name="adj5" fmla="val 173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Круговая стрелка 20"/>
          <p:cNvSpPr/>
          <p:nvPr/>
        </p:nvSpPr>
        <p:spPr>
          <a:xfrm rot="11400797" flipV="1">
            <a:off x="2506663" y="1955800"/>
            <a:ext cx="1214437" cy="10048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563982"/>
              <a:gd name="adj5" fmla="val 173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03048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714356"/>
            <a:ext cx="557216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2700">
                  <a:solidFill>
                    <a:schemeClr val="tx1"/>
                  </a:solidFill>
                </a:ln>
                <a:solidFill>
                  <a:srgbClr val="EE0000"/>
                </a:solidFill>
              </a:rPr>
              <a:t>Первая модель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7554" y="2143116"/>
            <a:ext cx="507209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2700">
                  <a:solidFill>
                    <a:schemeClr val="tx1"/>
                  </a:solidFill>
                </a:ln>
                <a:solidFill>
                  <a:srgbClr val="EE0000"/>
                </a:solidFill>
              </a:rPr>
              <a:t>Вторая модель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3714752"/>
            <a:ext cx="52864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2700">
                  <a:solidFill>
                    <a:schemeClr val="tx1"/>
                  </a:solidFill>
                </a:ln>
                <a:solidFill>
                  <a:srgbClr val="EE0000"/>
                </a:solidFill>
              </a:rPr>
              <a:t>Третья модель </a:t>
            </a:r>
          </a:p>
        </p:txBody>
      </p:sp>
      <p:pic>
        <p:nvPicPr>
          <p:cNvPr id="7" name="Рисунок 6" descr="bio_002web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857224" y="1643051"/>
            <a:ext cx="2357454" cy="1683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bio_002web.jpg"/>
          <p:cNvPicPr>
            <a:picLocks noChangeAspect="1"/>
          </p:cNvPicPr>
          <p:nvPr/>
        </p:nvPicPr>
        <p:blipFill>
          <a:blip r:embed="rId4">
            <a:lum bright="10000" contrast="20000"/>
          </a:blip>
          <a:stretch>
            <a:fillRect/>
          </a:stretch>
        </p:blipFill>
        <p:spPr>
          <a:xfrm>
            <a:off x="5977656" y="3143248"/>
            <a:ext cx="2260786" cy="1683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bio_002we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7" y="4643446"/>
            <a:ext cx="2071702" cy="1683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24845889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786063" y="928688"/>
            <a:ext cx="6143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FFFF00"/>
                </a:solidFill>
              </a:rPr>
              <a:t>   Современный  учитель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1928813" y="3500438"/>
            <a:ext cx="6929437" cy="2143125"/>
          </a:xfrm>
          <a:prstGeom prst="cloudCallout">
            <a:avLst>
              <a:gd name="adj1" fmla="val -50522"/>
              <a:gd name="adj2" fmla="val -8181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Каким ему быть?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0a2446eea378dac32a93eb6b711622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06" y="1643050"/>
            <a:ext cx="913769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требования к педагогическим кадрам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57188" y="2214563"/>
            <a:ext cx="807243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 i="1"/>
              <a:t>1) </a:t>
            </a:r>
            <a:r>
              <a:rPr lang="ru-RU" sz="2300" i="1"/>
              <a:t>Квалификация соответствующего уровня и профиля</a:t>
            </a:r>
            <a:endParaRPr lang="ru-RU" sz="2300" b="1" i="1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57188" y="2643188"/>
            <a:ext cx="807243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 i="1"/>
              <a:t>2) </a:t>
            </a:r>
            <a:r>
              <a:rPr lang="ru-RU" sz="2300" i="1"/>
              <a:t>Конкурентоспособность на рынке труда</a:t>
            </a:r>
            <a:endParaRPr lang="ru-RU" sz="2300" b="1" i="1"/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357188" y="3071813"/>
            <a:ext cx="37861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 i="1"/>
              <a:t>3) </a:t>
            </a:r>
            <a:r>
              <a:rPr lang="ru-RU" sz="2300" i="1"/>
              <a:t>Компетентность</a:t>
            </a:r>
            <a:endParaRPr lang="ru-RU" sz="2300" b="1" i="1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357188" y="3500438"/>
            <a:ext cx="37861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 i="1"/>
              <a:t>4) </a:t>
            </a:r>
            <a:r>
              <a:rPr lang="ru-RU" sz="2300" i="1"/>
              <a:t>Ответственность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57188" y="3929063"/>
            <a:ext cx="79295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 i="1"/>
              <a:t>5) </a:t>
            </a:r>
            <a:r>
              <a:rPr lang="ru-RU" sz="2300" i="1"/>
              <a:t>Свободное владение своей профессией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357188" y="4357688"/>
            <a:ext cx="83581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 i="1"/>
              <a:t>6) </a:t>
            </a:r>
            <a:r>
              <a:rPr lang="ru-RU" sz="2300" i="1"/>
              <a:t>Ориентирование в смежных областях деятельности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357188" y="4786313"/>
            <a:ext cx="79295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 i="1"/>
              <a:t>7) </a:t>
            </a:r>
            <a:r>
              <a:rPr lang="ru-RU" sz="2300" i="1"/>
              <a:t>Владение современными педагогическими и информационными технологиями</a:t>
            </a:r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357188" y="5643563"/>
            <a:ext cx="864393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 i="1"/>
              <a:t>8) </a:t>
            </a:r>
            <a:r>
              <a:rPr lang="ru-RU" sz="2300" i="1"/>
              <a:t>Способность к постоянному профессиональному росту</a:t>
            </a:r>
          </a:p>
        </p:txBody>
      </p:sp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357188" y="6143625"/>
            <a:ext cx="79295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 i="1"/>
              <a:t>9) </a:t>
            </a:r>
            <a:r>
              <a:rPr lang="ru-RU" sz="2300" i="1"/>
              <a:t>Социальная и профессиональная мобильность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0a2446eea378dac32a93eb6b711622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0"/>
            <a:ext cx="9123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 descr="cocuk%20srt%20srt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786188"/>
            <a:ext cx="43576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4786313" y="1928813"/>
            <a:ext cx="4000500" cy="1785937"/>
          </a:xfrm>
          <a:prstGeom prst="cloudCallout">
            <a:avLst>
              <a:gd name="adj1" fmla="val -34875"/>
              <a:gd name="adj2" fmla="val 7103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компетенция</a:t>
            </a:r>
          </a:p>
        </p:txBody>
      </p:sp>
      <p:sp>
        <p:nvSpPr>
          <p:cNvPr id="7" name="Выноска-облако 6"/>
          <p:cNvSpPr/>
          <p:nvPr/>
        </p:nvSpPr>
        <p:spPr>
          <a:xfrm flipH="1">
            <a:off x="285750" y="1857375"/>
            <a:ext cx="4152900" cy="1928813"/>
          </a:xfrm>
          <a:prstGeom prst="cloudCallout">
            <a:avLst>
              <a:gd name="adj1" fmla="val -24728"/>
              <a:gd name="adj2" fmla="val 7221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компетентность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0a2446eea378dac32a93eb6b71162201.jpg"/>
          <p:cNvPicPr>
            <a:picLocks noChangeAspect="1"/>
          </p:cNvPicPr>
          <p:nvPr/>
        </p:nvPicPr>
        <p:blipFill>
          <a:blip r:embed="rId2"/>
          <a:srcRect t="22917"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313" y="1071563"/>
            <a:ext cx="3429000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1. </a:t>
            </a:r>
            <a:r>
              <a:rPr lang="ru-RU" sz="2000" dirty="0"/>
              <a:t>Владение содержанием и методологией предмета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500" y="714375"/>
            <a:ext cx="4929188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2. </a:t>
            </a:r>
            <a:r>
              <a:rPr lang="ru-RU" dirty="0"/>
              <a:t>Знание закономерностей познавательных процессов ученика в обучении и умение применять их при проектировании реального учебного процесса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00688" y="2071688"/>
            <a:ext cx="3357562" cy="1631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3. </a:t>
            </a:r>
            <a:r>
              <a:rPr lang="ru-RU" sz="2000" dirty="0"/>
              <a:t>Знание </a:t>
            </a:r>
            <a:r>
              <a:rPr lang="ru-RU" sz="2000" dirty="0" err="1"/>
              <a:t>валеологических</a:t>
            </a:r>
            <a:r>
              <a:rPr lang="ru-RU" sz="2000" dirty="0"/>
              <a:t> требований к уроку и умение использовать их при проектировании учебного процесса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4938" y="3857625"/>
            <a:ext cx="3714750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4. </a:t>
            </a:r>
            <a:r>
              <a:rPr lang="ru-RU" sz="2000" dirty="0"/>
              <a:t>Владение приёмами эффективного общения </a:t>
            </a:r>
          </a:p>
          <a:p>
            <a:pPr algn="ctr">
              <a:defRPr/>
            </a:pPr>
            <a:r>
              <a:rPr lang="ru-RU" sz="2000" dirty="0"/>
              <a:t>с детьми, с коллегами, </a:t>
            </a:r>
          </a:p>
          <a:p>
            <a:pPr algn="ctr">
              <a:defRPr/>
            </a:pPr>
            <a:r>
              <a:rPr lang="ru-RU" sz="2000" dirty="0"/>
              <a:t>с родителями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4875" y="5357813"/>
            <a:ext cx="3929063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5. </a:t>
            </a:r>
            <a:r>
              <a:rPr lang="ru-RU" sz="2000" dirty="0"/>
              <a:t>Владение приёмами, социализирующими и развивающими ребёнка средствами учебного предмета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188" y="5286375"/>
            <a:ext cx="3929062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6. </a:t>
            </a:r>
            <a:r>
              <a:rPr lang="ru-RU" sz="2000" dirty="0"/>
              <a:t>Владение управленческими технологиями (педагогический анализ, постановка целей, планирование, организация)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750" y="3429000"/>
            <a:ext cx="3357563" cy="1631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7. </a:t>
            </a:r>
            <a:r>
              <a:rPr lang="ru-RU" sz="2000" dirty="0"/>
              <a:t>Умение управлять инновационным процессом (проектировать, провести и проанализировать эксперимент)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7188" y="2214563"/>
            <a:ext cx="314325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8. </a:t>
            </a:r>
            <a:r>
              <a:rPr lang="ru-RU" sz="2000" dirty="0"/>
              <a:t>Владение навыками обобщения и передачи своего опыта </a:t>
            </a:r>
          </a:p>
        </p:txBody>
      </p:sp>
      <p:pic>
        <p:nvPicPr>
          <p:cNvPr id="19467" name="Рисунок 25" descr="309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500313"/>
            <a:ext cx="1071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 стрелкой 27"/>
          <p:cNvCxnSpPr/>
          <p:nvPr/>
        </p:nvCxnSpPr>
        <p:spPr>
          <a:xfrm rot="5400000">
            <a:off x="3751262" y="4678363"/>
            <a:ext cx="714375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4356894" y="4644231"/>
            <a:ext cx="704850" cy="2746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V="1">
            <a:off x="3500438" y="1928813"/>
            <a:ext cx="428625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V="1">
            <a:off x="4219575" y="2209800"/>
            <a:ext cx="428625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4857750" y="2214563"/>
            <a:ext cx="571500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>
            <a:off x="3500438" y="2857500"/>
            <a:ext cx="357187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072063" y="3000375"/>
            <a:ext cx="357187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786313" y="4286250"/>
            <a:ext cx="357187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3714750" y="4286250"/>
            <a:ext cx="285750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500034" y="214290"/>
            <a:ext cx="793172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Система профессиональных компетенций 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03048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642918"/>
            <a:ext cx="750099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tx1"/>
                  </a:solidFill>
                </a:ln>
                <a:solidFill>
                  <a:srgbClr val="EE0000"/>
                </a:solidFill>
              </a:rPr>
              <a:t>Анализ уровня компетенций учителя можно проводить </a:t>
            </a:r>
          </a:p>
          <a:p>
            <a:pPr algn="ctr">
              <a:defRPr/>
            </a:pPr>
            <a:r>
              <a:rPr lang="ru-RU" sz="3600" b="1" dirty="0">
                <a:ln w="12700">
                  <a:solidFill>
                    <a:schemeClr val="tx1"/>
                  </a:solidFill>
                </a:ln>
                <a:solidFill>
                  <a:srgbClr val="EE0000"/>
                </a:solidFill>
              </a:rPr>
              <a:t>3 способами: 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928688" y="2428875"/>
            <a:ext cx="600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solidFill>
                  <a:srgbClr val="002060"/>
                </a:solidFill>
              </a:rPr>
              <a:t>    1) способом самооценки</a:t>
            </a:r>
          </a:p>
        </p:txBody>
      </p:sp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857250" y="3357563"/>
            <a:ext cx="7643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solidFill>
                  <a:srgbClr val="002060"/>
                </a:solidFill>
              </a:rPr>
              <a:t>    2) способом экспертной оценки путём прямого наблюдения за работой учителей на уроках и целевого  анализа этих уроков</a:t>
            </a:r>
          </a:p>
        </p:txBody>
      </p:sp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1571625" y="5214938"/>
            <a:ext cx="7000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solidFill>
                  <a:srgbClr val="002060"/>
                </a:solidFill>
              </a:rPr>
              <a:t>    3) тестированием уровня знаний и умений по некоторым компетенциям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03048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8794" y="714356"/>
            <a:ext cx="55721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Главная цель 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000125" y="1857375"/>
            <a:ext cx="74295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/>
              <a:t>     Повышение качества знаний учащихся, чтобы в дальнейшем выпускники могли стать конкурентоспособными </a:t>
            </a:r>
          </a:p>
          <a:p>
            <a:pPr algn="ctr"/>
            <a:r>
              <a:rPr lang="ru-RU" sz="3600" i="1"/>
              <a:t>во взрослом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F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143000" y="2357438"/>
            <a:ext cx="6643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800" b="1">
                <a:latin typeface="Times New Roman" pitchFamily="18" charset="0"/>
                <a:cs typeface="Times New Roman" pitchFamily="18" charset="0"/>
              </a:rPr>
              <a:t>Учитель ХХ</a:t>
            </a:r>
            <a:r>
              <a:rPr lang="en-US" sz="5800" b="1">
                <a:latin typeface="Times New Roman" pitchFamily="18" charset="0"/>
                <a:cs typeface="Times New Roman" pitchFamily="18" charset="0"/>
              </a:rPr>
              <a:t>Ι</a:t>
            </a:r>
            <a:r>
              <a:rPr lang="ru-RU" sz="5800" b="1">
                <a:latin typeface="Times New Roman" pitchFamily="18" charset="0"/>
                <a:cs typeface="Times New Roman" pitchFamily="18" charset="0"/>
              </a:rPr>
              <a:t> 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143000" y="1857375"/>
            <a:ext cx="6643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214438" y="1643063"/>
            <a:ext cx="650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143000" y="1571625"/>
            <a:ext cx="642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03048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785794"/>
            <a:ext cx="557216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2700">
                  <a:solidFill>
                    <a:schemeClr val="tx1"/>
                  </a:solidFill>
                </a:ln>
                <a:solidFill>
                  <a:srgbClr val="EE0000"/>
                </a:solidFill>
              </a:rPr>
              <a:t>Главная задача 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857250" y="1714500"/>
            <a:ext cx="74295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/>
              <a:t>     Раскрытие способностей каждого ученика, воспитание личности, готовой к жизни </a:t>
            </a:r>
          </a:p>
          <a:p>
            <a:pPr algn="ctr"/>
            <a:r>
              <a:rPr lang="ru-RU" sz="4000" i="1"/>
              <a:t>в высокотехнологичном, конкурентном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3618081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785813" y="785813"/>
            <a:ext cx="74517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</a:rPr>
              <a:t>Каким должен быть учитель в этом</a:t>
            </a:r>
          </a:p>
          <a:p>
            <a:pPr algn="ctr"/>
            <a:r>
              <a:rPr lang="ru-RU" sz="3200" b="1">
                <a:solidFill>
                  <a:srgbClr val="FFFF00"/>
                </a:solidFill>
              </a:rPr>
              <a:t>стремительно меняющемся мире?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571500" y="2071688"/>
            <a:ext cx="7786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i="1">
                <a:solidFill>
                  <a:schemeClr val="bg1"/>
                </a:solidFill>
              </a:rPr>
              <a:t> Учитель, влюблённый в свой предмет.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571500" y="2714625"/>
            <a:ext cx="8072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i="1">
                <a:solidFill>
                  <a:schemeClr val="bg1"/>
                </a:solidFill>
              </a:rPr>
              <a:t> Учитель, уважающий личность учащегося.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571500" y="3357563"/>
            <a:ext cx="77866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i="1">
                <a:solidFill>
                  <a:schemeClr val="bg1"/>
                </a:solidFill>
              </a:rPr>
              <a:t> Учитель, способный воспринять точку зрения ученика.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642938" y="4357688"/>
            <a:ext cx="7786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i="1">
                <a:solidFill>
                  <a:schemeClr val="bg1"/>
                </a:solidFill>
              </a:rPr>
              <a:t> Учитель - психолог.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642938" y="4929188"/>
            <a:ext cx="7786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i="1">
                <a:solidFill>
                  <a:schemeClr val="bg1"/>
                </a:solidFill>
              </a:rPr>
              <a:t> Учитель, владеющий современными ИКТ.</a:t>
            </a: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642938" y="5500688"/>
            <a:ext cx="7786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i="1">
                <a:solidFill>
                  <a:schemeClr val="bg1"/>
                </a:solidFill>
              </a:rPr>
              <a:t> Учитель - соратник.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24845889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85750" y="285750"/>
            <a:ext cx="59293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FFFF00"/>
                </a:solidFill>
              </a:rPr>
              <a:t>   Профессиональные качества современного учителя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" y="3643313"/>
            <a:ext cx="6786563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учителю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0" y="4643438"/>
            <a:ext cx="6786563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учителя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5643563"/>
            <a:ext cx="6786563" cy="830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24845889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42875" y="142875"/>
            <a:ext cx="6143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FFFF00"/>
                </a:solidFill>
              </a:rPr>
              <a:t>   Профессиональные качества </a:t>
            </a:r>
          </a:p>
          <a:p>
            <a:pPr algn="ctr"/>
            <a:r>
              <a:rPr lang="ru-RU" sz="4400">
                <a:solidFill>
                  <a:srgbClr val="FFFF00"/>
                </a:solidFill>
              </a:rPr>
              <a:t>современного учителя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38" y="4572000"/>
            <a:ext cx="4714875" cy="571500"/>
          </a:xfrm>
          <a:prstGeom prst="roundRect">
            <a:avLst/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общепедагогическая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25" y="5286375"/>
            <a:ext cx="5214938" cy="5715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психолого-педагогическая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38" y="6000750"/>
            <a:ext cx="5929312" cy="5715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социально-педагогическая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285750" y="2428875"/>
            <a:ext cx="6143625" cy="1997075"/>
          </a:xfrm>
          <a:prstGeom prst="cloudCallout">
            <a:avLst>
              <a:gd name="adj1" fmla="val 55895"/>
              <a:gd name="adj2" fmla="val -7797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педагогическая эрудиция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24845889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786063" y="142875"/>
            <a:ext cx="6143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FFFF00"/>
                </a:solidFill>
              </a:rPr>
              <a:t>   Профессиональные качества </a:t>
            </a:r>
          </a:p>
          <a:p>
            <a:pPr algn="ctr"/>
            <a:r>
              <a:rPr lang="ru-RU" sz="4400">
                <a:solidFill>
                  <a:srgbClr val="FFFF00"/>
                </a:solidFill>
              </a:rPr>
              <a:t>современного</a:t>
            </a:r>
          </a:p>
          <a:p>
            <a:pPr algn="ctr"/>
            <a:r>
              <a:rPr lang="ru-RU" sz="4400">
                <a:solidFill>
                  <a:srgbClr val="FFFF00"/>
                </a:solidFill>
              </a:rPr>
              <a:t> учителя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2428875" y="3500438"/>
            <a:ext cx="6438900" cy="3068637"/>
          </a:xfrm>
          <a:prstGeom prst="cloudCallout">
            <a:avLst>
              <a:gd name="adj1" fmla="val -50522"/>
              <a:gd name="adj2" fmla="val -8181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владение </a:t>
            </a:r>
          </a:p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педагогической диагностикой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24845889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42875" y="214313"/>
            <a:ext cx="6143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FFFF00"/>
                </a:solidFill>
              </a:rPr>
              <a:t>   Профессиональные качества </a:t>
            </a:r>
          </a:p>
          <a:p>
            <a:pPr algn="ctr"/>
            <a:r>
              <a:rPr lang="ru-RU" sz="4400">
                <a:solidFill>
                  <a:srgbClr val="FFFF00"/>
                </a:solidFill>
              </a:rPr>
              <a:t>современного</a:t>
            </a:r>
          </a:p>
          <a:p>
            <a:pPr algn="ctr"/>
            <a:r>
              <a:rPr lang="ru-RU" sz="4400">
                <a:solidFill>
                  <a:srgbClr val="FFFF00"/>
                </a:solidFill>
              </a:rPr>
              <a:t> учителя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282575" y="3432175"/>
            <a:ext cx="6440488" cy="3068638"/>
          </a:xfrm>
          <a:prstGeom prst="cloudCallout">
            <a:avLst>
              <a:gd name="adj1" fmla="val 36184"/>
              <a:gd name="adj2" fmla="val -9219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владение </a:t>
            </a:r>
          </a:p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педагогической технологией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24845889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786063" y="142875"/>
            <a:ext cx="6143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FFFF00"/>
                </a:solidFill>
              </a:rPr>
              <a:t>   Профессиональные качества </a:t>
            </a:r>
          </a:p>
          <a:p>
            <a:pPr algn="ctr"/>
            <a:r>
              <a:rPr lang="ru-RU" sz="4400">
                <a:solidFill>
                  <a:srgbClr val="FFFF00"/>
                </a:solidFill>
              </a:rPr>
              <a:t>современного</a:t>
            </a:r>
          </a:p>
          <a:p>
            <a:pPr algn="ctr"/>
            <a:r>
              <a:rPr lang="ru-RU" sz="4400">
                <a:solidFill>
                  <a:srgbClr val="FFFF00"/>
                </a:solidFill>
              </a:rPr>
              <a:t> учителя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2428875" y="3500438"/>
            <a:ext cx="6286500" cy="2571750"/>
          </a:xfrm>
          <a:prstGeom prst="cloudCallout">
            <a:avLst>
              <a:gd name="adj1" fmla="val -50522"/>
              <a:gd name="adj2" fmla="val -8181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педагогические инновации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501</Words>
  <Application>Microsoft Office PowerPoint</Application>
  <PresentationFormat>Экран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Admin</cp:lastModifiedBy>
  <cp:revision>52</cp:revision>
  <dcterms:created xsi:type="dcterms:W3CDTF">2003-03-15T18:32:52Z</dcterms:created>
  <dcterms:modified xsi:type="dcterms:W3CDTF">2013-01-21T19:11:24Z</dcterms:modified>
</cp:coreProperties>
</file>