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9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AA80186-6190-4061-BE43-66AD40674848}"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A80186-6190-4061-BE43-66AD4067484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A80186-6190-4061-BE43-66AD4067484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A80186-6190-4061-BE43-66AD4067484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AA80186-6190-4061-BE43-66AD40674848}"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AA80186-6190-4061-BE43-66AD4067484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AA80186-6190-4061-BE43-66AD4067484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AA80186-6190-4061-BE43-66AD4067484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AA80186-6190-4061-BE43-66AD40674848}"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AA80186-6190-4061-BE43-66AD4067484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63E463E-7652-43BD-B917-FB278495867B}" type="datetimeFigureOut">
              <a:rPr lang="ru-RU" smtClean="0"/>
              <a:t>28.10.2012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AA80186-6190-4061-BE43-66AD40674848}"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63E463E-7652-43BD-B917-FB278495867B}" type="datetimeFigureOut">
              <a:rPr lang="ru-RU" smtClean="0"/>
              <a:t>28.10.2012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A80186-6190-4061-BE43-66AD40674848}"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88640"/>
            <a:ext cx="7406640" cy="1008112"/>
          </a:xfrm>
        </p:spPr>
        <p:txBody>
          <a:bodyPr>
            <a:noAutofit/>
          </a:bodyPr>
          <a:lstStyle/>
          <a:p>
            <a:pPr algn="ctr"/>
            <a:r>
              <a:rPr lang="ru-RU" sz="6600" dirty="0" smtClean="0">
                <a:latin typeface="Gabriola" pitchFamily="82" charset="0"/>
              </a:rPr>
              <a:t>«Урал»</a:t>
            </a:r>
            <a:endParaRPr lang="ru-RU" sz="6600" dirty="0">
              <a:latin typeface="Gabriola" pitchFamily="82" charset="0"/>
            </a:endParaRPr>
          </a:p>
        </p:txBody>
      </p:sp>
      <p:sp>
        <p:nvSpPr>
          <p:cNvPr id="3" name="Подзаголовок 2"/>
          <p:cNvSpPr>
            <a:spLocks noGrp="1"/>
          </p:cNvSpPr>
          <p:nvPr>
            <p:ph type="subTitle" idx="1"/>
          </p:nvPr>
        </p:nvSpPr>
        <p:spPr>
          <a:xfrm>
            <a:off x="5164832" y="4581128"/>
            <a:ext cx="3979168" cy="965752"/>
          </a:xfrm>
        </p:spPr>
        <p:txBody>
          <a:bodyPr>
            <a:normAutofit fontScale="92500"/>
          </a:bodyPr>
          <a:lstStyle/>
          <a:p>
            <a:r>
              <a:rPr lang="ru-RU" dirty="0" smtClean="0">
                <a:latin typeface="Gabriola" pitchFamily="82" charset="0"/>
              </a:rPr>
              <a:t>Подготовила ученица: Киреева Дарья</a:t>
            </a:r>
          </a:p>
          <a:p>
            <a:r>
              <a:rPr lang="ru-RU" dirty="0" smtClean="0">
                <a:latin typeface="Gabriola" pitchFamily="82" charset="0"/>
              </a:rPr>
              <a:t>Проверил учитель: </a:t>
            </a:r>
            <a:r>
              <a:rPr lang="ru-RU" dirty="0" err="1" smtClean="0">
                <a:latin typeface="Gabriola" pitchFamily="82" charset="0"/>
              </a:rPr>
              <a:t>Пантюхина</a:t>
            </a:r>
            <a:r>
              <a:rPr lang="ru-RU" dirty="0" smtClean="0">
                <a:latin typeface="Gabriola" pitchFamily="82" charset="0"/>
              </a:rPr>
              <a:t> В.А</a:t>
            </a:r>
            <a:endParaRPr lang="ru-RU" dirty="0">
              <a:latin typeface="Gabriola" pitchFamily="82" charset="0"/>
            </a:endParaRPr>
          </a:p>
        </p:txBody>
      </p:sp>
      <p:sp>
        <p:nvSpPr>
          <p:cNvPr id="4" name="Подзаголовок 2"/>
          <p:cNvSpPr txBox="1">
            <a:spLocks/>
          </p:cNvSpPr>
          <p:nvPr/>
        </p:nvSpPr>
        <p:spPr>
          <a:xfrm>
            <a:off x="3995936" y="6425952"/>
            <a:ext cx="2160240" cy="432048"/>
          </a:xfrm>
          <a:prstGeom prst="rect">
            <a:avLst/>
          </a:prstGeom>
        </p:spPr>
        <p:txBody>
          <a:bodyPr tIns="0">
            <a:normAutofit lnSpcReduction="10000"/>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2600" b="1" i="0" u="none" strike="noStrike" kern="1200" cap="none" spc="0" normalizeH="0" baseline="0" noProof="0" dirty="0" smtClean="0">
                <a:ln>
                  <a:noFill/>
                </a:ln>
                <a:solidFill>
                  <a:schemeClr val="tx2">
                    <a:shade val="30000"/>
                    <a:satMod val="150000"/>
                  </a:schemeClr>
                </a:solidFill>
                <a:effectLst/>
                <a:uLnTx/>
                <a:uFillTx/>
                <a:latin typeface="Gabriola" pitchFamily="82" charset="0"/>
              </a:rPr>
              <a:t>2012</a:t>
            </a:r>
            <a:endParaRPr kumimoji="0" lang="ru-RU" sz="2600" b="1" i="0" u="none" strike="noStrike" kern="1200" cap="none" spc="0" normalizeH="0" baseline="0" noProof="0" dirty="0">
              <a:ln>
                <a:noFill/>
              </a:ln>
              <a:solidFill>
                <a:schemeClr val="tx2">
                  <a:shade val="30000"/>
                  <a:satMod val="150000"/>
                </a:schemeClr>
              </a:solidFill>
              <a:effectLst/>
              <a:uLnTx/>
              <a:uFillTx/>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heckerboard(across)">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836712"/>
          </a:xfrm>
        </p:spPr>
        <p:txBody>
          <a:bodyPr/>
          <a:lstStyle/>
          <a:p>
            <a:pPr algn="ctr"/>
            <a:r>
              <a:rPr lang="ru-RU" dirty="0" smtClean="0"/>
              <a:t>Природные ресурсы</a:t>
            </a:r>
            <a:endParaRPr lang="ru-RU" dirty="0"/>
          </a:p>
        </p:txBody>
      </p:sp>
      <p:sp>
        <p:nvSpPr>
          <p:cNvPr id="3" name="Содержимое 2"/>
          <p:cNvSpPr>
            <a:spLocks noGrp="1"/>
          </p:cNvSpPr>
          <p:nvPr>
            <p:ph idx="1"/>
          </p:nvPr>
        </p:nvSpPr>
        <p:spPr>
          <a:xfrm>
            <a:off x="1435608" y="836712"/>
            <a:ext cx="7498080" cy="5832648"/>
          </a:xfrm>
        </p:spPr>
        <p:txBody>
          <a:bodyPr>
            <a:noAutofit/>
          </a:bodyPr>
          <a:lstStyle/>
          <a:p>
            <a:r>
              <a:rPr lang="ru-RU" sz="1800" dirty="0" smtClean="0">
                <a:latin typeface="Gabriola" pitchFamily="82" charset="0"/>
              </a:rPr>
              <a:t>Из природных богатств Урала важнейшее значение имеют его минеральные ресурсы. Урал издавна является крупнейшей горнорудной и металлургической базой страны. Ещё в XVI веке на западной окраине Урала были известны месторождения каменной соли и песчаника, содержащие медь. В XVII столетии стали известны довольно многочисленные месторождения железа и появились железоделательные заводы. В горах были найдены россыпи золота и месторождения платины, на восточном склоне — драгоценные камни. Из поколения в поколение передавалось мастерство искать руду, выплавлять металл, изготавливать из него оружие и художественные изделия, обрабатывать самоцветы. К сожалению, основные запасы полезных ископаемых Урала (в частности, драгоценных камней) в настоящее время истощены.[источник не указан 333 дня]</a:t>
            </a:r>
          </a:p>
          <a:p>
            <a:r>
              <a:rPr lang="ru-RU" sz="1800" dirty="0" smtClean="0">
                <a:latin typeface="Gabriola" pitchFamily="82" charset="0"/>
              </a:rPr>
              <a:t>На </a:t>
            </a:r>
            <a:r>
              <a:rPr lang="ru-RU" sz="1800" dirty="0" smtClean="0">
                <a:latin typeface="Gabriola" pitchFamily="82" charset="0"/>
              </a:rPr>
              <a:t>Урале известны многочисленные месторождения высококачественных железных руд (горы Магнитная, Высокая, Благодать, Качканар), медных руд (Медногорск, Карабаш, Сибай, Гай), редких цветных металлов, золота, серебра, платины, лучших в стране бокситов, каменных и калийных солей (Соликамск, Березники, </a:t>
            </a:r>
            <a:r>
              <a:rPr lang="ru-RU" sz="1800" dirty="0" err="1" smtClean="0">
                <a:latin typeface="Gabriola" pitchFamily="82" charset="0"/>
              </a:rPr>
              <a:t>Берёзовское</a:t>
            </a:r>
            <a:r>
              <a:rPr lang="ru-RU" sz="1800" dirty="0" smtClean="0">
                <a:latin typeface="Gabriola" pitchFamily="82" charset="0"/>
              </a:rPr>
              <a:t>, </a:t>
            </a:r>
            <a:r>
              <a:rPr lang="ru-RU" sz="1800" dirty="0" err="1" smtClean="0">
                <a:latin typeface="Gabriola" pitchFamily="82" charset="0"/>
              </a:rPr>
              <a:t>Важенское</a:t>
            </a:r>
            <a:r>
              <a:rPr lang="ru-RU" sz="1800" dirty="0" smtClean="0">
                <a:latin typeface="Gabriola" pitchFamily="82" charset="0"/>
              </a:rPr>
              <a:t>, </a:t>
            </a:r>
            <a:r>
              <a:rPr lang="ru-RU" sz="1800" dirty="0" err="1" smtClean="0">
                <a:latin typeface="Gabriola" pitchFamily="82" charset="0"/>
              </a:rPr>
              <a:t>Ильецкое</a:t>
            </a:r>
            <a:r>
              <a:rPr lang="ru-RU" sz="1800" dirty="0" smtClean="0">
                <a:latin typeface="Gabriola" pitchFamily="82" charset="0"/>
              </a:rPr>
              <a:t>). Есть на Урале нефть (Ишимбай), природный газ (Оренбург), уголь, асбест, драгоценные и полудрагоценные камни.</a:t>
            </a:r>
          </a:p>
          <a:p>
            <a:r>
              <a:rPr lang="ru-RU" sz="1800" dirty="0" smtClean="0">
                <a:latin typeface="Gabriola" pitchFamily="82" charset="0"/>
              </a:rPr>
              <a:t>Значителен и не полностью освоен гидроэнергетический потенциал уральских рек (действуют Павловская, </a:t>
            </a:r>
            <a:r>
              <a:rPr lang="ru-RU" sz="1800" dirty="0" err="1" smtClean="0">
                <a:latin typeface="Gabriola" pitchFamily="82" charset="0"/>
              </a:rPr>
              <a:t>Юмагузинская</a:t>
            </a:r>
            <a:r>
              <a:rPr lang="ru-RU" sz="1800" dirty="0" smtClean="0">
                <a:latin typeface="Gabriola" pitchFamily="82" charset="0"/>
              </a:rPr>
              <a:t>, </a:t>
            </a:r>
            <a:r>
              <a:rPr lang="ru-RU" sz="1800" dirty="0" err="1" smtClean="0">
                <a:latin typeface="Gabriola" pitchFamily="82" charset="0"/>
              </a:rPr>
              <a:t>Широковская</a:t>
            </a:r>
            <a:r>
              <a:rPr lang="ru-RU" sz="1800" dirty="0" smtClean="0">
                <a:latin typeface="Gabriola" pitchFamily="82" charset="0"/>
              </a:rPr>
              <a:t>, </a:t>
            </a:r>
            <a:r>
              <a:rPr lang="ru-RU" sz="1800" dirty="0" err="1" smtClean="0">
                <a:latin typeface="Gabriola" pitchFamily="82" charset="0"/>
              </a:rPr>
              <a:t>Ириклинская</a:t>
            </a:r>
            <a:r>
              <a:rPr lang="ru-RU" sz="1800" dirty="0" smtClean="0">
                <a:latin typeface="Gabriola" pitchFamily="82" charset="0"/>
              </a:rPr>
              <a:t> и несколько малых ГЭС).</a:t>
            </a:r>
            <a:endParaRPr lang="ru-RU" sz="1800"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12160" y="6165304"/>
            <a:ext cx="1944216" cy="360040"/>
          </a:xfrm>
        </p:spPr>
        <p:txBody>
          <a:bodyPr>
            <a:normAutofit fontScale="92500" lnSpcReduction="10000"/>
          </a:bodyPr>
          <a:lstStyle/>
          <a:p>
            <a:r>
              <a:rPr lang="ru-RU" sz="2000" dirty="0" smtClean="0">
                <a:latin typeface="Gabriola" pitchFamily="82" charset="0"/>
              </a:rPr>
              <a:t>Кварц</a:t>
            </a:r>
            <a:endParaRPr lang="ru-RU" sz="2000" dirty="0">
              <a:latin typeface="Gabriola" pitchFamily="82" charset="0"/>
            </a:endParaRPr>
          </a:p>
        </p:txBody>
      </p:sp>
      <p:pic>
        <p:nvPicPr>
          <p:cNvPr id="24578" name="Picture 2" descr="File:Andradite-23893.jpg"/>
          <p:cNvPicPr>
            <a:picLocks noChangeAspect="1" noChangeArrowheads="1"/>
          </p:cNvPicPr>
          <p:nvPr/>
        </p:nvPicPr>
        <p:blipFill>
          <a:blip r:embed="rId2" cstate="print"/>
          <a:srcRect/>
          <a:stretch>
            <a:fillRect/>
          </a:stretch>
        </p:blipFill>
        <p:spPr bwMode="auto">
          <a:xfrm>
            <a:off x="1907704" y="188640"/>
            <a:ext cx="2304256" cy="2672462"/>
          </a:xfrm>
          <a:prstGeom prst="rect">
            <a:avLst/>
          </a:prstGeom>
          <a:noFill/>
        </p:spPr>
      </p:pic>
      <p:pic>
        <p:nvPicPr>
          <p:cNvPr id="24580" name="Picture 4" descr="File:Beryl-md20a.jpg"/>
          <p:cNvPicPr>
            <a:picLocks noChangeAspect="1" noChangeArrowheads="1"/>
          </p:cNvPicPr>
          <p:nvPr/>
        </p:nvPicPr>
        <p:blipFill>
          <a:blip r:embed="rId3" cstate="print"/>
          <a:srcRect/>
          <a:stretch>
            <a:fillRect/>
          </a:stretch>
        </p:blipFill>
        <p:spPr bwMode="auto">
          <a:xfrm>
            <a:off x="5580112" y="188640"/>
            <a:ext cx="2464473" cy="2664296"/>
          </a:xfrm>
          <a:prstGeom prst="rect">
            <a:avLst/>
          </a:prstGeom>
          <a:noFill/>
        </p:spPr>
      </p:pic>
      <p:pic>
        <p:nvPicPr>
          <p:cNvPr id="24582" name="Picture 6" descr="File:Platinum-41654.jpg"/>
          <p:cNvPicPr>
            <a:picLocks noChangeAspect="1" noChangeArrowheads="1"/>
          </p:cNvPicPr>
          <p:nvPr/>
        </p:nvPicPr>
        <p:blipFill>
          <a:blip r:embed="rId4" cstate="print"/>
          <a:srcRect/>
          <a:stretch>
            <a:fillRect/>
          </a:stretch>
        </p:blipFill>
        <p:spPr bwMode="auto">
          <a:xfrm>
            <a:off x="1907704" y="3356992"/>
            <a:ext cx="2162596" cy="2725540"/>
          </a:xfrm>
          <a:prstGeom prst="rect">
            <a:avLst/>
          </a:prstGeom>
          <a:noFill/>
        </p:spPr>
      </p:pic>
      <p:pic>
        <p:nvPicPr>
          <p:cNvPr id="24584" name="Picture 8" descr="File:Quartz-34654.jpg"/>
          <p:cNvPicPr>
            <a:picLocks noChangeAspect="1" noChangeArrowheads="1"/>
          </p:cNvPicPr>
          <p:nvPr/>
        </p:nvPicPr>
        <p:blipFill>
          <a:blip r:embed="rId5" cstate="print"/>
          <a:srcRect/>
          <a:stretch>
            <a:fillRect/>
          </a:stretch>
        </p:blipFill>
        <p:spPr bwMode="auto">
          <a:xfrm>
            <a:off x="6084168" y="3284985"/>
            <a:ext cx="1512168" cy="2787042"/>
          </a:xfrm>
          <a:prstGeom prst="rect">
            <a:avLst/>
          </a:prstGeom>
          <a:noFill/>
        </p:spPr>
      </p:pic>
      <p:sp>
        <p:nvSpPr>
          <p:cNvPr id="8" name="Содержимое 2"/>
          <p:cNvSpPr txBox="1">
            <a:spLocks/>
          </p:cNvSpPr>
          <p:nvPr/>
        </p:nvSpPr>
        <p:spPr>
          <a:xfrm>
            <a:off x="5868144" y="2924944"/>
            <a:ext cx="1944216" cy="360040"/>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ru-RU" sz="2000" b="0" i="0" u="none" strike="noStrike" kern="1200" cap="none" spc="0" normalizeH="0" baseline="0" noProof="0" dirty="0" smtClean="0">
                <a:ln>
                  <a:noFill/>
                </a:ln>
                <a:solidFill>
                  <a:schemeClr val="tx1"/>
                </a:solidFill>
                <a:effectLst/>
                <a:uLnTx/>
                <a:uFillTx/>
                <a:latin typeface="Gabriola" pitchFamily="82" charset="0"/>
                <a:ea typeface="+mn-ea"/>
                <a:cs typeface="+mn-cs"/>
              </a:rPr>
              <a:t>Берилл</a:t>
            </a:r>
            <a:endParaRPr kumimoji="0" lang="ru-RU" sz="20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sp>
        <p:nvSpPr>
          <p:cNvPr id="9" name="Содержимое 2"/>
          <p:cNvSpPr txBox="1">
            <a:spLocks/>
          </p:cNvSpPr>
          <p:nvPr/>
        </p:nvSpPr>
        <p:spPr>
          <a:xfrm>
            <a:off x="1979712" y="6165304"/>
            <a:ext cx="1944216" cy="360040"/>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ru-RU" sz="2000" dirty="0" smtClean="0">
                <a:latin typeface="Gabriola" pitchFamily="82" charset="0"/>
              </a:rPr>
              <a:t>Платина</a:t>
            </a:r>
            <a:endParaRPr kumimoji="0" lang="ru-RU" sz="20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sp>
        <p:nvSpPr>
          <p:cNvPr id="10" name="Содержимое 2"/>
          <p:cNvSpPr txBox="1">
            <a:spLocks/>
          </p:cNvSpPr>
          <p:nvPr/>
        </p:nvSpPr>
        <p:spPr>
          <a:xfrm>
            <a:off x="2420144" y="3005336"/>
            <a:ext cx="1944216" cy="360040"/>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ru-RU" sz="2000" b="0" i="0" u="none" strike="noStrike" kern="1200" cap="none" spc="0" normalizeH="0" baseline="0" noProof="0" dirty="0" smtClean="0">
                <a:ln>
                  <a:noFill/>
                </a:ln>
                <a:solidFill>
                  <a:schemeClr val="tx1"/>
                </a:solidFill>
                <a:effectLst/>
                <a:uLnTx/>
                <a:uFillTx/>
                <a:latin typeface="Gabriola" pitchFamily="82" charset="0"/>
                <a:ea typeface="+mn-ea"/>
                <a:cs typeface="+mn-cs"/>
              </a:rPr>
              <a:t>Андрадит</a:t>
            </a:r>
            <a:endParaRPr kumimoji="0" lang="ru-RU" sz="20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strips(downLeft)">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trips(down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strips(downLeft)">
                                      <p:cBhvr>
                                        <p:cTn id="17" dur="5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strips(downLeft)">
                                      <p:cBhvr>
                                        <p:cTn id="27" dur="500"/>
                                        <p:tgtEl>
                                          <p:spTgt spid="2458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strips(downLeft)">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4584"/>
                                        </p:tgtEl>
                                        <p:attrNameLst>
                                          <p:attrName>style.visibility</p:attrName>
                                        </p:attrNameLst>
                                      </p:cBhvr>
                                      <p:to>
                                        <p:strVal val="visible"/>
                                      </p:to>
                                    </p:set>
                                    <p:animEffect transition="in" filter="strips(downLeft)">
                                      <p:cBhvr>
                                        <p:cTn id="37" dur="500"/>
                                        <p:tgtEl>
                                          <p:spTgt spid="2458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strips(downLeft)">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Gabriola" pitchFamily="82" charset="0"/>
              </a:rPr>
              <a:t>Крупнейшие города Урала</a:t>
            </a:r>
            <a:endParaRPr lang="ru-RU" sz="4400" dirty="0">
              <a:latin typeface="Gabriola" pitchFamily="82" charset="0"/>
            </a:endParaRPr>
          </a:p>
        </p:txBody>
      </p:sp>
      <p:sp>
        <p:nvSpPr>
          <p:cNvPr id="3" name="Содержимое 2"/>
          <p:cNvSpPr>
            <a:spLocks noGrp="1"/>
          </p:cNvSpPr>
          <p:nvPr>
            <p:ph idx="1"/>
          </p:nvPr>
        </p:nvSpPr>
        <p:spPr/>
        <p:txBody>
          <a:bodyPr>
            <a:normAutofit fontScale="92500" lnSpcReduction="20000"/>
          </a:bodyPr>
          <a:lstStyle/>
          <a:p>
            <a:pPr marL="596646" indent="-514350">
              <a:buFont typeface="+mj-lt"/>
              <a:buAutoNum type="arabicPeriod"/>
            </a:pPr>
            <a:r>
              <a:rPr lang="ru-RU" dirty="0" smtClean="0">
                <a:latin typeface="Gabriola" pitchFamily="82" charset="0"/>
              </a:rPr>
              <a:t>Екатеринбург</a:t>
            </a:r>
          </a:p>
          <a:p>
            <a:pPr marL="596646" indent="-514350">
              <a:buFont typeface="+mj-lt"/>
              <a:buAutoNum type="arabicPeriod"/>
            </a:pPr>
            <a:r>
              <a:rPr lang="ru-RU" dirty="0" smtClean="0">
                <a:latin typeface="Gabriola" pitchFamily="82" charset="0"/>
              </a:rPr>
              <a:t>Челябинск</a:t>
            </a:r>
          </a:p>
          <a:p>
            <a:pPr marL="596646" indent="-514350">
              <a:buFont typeface="+mj-lt"/>
              <a:buAutoNum type="arabicPeriod"/>
            </a:pPr>
            <a:r>
              <a:rPr lang="ru-RU" dirty="0" smtClean="0">
                <a:latin typeface="Gabriola" pitchFamily="82" charset="0"/>
              </a:rPr>
              <a:t>Уфа</a:t>
            </a:r>
          </a:p>
          <a:p>
            <a:pPr marL="596646" indent="-514350">
              <a:buFont typeface="+mj-lt"/>
              <a:buAutoNum type="arabicPeriod"/>
            </a:pPr>
            <a:r>
              <a:rPr lang="ru-RU" dirty="0" smtClean="0">
                <a:latin typeface="Gabriola" pitchFamily="82" charset="0"/>
              </a:rPr>
              <a:t>Пермь</a:t>
            </a:r>
          </a:p>
          <a:p>
            <a:pPr marL="596646" indent="-514350">
              <a:buFont typeface="+mj-lt"/>
              <a:buAutoNum type="arabicPeriod"/>
            </a:pPr>
            <a:r>
              <a:rPr lang="ru-RU" dirty="0" smtClean="0">
                <a:latin typeface="Gabriola" pitchFamily="82" charset="0"/>
              </a:rPr>
              <a:t>Ижевск</a:t>
            </a:r>
          </a:p>
          <a:p>
            <a:pPr marL="596646" indent="-514350">
              <a:buFont typeface="+mj-lt"/>
              <a:buAutoNum type="arabicPeriod"/>
            </a:pPr>
            <a:r>
              <a:rPr lang="ru-RU" dirty="0" smtClean="0">
                <a:latin typeface="Gabriola" pitchFamily="82" charset="0"/>
              </a:rPr>
              <a:t>Оренбург</a:t>
            </a:r>
          </a:p>
          <a:p>
            <a:pPr marL="596646" indent="-514350">
              <a:buFont typeface="+mj-lt"/>
              <a:buAutoNum type="arabicPeriod"/>
            </a:pPr>
            <a:r>
              <a:rPr lang="ru-RU" dirty="0" smtClean="0">
                <a:latin typeface="Gabriola" pitchFamily="82" charset="0"/>
              </a:rPr>
              <a:t>Магнитогорск</a:t>
            </a:r>
          </a:p>
          <a:p>
            <a:pPr marL="596646" indent="-514350">
              <a:buFont typeface="+mj-lt"/>
              <a:buAutoNum type="arabicPeriod"/>
            </a:pPr>
            <a:r>
              <a:rPr lang="ru-RU" dirty="0" smtClean="0">
                <a:latin typeface="Gabriola" pitchFamily="82" charset="0"/>
              </a:rPr>
              <a:t>Нижний Тагил</a:t>
            </a:r>
          </a:p>
          <a:p>
            <a:pPr marL="596646" indent="-514350">
              <a:buFont typeface="+mj-lt"/>
              <a:buAutoNum type="arabicPeriod"/>
            </a:pPr>
            <a:r>
              <a:rPr lang="ru-RU" dirty="0" smtClean="0">
                <a:latin typeface="Gabriola" pitchFamily="82" charset="0"/>
              </a:rPr>
              <a:t>Курган</a:t>
            </a:r>
          </a:p>
          <a:p>
            <a:pPr marL="596646" indent="-514350">
              <a:buFont typeface="+mj-lt"/>
              <a:buAutoNum type="arabicPeriod"/>
            </a:pPr>
            <a:r>
              <a:rPr lang="ru-RU" dirty="0" smtClean="0">
                <a:latin typeface="Gabriola" pitchFamily="82" charset="0"/>
              </a:rPr>
              <a:t>Стерлитамак</a:t>
            </a:r>
            <a:endParaRPr lang="ru-RU"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Horizontal)">
                                      <p:cBhvr>
                                        <p:cTn id="21" dur="500"/>
                                        <p:tgtEl>
                                          <p:spTgt spid="3">
                                            <p:txEl>
                                              <p:pRg st="3" end="3"/>
                                            </p:txEl>
                                          </p:spTgt>
                                        </p:tgtEl>
                                      </p:cBhvr>
                                    </p:animEffect>
                                  </p:childTnLst>
                                </p:cTn>
                              </p:par>
                              <p:par>
                                <p:cTn id="22" presetID="16" presetClass="entr" presetSubtype="2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Horizontal)">
                                      <p:cBhvr>
                                        <p:cTn id="24" dur="500"/>
                                        <p:tgtEl>
                                          <p:spTgt spid="3">
                                            <p:txEl>
                                              <p:pRg st="4" end="4"/>
                                            </p:txEl>
                                          </p:spTgt>
                                        </p:tgtEl>
                                      </p:cBhvr>
                                    </p:animEffect>
                                  </p:childTnLst>
                                </p:cTn>
                              </p:par>
                              <p:par>
                                <p:cTn id="25" presetID="16" presetClass="entr" presetSubtype="2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500"/>
                                        <p:tgtEl>
                                          <p:spTgt spid="3">
                                            <p:txEl>
                                              <p:pRg st="5" end="5"/>
                                            </p:txEl>
                                          </p:spTgt>
                                        </p:tgtEl>
                                      </p:cBhvr>
                                    </p:animEffect>
                                  </p:childTnLst>
                                </p:cTn>
                              </p:par>
                              <p:par>
                                <p:cTn id="28" presetID="16" presetClass="entr" presetSubtype="2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Horizontal)">
                                      <p:cBhvr>
                                        <p:cTn id="30" dur="500"/>
                                        <p:tgtEl>
                                          <p:spTgt spid="3">
                                            <p:txEl>
                                              <p:pRg st="6" end="6"/>
                                            </p:txEl>
                                          </p:spTgt>
                                        </p:tgtEl>
                                      </p:cBhvr>
                                    </p:animEffect>
                                  </p:childTnLst>
                                </p:cTn>
                              </p:par>
                              <p:par>
                                <p:cTn id="31" presetID="16" presetClass="entr" presetSubtype="2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Horizontal)">
                                      <p:cBhvr>
                                        <p:cTn id="33" dur="500"/>
                                        <p:tgtEl>
                                          <p:spTgt spid="3">
                                            <p:txEl>
                                              <p:pRg st="7" end="7"/>
                                            </p:txEl>
                                          </p:spTgt>
                                        </p:tgtEl>
                                      </p:cBhvr>
                                    </p:animEffect>
                                  </p:childTnLst>
                                </p:cTn>
                              </p:par>
                              <p:par>
                                <p:cTn id="34" presetID="16" presetClass="entr" presetSubtype="2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Horizontal)">
                                      <p:cBhvr>
                                        <p:cTn id="36" dur="500"/>
                                        <p:tgtEl>
                                          <p:spTgt spid="3">
                                            <p:txEl>
                                              <p:pRg st="8" end="8"/>
                                            </p:txEl>
                                          </p:spTgt>
                                        </p:tgtEl>
                                      </p:cBhvr>
                                    </p:animEffect>
                                  </p:childTnLst>
                                </p:cTn>
                              </p:par>
                              <p:par>
                                <p:cTn id="37" presetID="16" presetClass="entr" presetSubtype="2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Horizont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692696"/>
          </a:xfrm>
        </p:spPr>
        <p:txBody>
          <a:bodyPr>
            <a:normAutofit fontScale="90000"/>
          </a:bodyPr>
          <a:lstStyle/>
          <a:p>
            <a:pPr algn="ctr"/>
            <a:r>
              <a:rPr lang="ru-RU" sz="4400" dirty="0" smtClean="0">
                <a:latin typeface="Gabriola" pitchFamily="82" charset="0"/>
              </a:rPr>
              <a:t>Легенда</a:t>
            </a:r>
            <a:endParaRPr lang="ru-RU" sz="4400" dirty="0">
              <a:latin typeface="Gabriola" pitchFamily="82" charset="0"/>
            </a:endParaRPr>
          </a:p>
        </p:txBody>
      </p:sp>
      <p:sp>
        <p:nvSpPr>
          <p:cNvPr id="3" name="Содержимое 2"/>
          <p:cNvSpPr>
            <a:spLocks noGrp="1"/>
          </p:cNvSpPr>
          <p:nvPr>
            <p:ph idx="1"/>
          </p:nvPr>
        </p:nvSpPr>
        <p:spPr>
          <a:xfrm>
            <a:off x="1435608" y="764704"/>
            <a:ext cx="7498080" cy="5832648"/>
          </a:xfrm>
        </p:spPr>
        <p:txBody>
          <a:bodyPr>
            <a:noAutofit/>
          </a:bodyPr>
          <a:lstStyle/>
          <a:p>
            <a:r>
              <a:rPr lang="ru-RU" sz="2000" dirty="0" smtClean="0">
                <a:latin typeface="Gabriola" pitchFamily="82" charset="0"/>
              </a:rPr>
              <a:t>«Урал» по-башкирски — пояс. Есть башкирская сказка о великане, который носил пояс с глубокими карманами. Он прятал в них все свои богатства. Пояс был огромный. Однажды великан растянул его, и пояс лег через всю землю, от холодного Карского моря на севере до песчаных берегов южного Каспийского моря. Так образовался Уральский хребет.</a:t>
            </a:r>
          </a:p>
          <a:p>
            <a:r>
              <a:rPr lang="ru-RU" sz="2000" dirty="0" smtClean="0">
                <a:latin typeface="Gabriola" pitchFamily="82" charset="0"/>
              </a:rPr>
              <a:t>В греческих книгах, написанных две тысячи лет тому назад, можно прочесть о далеких «</a:t>
            </a:r>
            <a:r>
              <a:rPr lang="ru-RU" sz="2000" dirty="0" err="1" smtClean="0">
                <a:latin typeface="Gabriola" pitchFamily="82" charset="0"/>
              </a:rPr>
              <a:t>Рифейских</a:t>
            </a:r>
            <a:r>
              <a:rPr lang="ru-RU" sz="2000" dirty="0" smtClean="0">
                <a:latin typeface="Gabriola" pitchFamily="82" charset="0"/>
              </a:rPr>
              <a:t> горах», где угрюмые грифы стерегут несметные золотые сокровища.</a:t>
            </a:r>
          </a:p>
          <a:p>
            <a:r>
              <a:rPr lang="ru-RU" sz="2000" dirty="0" smtClean="0">
                <a:latin typeface="Gabriola" pitchFamily="82" charset="0"/>
              </a:rPr>
              <a:t>Более пристального внимания заслуживает башкирский народный эпос «Урал-батыр», повествующий о прародителях народов Урала, выживших после Потопа, возникшем конфликте и последующей борьбе Урала со старшим братом </a:t>
            </a:r>
            <a:r>
              <a:rPr lang="ru-RU" sz="2000" dirty="0" err="1" smtClean="0">
                <a:latin typeface="Gabriola" pitchFamily="82" charset="0"/>
              </a:rPr>
              <a:t>Шульганом</a:t>
            </a:r>
            <a:r>
              <a:rPr lang="ru-RU" sz="2000" dirty="0" smtClean="0">
                <a:latin typeface="Gabriola" pitchFamily="82" charset="0"/>
              </a:rPr>
              <a:t>, выбравшим путь зла и заселении их потомками прилегающих земель. Основные топонимы Южного Урала напрямую связаны с событиями эпоса. Рассматриваются конфликт жизни, милосердия и природного принципа «сильный поедает слабого», тема поиска Живой воды и олицетворённой Смерти для последующего уничтожения её, ради вечной жизни, идея бескорыстного служения людям, равноправия и самопожертвования во благо других.</a:t>
            </a:r>
            <a:endParaRPr lang="ru-RU" sz="2000"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75656" y="548680"/>
            <a:ext cx="4392488" cy="5832648"/>
          </a:xfrm>
        </p:spPr>
        <p:txBody>
          <a:bodyPr>
            <a:normAutofit fontScale="92500" lnSpcReduction="20000"/>
          </a:bodyPr>
          <a:lstStyle/>
          <a:p>
            <a:r>
              <a:rPr lang="ru-RU" dirty="0" smtClean="0">
                <a:latin typeface="Gabriola" pitchFamily="82" charset="0"/>
              </a:rPr>
              <a:t>Урал находится на стыке Европы и Азии и является границей между этими регионами. Каменный пояс Урала и примыкающие к нему возвышенные равнины </a:t>
            </a:r>
            <a:r>
              <a:rPr lang="ru-RU" dirty="0" err="1" smtClean="0">
                <a:latin typeface="Gabriola" pitchFamily="82" charset="0"/>
              </a:rPr>
              <a:t>Приуралья</a:t>
            </a:r>
            <a:r>
              <a:rPr lang="ru-RU" dirty="0" smtClean="0">
                <a:latin typeface="Gabriola" pitchFamily="82" charset="0"/>
              </a:rPr>
              <a:t> простираются от берегов Северного Ледовитого океана на севере до полупустынных районов Казахстана на юге: на протяжении более 2500 км они разделяют Восточно-Европейскую и </a:t>
            </a:r>
            <a:r>
              <a:rPr lang="ru-RU" dirty="0" err="1" smtClean="0">
                <a:latin typeface="Gabriola" pitchFamily="82" charset="0"/>
              </a:rPr>
              <a:t>Западно-Сибирскую</a:t>
            </a:r>
            <a:r>
              <a:rPr lang="ru-RU" dirty="0" smtClean="0">
                <a:latin typeface="Gabriola" pitchFamily="82" charset="0"/>
              </a:rPr>
              <a:t> равнины.</a:t>
            </a:r>
            <a:endParaRPr lang="ru-RU" dirty="0">
              <a:latin typeface="Gabriola" pitchFamily="82" charset="0"/>
            </a:endParaRPr>
          </a:p>
        </p:txBody>
      </p:sp>
      <p:pic>
        <p:nvPicPr>
          <p:cNvPr id="1026" name="Picture 2" descr="http://upload.wikimedia.org/wikipedia/ru/a/a2/%D0%A3%D1%80%D0%B0%D0%BB_small.png"/>
          <p:cNvPicPr>
            <a:picLocks noChangeAspect="1" noChangeArrowheads="1"/>
          </p:cNvPicPr>
          <p:nvPr/>
        </p:nvPicPr>
        <p:blipFill>
          <a:blip r:embed="rId2" cstate="print"/>
          <a:srcRect/>
          <a:stretch>
            <a:fillRect/>
          </a:stretch>
        </p:blipFill>
        <p:spPr bwMode="auto">
          <a:xfrm>
            <a:off x="6444208" y="548680"/>
            <a:ext cx="2088232" cy="57299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trips(downLeft)">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60648"/>
            <a:ext cx="7498080" cy="1156990"/>
          </a:xfrm>
        </p:spPr>
        <p:txBody>
          <a:bodyPr>
            <a:normAutofit fontScale="90000"/>
          </a:bodyPr>
          <a:lstStyle/>
          <a:p>
            <a:pPr algn="ctr"/>
            <a:r>
              <a:rPr lang="ru-RU" sz="6000" dirty="0" smtClean="0">
                <a:latin typeface="Gabriola" pitchFamily="82" charset="0"/>
              </a:rPr>
              <a:t>Значение региона</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ru-RU" dirty="0" smtClean="0">
                <a:latin typeface="Gabriola" pitchFamily="82" charset="0"/>
              </a:rPr>
              <a:t>Урал богат минералами и полезными ископаемыми. В недрах Уральских гор есть железные и медные руды, хром, никель, кобальт, цинк, каменный уголь, нефть, золото, драгоценные камни. Урал издавна является крупнейшей горнорудной и металлургической базой страны. К богатствам уральской природы относятся и лесные ресурсы. Южный, приполярный и Средний Урал обеспечивают возможность земледелия.</a:t>
            </a:r>
            <a:endParaRPr lang="ru-RU"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300" dirty="0" smtClean="0">
                <a:latin typeface="Gabriola" pitchFamily="82" charset="0"/>
              </a:rPr>
              <a:t>Особенности природы</a:t>
            </a:r>
            <a:r>
              <a:rPr lang="ru-RU" dirty="0" smtClean="0"/>
              <a:t/>
            </a:r>
            <a:br>
              <a:rPr lang="ru-RU" dirty="0" smtClean="0"/>
            </a:br>
            <a:endParaRPr lang="ru-RU" dirty="0"/>
          </a:p>
        </p:txBody>
      </p:sp>
      <p:sp>
        <p:nvSpPr>
          <p:cNvPr id="3" name="Содержимое 2"/>
          <p:cNvSpPr>
            <a:spLocks noGrp="1"/>
          </p:cNvSpPr>
          <p:nvPr>
            <p:ph idx="1"/>
          </p:nvPr>
        </p:nvSpPr>
        <p:spPr/>
        <p:txBody>
          <a:bodyPr>
            <a:noAutofit/>
          </a:bodyPr>
          <a:lstStyle/>
          <a:p>
            <a:r>
              <a:rPr lang="ru-RU" sz="2500" dirty="0" smtClean="0">
                <a:latin typeface="Gabriola" pitchFamily="82" charset="0"/>
              </a:rPr>
              <a:t>Уральские горы состоят из невысоких хребтов и массивов. Наиболее высокие из них, поднимающиеся выше 1200—1500 м, располагаются в Приполярном (гора Народная — 1895 м), Северном (гора </a:t>
            </a:r>
            <a:r>
              <a:rPr lang="ru-RU" sz="2500" dirty="0" err="1" smtClean="0">
                <a:latin typeface="Gabriola" pitchFamily="82" charset="0"/>
              </a:rPr>
              <a:t>Тельпосиз</a:t>
            </a:r>
            <a:r>
              <a:rPr lang="ru-RU" sz="2500" dirty="0" smtClean="0">
                <a:latin typeface="Gabriola" pitchFamily="82" charset="0"/>
              </a:rPr>
              <a:t> — 1617 м) и Южном (гора </a:t>
            </a:r>
            <a:r>
              <a:rPr lang="ru-RU" sz="2500" dirty="0" err="1" smtClean="0">
                <a:latin typeface="Gabriola" pitchFamily="82" charset="0"/>
              </a:rPr>
              <a:t>Ямантау</a:t>
            </a:r>
            <a:r>
              <a:rPr lang="ru-RU" sz="2500" dirty="0" smtClean="0">
                <a:latin typeface="Gabriola" pitchFamily="82" charset="0"/>
              </a:rPr>
              <a:t> — 1640 м) Урале. Массивы Среднего Урала много ниже, обычно не выше 600—650 м. Западные и восточные предгорья Урала и подгорные равнины нередко рассечены глубокими речными долинами, на Урале и в </a:t>
            </a:r>
            <a:r>
              <a:rPr lang="ru-RU" sz="2500" dirty="0" err="1" smtClean="0">
                <a:latin typeface="Gabriola" pitchFamily="82" charset="0"/>
              </a:rPr>
              <a:t>Приуралье</a:t>
            </a:r>
            <a:r>
              <a:rPr lang="ru-RU" sz="2500" dirty="0" smtClean="0">
                <a:latin typeface="Gabriola" pitchFamily="82" charset="0"/>
              </a:rPr>
              <a:t> много рек.</a:t>
            </a:r>
          </a:p>
          <a:p>
            <a:r>
              <a:rPr lang="ru-RU" sz="2500" dirty="0" smtClean="0">
                <a:latin typeface="Gabriola" pitchFamily="82" charset="0"/>
              </a:rPr>
              <a:t>Озёр на Урале много, так же здесь находятся истоки Печоры и Урала. На реках создано несколько сотен прудов и водохранилищ.</a:t>
            </a:r>
          </a:p>
          <a:p>
            <a:r>
              <a:rPr lang="ru-RU" sz="2500" dirty="0" smtClean="0">
                <a:latin typeface="Gabriola" pitchFamily="82" charset="0"/>
              </a:rPr>
              <a:t>Уральские горы — старые (возникли в позднем протерозое) и находятся в области </a:t>
            </a:r>
            <a:r>
              <a:rPr lang="ru-RU" sz="2500" dirty="0" err="1" smtClean="0">
                <a:latin typeface="Gabriola" pitchFamily="82" charset="0"/>
              </a:rPr>
              <a:t>герцинской</a:t>
            </a:r>
            <a:r>
              <a:rPr lang="ru-RU" sz="2500" dirty="0" smtClean="0">
                <a:latin typeface="Gabriola" pitchFamily="82" charset="0"/>
              </a:rPr>
              <a:t> складчатости.</a:t>
            </a:r>
            <a:endParaRPr lang="ru-RU" sz="2500"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764704"/>
          </a:xfrm>
        </p:spPr>
        <p:txBody>
          <a:bodyPr>
            <a:normAutofit fontScale="90000"/>
          </a:bodyPr>
          <a:lstStyle/>
          <a:p>
            <a:pPr algn="ctr"/>
            <a:r>
              <a:rPr lang="ru-RU" sz="4800" dirty="0" smtClean="0">
                <a:latin typeface="Gabriola" pitchFamily="82" charset="0"/>
              </a:rPr>
              <a:t>Климат</a:t>
            </a:r>
            <a:endParaRPr lang="ru-RU" sz="4800" dirty="0">
              <a:latin typeface="Gabriola" pitchFamily="82" charset="0"/>
            </a:endParaRPr>
          </a:p>
        </p:txBody>
      </p:sp>
      <p:sp>
        <p:nvSpPr>
          <p:cNvPr id="3" name="Содержимое 2"/>
          <p:cNvSpPr>
            <a:spLocks noGrp="1"/>
          </p:cNvSpPr>
          <p:nvPr>
            <p:ph idx="1"/>
          </p:nvPr>
        </p:nvSpPr>
        <p:spPr>
          <a:xfrm>
            <a:off x="1435608" y="764704"/>
            <a:ext cx="7498080" cy="5760640"/>
          </a:xfrm>
        </p:spPr>
        <p:txBody>
          <a:bodyPr>
            <a:noAutofit/>
          </a:bodyPr>
          <a:lstStyle/>
          <a:p>
            <a:r>
              <a:rPr lang="ru-RU" sz="2600" dirty="0" smtClean="0">
                <a:latin typeface="Gabriola" pitchFamily="82" charset="0"/>
              </a:rPr>
              <a:t>Климат Урала — типичный горный; осадки распределяются неравномерно не только по областям, но и в пределах каждой области. </a:t>
            </a:r>
            <a:r>
              <a:rPr lang="ru-RU" sz="2600" dirty="0" err="1" smtClean="0">
                <a:latin typeface="Gabriola" pitchFamily="82" charset="0"/>
              </a:rPr>
              <a:t>Западно-Сибирская</a:t>
            </a:r>
            <a:r>
              <a:rPr lang="ru-RU" sz="2600" dirty="0" smtClean="0">
                <a:latin typeface="Gabriola" pitchFamily="82" charset="0"/>
              </a:rPr>
              <a:t> равнина — территория с суровым континентальным климатом; в меридиональном направлении его </a:t>
            </a:r>
            <a:r>
              <a:rPr lang="ru-RU" sz="2600" dirty="0" err="1" smtClean="0">
                <a:latin typeface="Gabriola" pitchFamily="82" charset="0"/>
              </a:rPr>
              <a:t>континентальность</a:t>
            </a:r>
            <a:r>
              <a:rPr lang="ru-RU" sz="2600" dirty="0" smtClean="0">
                <a:latin typeface="Gabriola" pitchFamily="82" charset="0"/>
              </a:rPr>
              <a:t> увеличивается намного менее резко, чем на Русской равнине. Климат горных районов Западной Сибири менее континентальный, чем климат </a:t>
            </a:r>
            <a:r>
              <a:rPr lang="ru-RU" sz="2600" dirty="0" err="1" smtClean="0">
                <a:latin typeface="Gabriola" pitchFamily="82" charset="0"/>
              </a:rPr>
              <a:t>Западно-Сибирской</a:t>
            </a:r>
            <a:r>
              <a:rPr lang="ru-RU" sz="2600" dirty="0" smtClean="0">
                <a:latin typeface="Gabriola" pitchFamily="82" charset="0"/>
              </a:rPr>
              <a:t> равнины. Интересно, что в пределах одной и той же зоны на равнинах Предуралья и Зауралья природные условия заметно отличаются. Объясняется это тем, что Уральские горы служат своеобразным климатическим барьером. К западу от них выпадает больше осадков, климат более влажный и мягкий; к востоку, то есть за Уралом, осадков меньше, климат более сухой, с ярко выраженными чертами континентального.</a:t>
            </a:r>
            <a:endParaRPr lang="ru-RU" sz="2600"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20758962">
            <a:off x="1980526" y="2890835"/>
            <a:ext cx="2733385" cy="342766"/>
          </a:xfrm>
        </p:spPr>
        <p:txBody>
          <a:bodyPr>
            <a:normAutofit fontScale="62500" lnSpcReduction="20000"/>
          </a:bodyPr>
          <a:lstStyle/>
          <a:p>
            <a:pPr algn="ctr">
              <a:buNone/>
            </a:pPr>
            <a:r>
              <a:rPr lang="ru-RU" dirty="0" smtClean="0">
                <a:latin typeface="Gabriola" pitchFamily="82" charset="0"/>
              </a:rPr>
              <a:t>Г. </a:t>
            </a:r>
            <a:r>
              <a:rPr lang="ru-RU" dirty="0" err="1" smtClean="0">
                <a:latin typeface="Gabriola" pitchFamily="82" charset="0"/>
              </a:rPr>
              <a:t>Манарага</a:t>
            </a:r>
            <a:endParaRPr lang="ru-RU" dirty="0">
              <a:latin typeface="Gabriola" pitchFamily="82" charset="0"/>
            </a:endParaRPr>
          </a:p>
        </p:txBody>
      </p:sp>
      <p:pic>
        <p:nvPicPr>
          <p:cNvPr id="15362" name="Picture 2" descr="File:Saranpaul - view over river.jpg"/>
          <p:cNvPicPr>
            <a:picLocks noChangeAspect="1" noChangeArrowheads="1"/>
          </p:cNvPicPr>
          <p:nvPr/>
        </p:nvPicPr>
        <p:blipFill>
          <a:blip r:embed="rId2" cstate="print"/>
          <a:srcRect/>
          <a:stretch>
            <a:fillRect/>
          </a:stretch>
        </p:blipFill>
        <p:spPr bwMode="auto">
          <a:xfrm rot="20832251">
            <a:off x="1331640" y="476672"/>
            <a:ext cx="3220222" cy="2266232"/>
          </a:xfrm>
          <a:prstGeom prst="rect">
            <a:avLst/>
          </a:prstGeom>
          <a:noFill/>
        </p:spPr>
      </p:pic>
      <p:sp>
        <p:nvSpPr>
          <p:cNvPr id="5" name="Содержимое 2"/>
          <p:cNvSpPr txBox="1">
            <a:spLocks/>
          </p:cNvSpPr>
          <p:nvPr/>
        </p:nvSpPr>
        <p:spPr>
          <a:xfrm rot="674720">
            <a:off x="5439266" y="2943177"/>
            <a:ext cx="2733385" cy="342766"/>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ru-RU" sz="3200" b="0" i="0" u="none" strike="noStrike" kern="1200" cap="none" spc="0" normalizeH="0" baseline="0" noProof="0" dirty="0" smtClean="0">
                <a:ln>
                  <a:noFill/>
                </a:ln>
                <a:solidFill>
                  <a:schemeClr val="tx1"/>
                </a:solidFill>
                <a:effectLst/>
                <a:uLnTx/>
                <a:uFillTx/>
                <a:latin typeface="Gabriola" pitchFamily="82" charset="0"/>
                <a:ea typeface="+mn-ea"/>
                <a:cs typeface="+mn-cs"/>
              </a:rPr>
              <a:t>Приполярный Урал</a:t>
            </a:r>
            <a:endParaRPr kumimoji="0" lang="ru-RU" sz="32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pic>
        <p:nvPicPr>
          <p:cNvPr id="15364" name="Picture 4" descr="File:Rochers dans les montagnes de l Oural 448122760 3572eca433 o.jpg"/>
          <p:cNvPicPr>
            <a:picLocks noChangeAspect="1" noChangeArrowheads="1"/>
          </p:cNvPicPr>
          <p:nvPr/>
        </p:nvPicPr>
        <p:blipFill>
          <a:blip r:embed="rId3" cstate="print"/>
          <a:srcRect/>
          <a:stretch>
            <a:fillRect/>
          </a:stretch>
        </p:blipFill>
        <p:spPr bwMode="auto">
          <a:xfrm rot="693989">
            <a:off x="5414372" y="499119"/>
            <a:ext cx="3327398" cy="2275108"/>
          </a:xfrm>
          <a:prstGeom prst="rect">
            <a:avLst/>
          </a:prstGeom>
          <a:noFill/>
        </p:spPr>
      </p:pic>
      <p:pic>
        <p:nvPicPr>
          <p:cNvPr id="15366" name="Picture 6" descr="File:Mount Iremel.jpg"/>
          <p:cNvPicPr>
            <a:picLocks noChangeAspect="1" noChangeArrowheads="1"/>
          </p:cNvPicPr>
          <p:nvPr/>
        </p:nvPicPr>
        <p:blipFill>
          <a:blip r:embed="rId4" cstate="print"/>
          <a:srcRect/>
          <a:stretch>
            <a:fillRect/>
          </a:stretch>
        </p:blipFill>
        <p:spPr bwMode="auto">
          <a:xfrm>
            <a:off x="1619672" y="3501008"/>
            <a:ext cx="3360373" cy="2520280"/>
          </a:xfrm>
          <a:prstGeom prst="rect">
            <a:avLst/>
          </a:prstGeom>
          <a:noFill/>
        </p:spPr>
      </p:pic>
      <p:sp>
        <p:nvSpPr>
          <p:cNvPr id="8" name="Содержимое 2"/>
          <p:cNvSpPr txBox="1">
            <a:spLocks/>
          </p:cNvSpPr>
          <p:nvPr/>
        </p:nvSpPr>
        <p:spPr>
          <a:xfrm>
            <a:off x="1842879" y="6252005"/>
            <a:ext cx="2733385" cy="342766"/>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ru-RU" sz="3200" dirty="0" smtClean="0">
                <a:latin typeface="Gabriola" pitchFamily="82" charset="0"/>
              </a:rPr>
              <a:t>Г.  </a:t>
            </a:r>
            <a:r>
              <a:rPr lang="ru-RU" sz="3200" dirty="0" err="1" smtClean="0">
                <a:latin typeface="Gabriola" pitchFamily="82" charset="0"/>
              </a:rPr>
              <a:t>Иремель</a:t>
            </a:r>
            <a:endParaRPr kumimoji="0" lang="ru-RU" sz="32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pic>
        <p:nvPicPr>
          <p:cNvPr id="15368" name="Picture 8" descr="File:Ignateva cave entry.jpg"/>
          <p:cNvPicPr>
            <a:picLocks noChangeAspect="1" noChangeArrowheads="1"/>
          </p:cNvPicPr>
          <p:nvPr/>
        </p:nvPicPr>
        <p:blipFill>
          <a:blip r:embed="rId5" cstate="print"/>
          <a:srcRect/>
          <a:stretch>
            <a:fillRect/>
          </a:stretch>
        </p:blipFill>
        <p:spPr bwMode="auto">
          <a:xfrm>
            <a:off x="5220072" y="3501008"/>
            <a:ext cx="3754606" cy="2520280"/>
          </a:xfrm>
          <a:prstGeom prst="rect">
            <a:avLst/>
          </a:prstGeom>
          <a:noFill/>
        </p:spPr>
      </p:pic>
      <p:sp>
        <p:nvSpPr>
          <p:cNvPr id="11" name="Прямоугольник 10"/>
          <p:cNvSpPr/>
          <p:nvPr/>
        </p:nvSpPr>
        <p:spPr>
          <a:xfrm>
            <a:off x="5940152" y="6165304"/>
            <a:ext cx="1827744" cy="369332"/>
          </a:xfrm>
          <a:prstGeom prst="rect">
            <a:avLst/>
          </a:prstGeom>
        </p:spPr>
        <p:txBody>
          <a:bodyPr wrap="none">
            <a:spAutoFit/>
          </a:bodyPr>
          <a:lstStyle/>
          <a:p>
            <a:r>
              <a:rPr lang="ru-RU" dirty="0" err="1" smtClean="0">
                <a:latin typeface="Gabriola" pitchFamily="82" charset="0"/>
              </a:rPr>
              <a:t>Игнатьевская</a:t>
            </a:r>
            <a:r>
              <a:rPr lang="ru-RU" dirty="0" smtClean="0">
                <a:latin typeface="Gabriola" pitchFamily="82" charset="0"/>
              </a:rPr>
              <a:t> пещера</a:t>
            </a:r>
            <a:endParaRPr lang="ru-RU"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checkerboard(across)">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heckerboard(across)">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animEffect transition="in" filter="checkerboard(across)">
                                      <p:cBhvr>
                                        <p:cTn id="27" dur="500"/>
                                        <p:tgtEl>
                                          <p:spTgt spid="153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heckerboard(across)">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5368"/>
                                        </p:tgtEl>
                                        <p:attrNameLst>
                                          <p:attrName>style.visibility</p:attrName>
                                        </p:attrNameLst>
                                      </p:cBhvr>
                                      <p:to>
                                        <p:strVal val="visible"/>
                                      </p:to>
                                    </p:set>
                                    <p:animEffect transition="in" filter="checkerboard(across)">
                                      <p:cBhvr>
                                        <p:cTn id="37" dur="500"/>
                                        <p:tgtEl>
                                          <p:spTgt spid="1536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836712"/>
          </a:xfrm>
        </p:spPr>
        <p:txBody>
          <a:bodyPr>
            <a:normAutofit/>
          </a:bodyPr>
          <a:lstStyle/>
          <a:p>
            <a:pPr algn="ctr"/>
            <a:r>
              <a:rPr lang="ru-RU" sz="4800" dirty="0" smtClean="0">
                <a:latin typeface="Gabriola" pitchFamily="82" charset="0"/>
              </a:rPr>
              <a:t>Фауна</a:t>
            </a:r>
            <a:endParaRPr lang="ru-RU" sz="4800" dirty="0">
              <a:latin typeface="Gabriola" pitchFamily="82" charset="0"/>
            </a:endParaRPr>
          </a:p>
        </p:txBody>
      </p:sp>
      <p:sp>
        <p:nvSpPr>
          <p:cNvPr id="3" name="Содержимое 2"/>
          <p:cNvSpPr>
            <a:spLocks noGrp="1"/>
          </p:cNvSpPr>
          <p:nvPr>
            <p:ph idx="1"/>
          </p:nvPr>
        </p:nvSpPr>
        <p:spPr>
          <a:xfrm>
            <a:off x="1259632" y="908720"/>
            <a:ext cx="7498080" cy="5544616"/>
          </a:xfrm>
        </p:spPr>
        <p:txBody>
          <a:bodyPr>
            <a:normAutofit fontScale="77500" lnSpcReduction="20000"/>
          </a:bodyPr>
          <a:lstStyle/>
          <a:p>
            <a:r>
              <a:rPr lang="ru-RU" dirty="0" smtClean="0">
                <a:latin typeface="Gabriola" pitchFamily="82" charset="0"/>
              </a:rPr>
              <a:t>Пару столетий назад животный мир был богаче, чем сейчас. Распашка, охота, вырубка лесов вытеснили и уничтожили места обитания многих животных. Исчезли дикие лошади, сайгаки, дрофы, стрепеты. Вглубь тундры откочевали стада оленей. Зато на распаханных землях распространились грызуны (хомяки, полевые мыши) На севере можно встретить обитателей тундр — северных оленей, а на юге типичных жителей степей — сурков-байбаков, землероек, змей и ящериц. Леса населены хищниками: бурыми медведями, волками, росомахами, лисицами, соболями, горностаями, рысями. Водятся в них копытные (лоси, олени, косули и др.) и птицы различных видов например такие как орлы или снегири (зимою). По речным долинам встречаются выдра и бобр. В </a:t>
            </a:r>
            <a:r>
              <a:rPr lang="ru-RU" dirty="0" err="1" smtClean="0">
                <a:latin typeface="Gabriola" pitchFamily="82" charset="0"/>
              </a:rPr>
              <a:t>ильменском</a:t>
            </a:r>
            <a:r>
              <a:rPr lang="ru-RU" dirty="0" smtClean="0">
                <a:latin typeface="Gabriola" pitchFamily="82" charset="0"/>
              </a:rPr>
              <a:t> заповеднике удачно была проведена акклиматизация пятнистого оленя, расселены также ондатра, бобр, марал, выхухоль, енотовидная собака, американская норка, </a:t>
            </a:r>
            <a:r>
              <a:rPr lang="ru-RU" dirty="0" err="1" smtClean="0">
                <a:latin typeface="Gabriola" pitchFamily="82" charset="0"/>
              </a:rPr>
              <a:t>баргузинский</a:t>
            </a:r>
            <a:r>
              <a:rPr lang="ru-RU" dirty="0" smtClean="0">
                <a:latin typeface="Gabriola" pitchFamily="82" charset="0"/>
              </a:rPr>
              <a:t> соболь.</a:t>
            </a:r>
            <a:endParaRPr lang="ru-RU"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7664" y="2708920"/>
            <a:ext cx="3096344" cy="432048"/>
          </a:xfrm>
        </p:spPr>
        <p:txBody>
          <a:bodyPr>
            <a:normAutofit lnSpcReduction="10000"/>
          </a:bodyPr>
          <a:lstStyle/>
          <a:p>
            <a:pPr>
              <a:buNone/>
            </a:pPr>
            <a:r>
              <a:rPr lang="ru-RU" sz="2400" dirty="0" smtClean="0">
                <a:latin typeface="Gabriola" pitchFamily="82" charset="0"/>
              </a:rPr>
              <a:t>Обыкновенный хомяк</a:t>
            </a:r>
            <a:endParaRPr lang="ru-RU" sz="2400" dirty="0">
              <a:latin typeface="Gabriola" pitchFamily="82" charset="0"/>
            </a:endParaRPr>
          </a:p>
        </p:txBody>
      </p:sp>
      <p:pic>
        <p:nvPicPr>
          <p:cNvPr id="22532" name="Picture 4" descr="File:Hamster.jpg"/>
          <p:cNvPicPr>
            <a:picLocks noChangeAspect="1" noChangeArrowheads="1"/>
          </p:cNvPicPr>
          <p:nvPr/>
        </p:nvPicPr>
        <p:blipFill>
          <a:blip r:embed="rId2" cstate="print"/>
          <a:srcRect/>
          <a:stretch>
            <a:fillRect/>
          </a:stretch>
        </p:blipFill>
        <p:spPr bwMode="auto">
          <a:xfrm>
            <a:off x="1547664" y="260648"/>
            <a:ext cx="3096091" cy="2321100"/>
          </a:xfrm>
          <a:prstGeom prst="rect">
            <a:avLst/>
          </a:prstGeom>
          <a:noFill/>
        </p:spPr>
      </p:pic>
      <p:pic>
        <p:nvPicPr>
          <p:cNvPr id="22534" name="Picture 6" descr="File:Vulpes vulpes sitting.jpg"/>
          <p:cNvPicPr>
            <a:picLocks noChangeAspect="1" noChangeArrowheads="1"/>
          </p:cNvPicPr>
          <p:nvPr/>
        </p:nvPicPr>
        <p:blipFill>
          <a:blip r:embed="rId3" cstate="print"/>
          <a:srcRect/>
          <a:stretch>
            <a:fillRect/>
          </a:stretch>
        </p:blipFill>
        <p:spPr bwMode="auto">
          <a:xfrm>
            <a:off x="5148064" y="260648"/>
            <a:ext cx="3527755" cy="2304256"/>
          </a:xfrm>
          <a:prstGeom prst="rect">
            <a:avLst/>
          </a:prstGeom>
          <a:noFill/>
        </p:spPr>
      </p:pic>
      <p:sp>
        <p:nvSpPr>
          <p:cNvPr id="7" name="Содержимое 2"/>
          <p:cNvSpPr txBox="1">
            <a:spLocks/>
          </p:cNvSpPr>
          <p:nvPr/>
        </p:nvSpPr>
        <p:spPr>
          <a:xfrm>
            <a:off x="5436096" y="2708920"/>
            <a:ext cx="3096344" cy="432048"/>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2400" b="0" i="0" u="none" strike="noStrike" kern="1200" cap="none" spc="0" normalizeH="0" baseline="0" noProof="0" dirty="0" smtClean="0">
                <a:ln>
                  <a:noFill/>
                </a:ln>
                <a:solidFill>
                  <a:schemeClr val="tx1"/>
                </a:solidFill>
                <a:effectLst/>
                <a:uLnTx/>
                <a:uFillTx/>
                <a:latin typeface="Gabriola" pitchFamily="82" charset="0"/>
                <a:ea typeface="+mn-ea"/>
                <a:cs typeface="+mn-cs"/>
              </a:rPr>
              <a:t>Обыкновенный </a:t>
            </a:r>
            <a:r>
              <a:rPr lang="ru-RU" sz="2400" dirty="0" smtClean="0">
                <a:latin typeface="Gabriola" pitchFamily="82" charset="0"/>
              </a:rPr>
              <a:t>лисица</a:t>
            </a:r>
            <a:endParaRPr kumimoji="0" lang="ru-RU" sz="24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pic>
        <p:nvPicPr>
          <p:cNvPr id="22536" name="Picture 8" descr="File:Gulo gulo 2.jpg"/>
          <p:cNvPicPr>
            <a:picLocks noChangeAspect="1" noChangeArrowheads="1"/>
          </p:cNvPicPr>
          <p:nvPr/>
        </p:nvPicPr>
        <p:blipFill>
          <a:blip r:embed="rId4" cstate="print"/>
          <a:srcRect/>
          <a:stretch>
            <a:fillRect/>
          </a:stretch>
        </p:blipFill>
        <p:spPr bwMode="auto">
          <a:xfrm>
            <a:off x="1475656" y="3501008"/>
            <a:ext cx="3528392" cy="2518390"/>
          </a:xfrm>
          <a:prstGeom prst="rect">
            <a:avLst/>
          </a:prstGeom>
          <a:noFill/>
        </p:spPr>
      </p:pic>
      <p:sp>
        <p:nvSpPr>
          <p:cNvPr id="9" name="Содержимое 2"/>
          <p:cNvSpPr txBox="1">
            <a:spLocks/>
          </p:cNvSpPr>
          <p:nvPr/>
        </p:nvSpPr>
        <p:spPr>
          <a:xfrm>
            <a:off x="2411760" y="6093296"/>
            <a:ext cx="1656184" cy="432048"/>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2400" b="0" i="0" u="none" strike="noStrike" kern="1200" cap="none" spc="0" normalizeH="0" baseline="0" noProof="0" dirty="0" smtClean="0">
                <a:ln>
                  <a:noFill/>
                </a:ln>
                <a:solidFill>
                  <a:schemeClr val="tx1"/>
                </a:solidFill>
                <a:effectLst/>
                <a:uLnTx/>
                <a:uFillTx/>
                <a:latin typeface="Gabriola" pitchFamily="82" charset="0"/>
                <a:ea typeface="+mn-ea"/>
                <a:cs typeface="+mn-cs"/>
              </a:rPr>
              <a:t>Росомаха</a:t>
            </a:r>
            <a:endParaRPr kumimoji="0" lang="ru-RU" sz="24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pic>
        <p:nvPicPr>
          <p:cNvPr id="22538" name="Picture 10" descr="File:Lynx kitten.jpg"/>
          <p:cNvPicPr>
            <a:picLocks noChangeAspect="1" noChangeArrowheads="1"/>
          </p:cNvPicPr>
          <p:nvPr/>
        </p:nvPicPr>
        <p:blipFill>
          <a:blip r:embed="rId5" cstate="print"/>
          <a:srcRect/>
          <a:stretch>
            <a:fillRect/>
          </a:stretch>
        </p:blipFill>
        <p:spPr bwMode="auto">
          <a:xfrm>
            <a:off x="5220073" y="3501008"/>
            <a:ext cx="3674704" cy="2448272"/>
          </a:xfrm>
          <a:prstGeom prst="rect">
            <a:avLst/>
          </a:prstGeom>
          <a:noFill/>
        </p:spPr>
      </p:pic>
      <p:sp>
        <p:nvSpPr>
          <p:cNvPr id="11" name="Содержимое 2"/>
          <p:cNvSpPr txBox="1">
            <a:spLocks/>
          </p:cNvSpPr>
          <p:nvPr/>
        </p:nvSpPr>
        <p:spPr>
          <a:xfrm>
            <a:off x="6516216" y="6093296"/>
            <a:ext cx="1656184" cy="432048"/>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2400" b="0" i="0" u="none" strike="noStrike" kern="1200" cap="none" spc="0" normalizeH="0" baseline="0" noProof="0" dirty="0" smtClean="0">
                <a:ln>
                  <a:noFill/>
                </a:ln>
                <a:solidFill>
                  <a:schemeClr val="tx1"/>
                </a:solidFill>
                <a:effectLst/>
                <a:uLnTx/>
                <a:uFillTx/>
                <a:latin typeface="Gabriola" pitchFamily="82" charset="0"/>
                <a:ea typeface="+mn-ea"/>
                <a:cs typeface="+mn-cs"/>
              </a:rPr>
              <a:t>Рысь</a:t>
            </a:r>
            <a:endParaRPr kumimoji="0" lang="ru-RU" sz="2400" b="0" i="0" u="none" strike="noStrike" kern="1200" cap="none" spc="0" normalizeH="0" baseline="0" noProof="0" dirty="0">
              <a:ln>
                <a:noFill/>
              </a:ln>
              <a:solidFill>
                <a:schemeClr val="tx1"/>
              </a:solidFill>
              <a:effectLst/>
              <a:uLnTx/>
              <a:uFillTx/>
              <a:latin typeface="Gabriola"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checkerboard(across)">
                                      <p:cBhvr>
                                        <p:cTn id="17" dur="500"/>
                                        <p:tgtEl>
                                          <p:spTgt spid="2253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checkerboard(across)">
                                      <p:cBhvr>
                                        <p:cTn id="27" dur="500"/>
                                        <p:tgtEl>
                                          <p:spTgt spid="2253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heckerboard(across)">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2538"/>
                                        </p:tgtEl>
                                        <p:attrNameLst>
                                          <p:attrName>style.visibility</p:attrName>
                                        </p:attrNameLst>
                                      </p:cBhvr>
                                      <p:to>
                                        <p:strVal val="visible"/>
                                      </p:to>
                                    </p:set>
                                    <p:animEffect transition="in" filter="checkerboard(across)">
                                      <p:cBhvr>
                                        <p:cTn id="37" dur="500"/>
                                        <p:tgtEl>
                                          <p:spTgt spid="2253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908720"/>
          </a:xfrm>
        </p:spPr>
        <p:txBody>
          <a:bodyPr>
            <a:normAutofit/>
          </a:bodyPr>
          <a:lstStyle/>
          <a:p>
            <a:pPr algn="ctr"/>
            <a:r>
              <a:rPr lang="ru-RU" sz="4800" dirty="0" smtClean="0">
                <a:latin typeface="Gabriola" pitchFamily="82" charset="0"/>
              </a:rPr>
              <a:t>Флора</a:t>
            </a:r>
            <a:endParaRPr lang="ru-RU" sz="4800" dirty="0">
              <a:latin typeface="Gabriola" pitchFamily="82" charset="0"/>
            </a:endParaRPr>
          </a:p>
        </p:txBody>
      </p:sp>
      <p:sp>
        <p:nvSpPr>
          <p:cNvPr id="5" name="Содержимое 4"/>
          <p:cNvSpPr>
            <a:spLocks noGrp="1"/>
          </p:cNvSpPr>
          <p:nvPr>
            <p:ph idx="1"/>
          </p:nvPr>
        </p:nvSpPr>
        <p:spPr>
          <a:xfrm>
            <a:off x="1435608" y="908720"/>
            <a:ext cx="7498080" cy="5760640"/>
          </a:xfrm>
        </p:spPr>
        <p:txBody>
          <a:bodyPr>
            <a:normAutofit fontScale="85000" lnSpcReduction="20000"/>
          </a:bodyPr>
          <a:lstStyle/>
          <a:p>
            <a:r>
              <a:rPr lang="ru-RU" dirty="0" smtClean="0">
                <a:latin typeface="Gabriola" pitchFamily="82" charset="0"/>
              </a:rPr>
              <a:t>Различия в ландшафтах заметны при подъёме. На Южном Урале, например, путь к вершинам наиболее крупного хребта </a:t>
            </a:r>
            <a:r>
              <a:rPr lang="ru-RU" dirty="0" err="1" smtClean="0">
                <a:latin typeface="Gabriola" pitchFamily="82" charset="0"/>
              </a:rPr>
              <a:t>Зигальга</a:t>
            </a:r>
            <a:r>
              <a:rPr lang="ru-RU" dirty="0" smtClean="0">
                <a:latin typeface="Gabriola" pitchFamily="82" charset="0"/>
              </a:rPr>
              <a:t> начинается с пересечения полосы холмов и оврагов у подножия, густо заросшего кустарниками. Затем дорога идёт через сосновые, берёзовые и осиновые леса, среди которых мелькают травянистые поляны. Выше частоколом поднимаются ели и пихты. Сухостоя почти не видно — он сгорает при частых лесных пожарах. На пологих местах могут встретиться болота. Вершины покрыты каменными россыпями, мхом и травой. Редкие и чахлые ели, кривые берёзки, которые здесь попадаются, ничем не напоминают ландшафт </a:t>
            </a:r>
            <a:r>
              <a:rPr lang="ru-RU" dirty="0" err="1" smtClean="0">
                <a:latin typeface="Gabriola" pitchFamily="82" charset="0"/>
              </a:rPr>
              <a:t>y</a:t>
            </a:r>
            <a:r>
              <a:rPr lang="ru-RU" dirty="0" smtClean="0">
                <a:latin typeface="Gabriola" pitchFamily="82" charset="0"/>
              </a:rPr>
              <a:t> подножия, </a:t>
            </a:r>
            <a:r>
              <a:rPr lang="ru-RU" dirty="0" err="1" smtClean="0">
                <a:latin typeface="Gabriola" pitchFamily="82" charset="0"/>
              </a:rPr>
              <a:t>c</a:t>
            </a:r>
            <a:r>
              <a:rPr lang="ru-RU" dirty="0" smtClean="0">
                <a:latin typeface="Gabriola" pitchFamily="82" charset="0"/>
              </a:rPr>
              <a:t> разноцветными коврами из трав и кустарников. Пожары на большой высоте уже бессильны, поэтому путь то и дело преграждают завалы из упавших деревьев. Вершина горы </a:t>
            </a:r>
            <a:r>
              <a:rPr lang="ru-RU" dirty="0" err="1" smtClean="0">
                <a:latin typeface="Gabriola" pitchFamily="82" charset="0"/>
              </a:rPr>
              <a:t>Ямантау</a:t>
            </a:r>
            <a:r>
              <a:rPr lang="ru-RU" dirty="0" smtClean="0">
                <a:latin typeface="Gabriola" pitchFamily="82" charset="0"/>
              </a:rPr>
              <a:t> (1640 м) — сравнительно ровная площадка, однако она почти неприступна из-за нагромождения старых стволов.</a:t>
            </a:r>
            <a:endParaRPr lang="ru-RU"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TotalTime>
  <Words>1136</Words>
  <Application>Microsoft Office PowerPoint</Application>
  <PresentationFormat>Экран (4:3)</PresentationFormat>
  <Paragraphs>48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Солнцестояние</vt:lpstr>
      <vt:lpstr>«Урал»</vt:lpstr>
      <vt:lpstr>Слайд 2</vt:lpstr>
      <vt:lpstr>Значение региона </vt:lpstr>
      <vt:lpstr>Особенности природы </vt:lpstr>
      <vt:lpstr>Климат</vt:lpstr>
      <vt:lpstr>Слайд 6</vt:lpstr>
      <vt:lpstr>Фауна</vt:lpstr>
      <vt:lpstr>Слайд 8</vt:lpstr>
      <vt:lpstr>Флора</vt:lpstr>
      <vt:lpstr>Природные ресурсы</vt:lpstr>
      <vt:lpstr>Слайд 11</vt:lpstr>
      <vt:lpstr>Крупнейшие города Урала</vt:lpstr>
      <vt:lpstr>Легенда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«Урал»</dc:title>
  <dc:creator>ASUS</dc:creator>
  <cp:lastModifiedBy>ASUS</cp:lastModifiedBy>
  <cp:revision>9</cp:revision>
  <dcterms:created xsi:type="dcterms:W3CDTF">2012-10-28T13:33:55Z</dcterms:created>
  <dcterms:modified xsi:type="dcterms:W3CDTF">2012-10-28T14:57:29Z</dcterms:modified>
</cp:coreProperties>
</file>