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79" r:id="rId9"/>
    <p:sldId id="269" r:id="rId10"/>
    <p:sldId id="290" r:id="rId11"/>
    <p:sldId id="280" r:id="rId12"/>
    <p:sldId id="288" r:id="rId13"/>
    <p:sldId id="289" r:id="rId14"/>
    <p:sldId id="287" r:id="rId15"/>
    <p:sldId id="281" r:id="rId16"/>
    <p:sldId id="282" r:id="rId17"/>
    <p:sldId id="291" r:id="rId18"/>
    <p:sldId id="283" r:id="rId19"/>
    <p:sldId id="284" r:id="rId20"/>
    <p:sldId id="285" r:id="rId21"/>
    <p:sldId id="272" r:id="rId22"/>
    <p:sldId id="296" r:id="rId23"/>
    <p:sldId id="273" r:id="rId24"/>
    <p:sldId id="295" r:id="rId25"/>
    <p:sldId id="294" r:id="rId26"/>
    <p:sldId id="293" r:id="rId27"/>
    <p:sldId id="275" r:id="rId28"/>
    <p:sldId id="276" r:id="rId29"/>
    <p:sldId id="277" r:id="rId30"/>
    <p:sldId id="26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8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48ACD3-5B4E-418C-9486-FF799C24A51C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AB136-8B8B-4AF9-9CCD-7F58708C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06-&#1041;&#1077;&#1090;&#1093;&#1086;&#1074;&#1077;&#1085;%20%20&#1050;%20&#1069;&#1083;&#1080;&#1079;&#1077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04-&#1051;&#1077;&#1090;&#1086;.%20Adagio-Presto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Egipetskaya_muzika_-_ochen_krasivaya__(get-tune.net)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Muzika_Drevnego_Rima_-_16_Cordae_Obliqae_(get-tune.net)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&#1048;&#1085;&#1076;&#1080;&#1081;&#1089;&#1082;&#1072;&#1103;%20%20&#1084;&#1091;&#1079;&#1099;&#1082;&#1072;%20-%20&#1048;&#1085;&#1076;&#1080;&#1081;&#1089;&#1082;&#1072;&#1103;%20%20&#1084;&#1091;&#1079;&#1099;&#1082;&#1072;%20(mp3ostrov.com).mp3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&#1042;&#1086;&#1083;&#1096;&#1077;&#1073;&#1085;&#1072;&#1103;%20&#1084;&#1091;&#1079;&#1099;&#1082;&#1072;%20&#1052;&#1086;&#1094;&#1072;&#1088;&#1090;&#1072;%20(mp3ostrov.com).mp3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benassi_bros_-_every_single_day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Ennio%20Morricone%20-%20Le%20Vent,%20%20Le%20Cri.mp3" TargetMode="External"/><Relationship Id="rId1" Type="http://schemas.openxmlformats.org/officeDocument/2006/relationships/audio" Target="file:///C:\Documents%20and%20Settings\Admin\&#1056;&#1072;&#1073;&#1086;&#1095;&#1080;&#1081;%20&#1089;&#1090;&#1086;&#1083;\Ennio%20Morricone%20-%20Le%20Vent,%20%20Le%20Cri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8;&#1089;&#1089;&#1083;&#1077;&#1076;&#1086;&#1074;&#1072;&#1090;&#1077;&#1083;&#1100;&#1089;&#1082;&#1072;&#1103;%20&#1088;&#1072;&#1073;&#1086;&#1090;&#1072;\&#1047;&#1042;&#1059;&#1050;&#1048;\11-&#1042;&#1080;&#1074;&#1072;&#1083;&#1100;&#1076;&#1080;%20%20&#1051;&#1072;&#1088;&#1075;&#1086;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Исследовательская работа по физике 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05305">
            <a:off x="2067893" y="3568166"/>
            <a:ext cx="6560234" cy="1583571"/>
          </a:xfrm>
        </p:spPr>
        <p:txBody>
          <a:bodyPr>
            <a:normAutofit fontScale="85000" lnSpcReduction="10000"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Влияние музыки на рост растений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Admin\Рабочий стол\music-not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079868" cy="2357430"/>
          </a:xfrm>
          <a:prstGeom prst="rect">
            <a:avLst/>
          </a:prstGeom>
          <a:noFill/>
        </p:spPr>
      </p:pic>
      <p:pic>
        <p:nvPicPr>
          <p:cNvPr id="7" name="06-Бетховен  К Эли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714876" cy="59316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Музыка... </a:t>
            </a:r>
            <a:r>
              <a:rPr lang="ru-RU" dirty="0" smtClean="0"/>
              <a:t>Такая земная и неземная. </a:t>
            </a:r>
          </a:p>
          <a:p>
            <a:r>
              <a:rPr lang="ru-RU" dirty="0" smtClean="0"/>
              <a:t>Музыка - словно отражение иного пространства, иного времени, иных миров. </a:t>
            </a:r>
          </a:p>
          <a:p>
            <a:r>
              <a:rPr lang="ru-RU" dirty="0" smtClean="0"/>
              <a:t>Музыкой наполнены травы, тянущиеся к Солнцу, ибо Солнце - сама музыка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357686" cy="6143668"/>
          </a:xfrm>
          <a:prstGeom prst="rect">
            <a:avLst/>
          </a:prstGeom>
          <a:noFill/>
        </p:spPr>
      </p:pic>
      <p:pic>
        <p:nvPicPr>
          <p:cNvPr id="6" name="04-Лето. Adagio-Pr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000660" cy="550299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Пифагор</a:t>
            </a:r>
            <a:r>
              <a:rPr lang="ru-RU" dirty="0" smtClean="0"/>
              <a:t> основал науку о гармонии сфер, утвердив музыку как точную науку. </a:t>
            </a:r>
          </a:p>
          <a:p>
            <a:r>
              <a:rPr lang="ru-RU" dirty="0" smtClean="0"/>
              <a:t>Пифагорейцы пользовались специальными мелодиями против ярости и гнева. </a:t>
            </a:r>
          </a:p>
          <a:p>
            <a:r>
              <a:rPr lang="ru-RU" dirty="0" smtClean="0"/>
              <a:t>Они проводили занятия математикой под музыку, потому что заметили, что она благотворно влияет на интеллект.</a:t>
            </a:r>
          </a:p>
        </p:txBody>
      </p:sp>
      <p:pic>
        <p:nvPicPr>
          <p:cNvPr id="2050" name="Picture 2" descr="C:\Documents and Settings\Admin\Рабочий стол\pythago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857620" cy="582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500594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Аристотель:</a:t>
            </a:r>
          </a:p>
          <a:p>
            <a:r>
              <a:rPr lang="ru-RU" dirty="0" smtClean="0"/>
              <a:t>с помощью музыки можно определенным образом влиять на формирование человека </a:t>
            </a:r>
          </a:p>
          <a:p>
            <a:r>
              <a:rPr lang="ru-RU" dirty="0" smtClean="0"/>
              <a:t>музыка способна оказывать известное воздействие на этическую сторону души.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p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7148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Древние  египтяне культивировали музыкальные искусства и хорошо понимали их влияние на человеческий дух.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Egipetskaya_muzika_-_ochen_krasivaya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91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5857916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071546"/>
            <a:ext cx="39290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На кифаре играет Орфей,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Испуская печальные стоны,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Ведь посланник из Мира теней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Эвридику</a:t>
            </a:r>
            <a:r>
              <a:rPr lang="ru-RU" sz="2000" dirty="0" smtClean="0">
                <a:solidFill>
                  <a:srgbClr val="C00000"/>
                </a:solidFill>
              </a:rPr>
              <a:t>  унес к Персефоне.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Он, горюя, бродил по лесам,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скорбели с ним светлые  звёзды,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Дикий зверь из норы вылезал,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Покидали малиновки </a:t>
            </a:r>
            <a:r>
              <a:rPr lang="ru-RU" sz="1600" dirty="0" smtClean="0">
                <a:solidFill>
                  <a:srgbClr val="C00000"/>
                </a:solidFill>
              </a:rPr>
              <a:t>гнёзда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500042"/>
            <a:ext cx="39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Древние греки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Muzika_Drevnego_Rima_-_16_Cordae_Obliqae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543428" cy="54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19 век</a:t>
            </a:r>
          </a:p>
          <a:p>
            <a:pPr>
              <a:buNone/>
            </a:pPr>
            <a:r>
              <a:rPr lang="ru-RU" b="1" dirty="0" smtClean="0"/>
              <a:t>ученый И. </a:t>
            </a:r>
            <a:r>
              <a:rPr lang="ru-RU" b="1" dirty="0" err="1" smtClean="0"/>
              <a:t>Догель</a:t>
            </a:r>
            <a:r>
              <a:rPr lang="ru-RU" b="1" dirty="0" smtClean="0"/>
              <a:t>  установил:</a:t>
            </a:r>
          </a:p>
          <a:p>
            <a:r>
              <a:rPr lang="ru-RU" dirty="0" smtClean="0"/>
              <a:t> под воздействием музыки меняются кровяное давление, </a:t>
            </a:r>
          </a:p>
          <a:p>
            <a:r>
              <a:rPr lang="ru-RU" dirty="0" smtClean="0"/>
              <a:t>частота сокращений сердечной мышцы, </a:t>
            </a:r>
          </a:p>
          <a:p>
            <a:r>
              <a:rPr lang="ru-RU" dirty="0" smtClean="0"/>
              <a:t>ритм и глубина дыхания</a:t>
            </a:r>
            <a:endParaRPr lang="ru-RU" dirty="0"/>
          </a:p>
        </p:txBody>
      </p:sp>
      <p:pic>
        <p:nvPicPr>
          <p:cNvPr id="6146" name="Picture 2" descr="C:\Documents and Settings\Admin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45005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4429156" cy="5788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Древний Восток:</a:t>
            </a:r>
          </a:p>
          <a:p>
            <a:pPr algn="ctr">
              <a:buNone/>
            </a:pPr>
            <a:r>
              <a:rPr lang="ru-RU" b="1" dirty="0" smtClean="0"/>
              <a:t>«все звуки в природе, а поэтому и музыка находятся в прямой связи:</a:t>
            </a:r>
          </a:p>
          <a:p>
            <a:r>
              <a:rPr lang="ru-RU" dirty="0" smtClean="0"/>
              <a:t> с астрономией  </a:t>
            </a:r>
          </a:p>
          <a:p>
            <a:r>
              <a:rPr lang="ru-RU" dirty="0" smtClean="0"/>
              <a:t>с математикой</a:t>
            </a:r>
          </a:p>
          <a:p>
            <a:r>
              <a:rPr lang="ru-RU" dirty="0" smtClean="0"/>
              <a:t>с солнечным и лунным течением </a:t>
            </a:r>
          </a:p>
          <a:p>
            <a:r>
              <a:rPr lang="ru-RU" dirty="0" smtClean="0"/>
              <a:t>с числами»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Documents and Settings\Admin\Рабочий стол\zodi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572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92919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Индия:</a:t>
            </a:r>
          </a:p>
          <a:p>
            <a:r>
              <a:rPr lang="ru-RU" dirty="0" smtClean="0"/>
              <a:t>Существует собрание гимнов и </a:t>
            </a:r>
            <a:r>
              <a:rPr lang="ru-RU" dirty="0" err="1" smtClean="0"/>
              <a:t>мантр</a:t>
            </a:r>
            <a:r>
              <a:rPr lang="ru-RU" dirty="0" smtClean="0"/>
              <a:t> для жертвоприношений богам</a:t>
            </a:r>
          </a:p>
          <a:p>
            <a:r>
              <a:rPr lang="ru-RU" dirty="0" smtClean="0"/>
              <a:t> В этих </a:t>
            </a:r>
            <a:r>
              <a:rPr lang="ru-RU" dirty="0" err="1" smtClean="0"/>
              <a:t>мантрах</a:t>
            </a:r>
            <a:r>
              <a:rPr lang="ru-RU" dirty="0" smtClean="0"/>
              <a:t> каждый звук, рассчитан и имеет свое значение и действие на все живое.</a:t>
            </a:r>
            <a:endParaRPr lang="ru-RU" dirty="0"/>
          </a:p>
        </p:txBody>
      </p:sp>
      <p:pic>
        <p:nvPicPr>
          <p:cNvPr id="10242" name="Picture 2" descr="C:\Documents and Settings\Admin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429124" cy="4929222"/>
          </a:xfrm>
          <a:prstGeom prst="rect">
            <a:avLst/>
          </a:prstGeom>
          <a:noFill/>
        </p:spPr>
      </p:pic>
      <p:pic>
        <p:nvPicPr>
          <p:cNvPr id="6" name="Индийская  музыка - Индийская 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786314" cy="56458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Музыка Моцарта помогает:</a:t>
            </a:r>
          </a:p>
          <a:p>
            <a:r>
              <a:rPr lang="ru-RU" sz="3600" dirty="0" smtClean="0"/>
              <a:t> при простуде </a:t>
            </a:r>
          </a:p>
          <a:p>
            <a:r>
              <a:rPr lang="ru-RU" sz="3600" dirty="0" smtClean="0"/>
              <a:t> головной боли, </a:t>
            </a:r>
          </a:p>
          <a:p>
            <a:r>
              <a:rPr lang="ru-RU" sz="3600" dirty="0" smtClean="0"/>
              <a:t>депрессии </a:t>
            </a:r>
          </a:p>
          <a:p>
            <a:r>
              <a:rPr lang="ru-RU" sz="3600" dirty="0" smtClean="0"/>
              <a:t>умственном напряжении. </a:t>
            </a:r>
          </a:p>
          <a:p>
            <a:pPr>
              <a:buNone/>
            </a:pPr>
            <a:r>
              <a:rPr lang="ru-RU" sz="3600" i="1" dirty="0" smtClean="0"/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 от музыки великого австрийца распространяется не только на людей, но и на домашних животных и даже на неодушевлённые предметы</a:t>
            </a:r>
            <a:r>
              <a:rPr lang="ru-RU" sz="3600" i="1" dirty="0" smtClean="0"/>
              <a:t>.</a:t>
            </a:r>
          </a:p>
        </p:txBody>
      </p:sp>
      <p:pic>
        <p:nvPicPr>
          <p:cNvPr id="9218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500562" cy="5643602"/>
          </a:xfrm>
          <a:prstGeom prst="rect">
            <a:avLst/>
          </a:prstGeom>
          <a:noFill/>
        </p:spPr>
      </p:pic>
      <p:pic>
        <p:nvPicPr>
          <p:cNvPr id="5" name="Волшебная музыка Моцарт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357718" cy="52886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Современная музыка  очень аритмична.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«Аритмичность есть разъединение, а грубый ритм есть отупение."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286280" cy="5286412"/>
          </a:xfrm>
          <a:prstGeom prst="rect">
            <a:avLst/>
          </a:prstGeom>
          <a:noFill/>
        </p:spPr>
      </p:pic>
      <p:pic>
        <p:nvPicPr>
          <p:cNvPr id="6" name="benassi_bros_-_every_single_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928670"/>
            <a:ext cx="5572164" cy="5645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Работу выполнили Ученики 9  класса </a:t>
            </a:r>
          </a:p>
          <a:p>
            <a:pPr algn="ctr">
              <a:buNone/>
            </a:pPr>
            <a:r>
              <a:rPr lang="ru-RU" sz="4000" dirty="0" smtClean="0"/>
              <a:t>МКОУ «</a:t>
            </a:r>
            <a:r>
              <a:rPr lang="ru-RU" sz="4000" dirty="0" err="1" smtClean="0"/>
              <a:t>Осыпнобугорской</a:t>
            </a:r>
            <a:r>
              <a:rPr lang="ru-RU" sz="4000" dirty="0" smtClean="0"/>
              <a:t> СОШ»</a:t>
            </a:r>
          </a:p>
          <a:p>
            <a:pPr algn="ctr">
              <a:buNone/>
            </a:pPr>
            <a:r>
              <a:rPr lang="ru-RU" sz="4000" dirty="0" err="1" smtClean="0"/>
              <a:t>Нуруллаев</a:t>
            </a:r>
            <a:r>
              <a:rPr lang="ru-RU" sz="4000" dirty="0" smtClean="0"/>
              <a:t> Рубин</a:t>
            </a:r>
          </a:p>
          <a:p>
            <a:pPr algn="ctr">
              <a:buNone/>
            </a:pPr>
            <a:r>
              <a:rPr lang="ru-RU" sz="4000" dirty="0" smtClean="0"/>
              <a:t>и Мухтарова Мариям.</a:t>
            </a:r>
          </a:p>
          <a:p>
            <a:endParaRPr lang="ru-RU" sz="4400" dirty="0"/>
          </a:p>
        </p:txBody>
      </p:sp>
      <p:pic>
        <p:nvPicPr>
          <p:cNvPr id="1026" name="Picture 2" descr="E:\Фото03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00108"/>
            <a:ext cx="407193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857752" cy="6003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Современная музыка:</a:t>
            </a:r>
          </a:p>
          <a:p>
            <a:r>
              <a:rPr lang="ru-RU" sz="3200" dirty="0" smtClean="0"/>
              <a:t>коровы ложатся и отказываются есть, </a:t>
            </a:r>
          </a:p>
          <a:p>
            <a:r>
              <a:rPr lang="ru-RU" sz="3200" dirty="0" smtClean="0"/>
              <a:t>растения быстрее вянут </a:t>
            </a:r>
          </a:p>
          <a:p>
            <a:r>
              <a:rPr lang="ru-RU" sz="3200" dirty="0" smtClean="0"/>
              <a:t>человек загромождает свое жизненное пространство хаотическими вибрациями. </a:t>
            </a:r>
            <a:endParaRPr lang="ru-RU" sz="3200" dirty="0"/>
          </a:p>
        </p:txBody>
      </p:sp>
      <p:pic>
        <p:nvPicPr>
          <p:cNvPr id="8194" name="Picture 2" descr="C:\Documents and Settings\Admin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428624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Физик.Рубин\Физика\Фото0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428604"/>
            <a:ext cx="3643338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в ходе лабораторного эксперимента установить влияние различных музыкальных произведений на рост и развитие растений.</a:t>
            </a:r>
            <a:br>
              <a:rPr lang="ru-RU" dirty="0" smtClean="0"/>
            </a:br>
            <a:r>
              <a:rPr lang="ru-RU" b="1" dirty="0" smtClean="0"/>
              <a:t>Объект изучения</a:t>
            </a:r>
            <a:r>
              <a:rPr lang="ru-RU" dirty="0" smtClean="0"/>
              <a:t>: семена пшеницы, ростки пшеницы.</a:t>
            </a:r>
            <a:br>
              <a:rPr lang="ru-RU" dirty="0" smtClean="0"/>
            </a:br>
            <a:r>
              <a:rPr lang="ru-RU" b="1" dirty="0" smtClean="0"/>
              <a:t>Оборудование и материалы</a:t>
            </a:r>
            <a:r>
              <a:rPr lang="ru-RU" dirty="0" smtClean="0"/>
              <a:t>: семена пшеницы, ростки пшеницы, посадочный материал, магнитофон, сборники различной музыки.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114668" cy="4325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день по 2 часа включали всем растениям музыку, но разного стиля (Классическая , реп и рок-музыка) и частоты.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3" descr="C:\Documents and Settings\Admin\Рабочий стол\Физик.Рубин\Физика\Фото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71480"/>
            <a:ext cx="3357586" cy="2714644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Физик.Рубин\Физика\Фото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2928958" cy="3643338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Физик.Рубин\Физика\Фото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2357422" cy="354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эксперимента: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18декабря 2011 года - 1марта 2012 года.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C:\Documents and Settings\Admin\Рабочий стол\Физик.Рубин\Физика\Фото02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2928910"/>
            <a:ext cx="3286116" cy="3929090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Рабочий стол\Физик.Рубин\Физика\Фото0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571744"/>
            <a:ext cx="2786082" cy="4286256"/>
          </a:xfrm>
          <a:prstGeom prst="rect">
            <a:avLst/>
          </a:prstGeom>
          <a:noFill/>
        </p:spPr>
      </p:pic>
      <p:pic>
        <p:nvPicPr>
          <p:cNvPr id="10247" name="Picture 7" descr="C:\Documents and Settings\Admin\Рабочий стол\Физик.Рубин\Физика\Фото02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2428868"/>
            <a:ext cx="314324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Пшеница через 10 дней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Физик.Рубин\Физика\Фото02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3071802" cy="4429156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Физик.Рубин\Физика\Фото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2714644" cy="4286279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Физик.Рубин\Физика\Фото0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7860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Пшеница через 20 дней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:\физика\Фото0270.jpg"/>
          <p:cNvPicPr>
            <a:picLocks noGrp="1"/>
          </p:cNvPicPr>
          <p:nvPr>
            <p:ph idx="1"/>
          </p:nvPr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500034" y="1857364"/>
            <a:ext cx="2786082" cy="4357718"/>
          </a:xfrm>
          <a:prstGeom prst="rect">
            <a:avLst/>
          </a:prstGeom>
          <a:noFill/>
        </p:spPr>
      </p:pic>
      <p:pic>
        <p:nvPicPr>
          <p:cNvPr id="5" name="Рисунок 4" descr="E:\физика\Фото0266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214679" y="1785926"/>
            <a:ext cx="3000396" cy="4429156"/>
          </a:xfrm>
          <a:prstGeom prst="rect">
            <a:avLst/>
          </a:prstGeom>
          <a:noFill/>
        </p:spPr>
      </p:pic>
      <p:pic>
        <p:nvPicPr>
          <p:cNvPr id="6" name="Рисунок 5" descr="E:\физика\Фото0257.jpg"/>
          <p:cNvPicPr/>
          <p:nvPr/>
        </p:nvPicPr>
        <p:blipFill>
          <a:blip r:embed="rId4" cstate="print">
            <a:lum bright="9000"/>
          </a:blip>
          <a:srcRect/>
          <a:stretch>
            <a:fillRect/>
          </a:stretch>
        </p:blipFill>
        <p:spPr bwMode="auto">
          <a:xfrm>
            <a:off x="6072198" y="1785926"/>
            <a:ext cx="278608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Пшеница через 30 дней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:\физика\Фото0289.jpg"/>
          <p:cNvPicPr/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428596" y="1714488"/>
            <a:ext cx="2857520" cy="4143404"/>
          </a:xfrm>
          <a:prstGeom prst="rect">
            <a:avLst/>
          </a:prstGeom>
          <a:noFill/>
        </p:spPr>
      </p:pic>
      <p:pic>
        <p:nvPicPr>
          <p:cNvPr id="5" name="Рисунок 4" descr="E:\физика\Фото0285.jpg"/>
          <p:cNvPicPr/>
          <p:nvPr/>
        </p:nvPicPr>
        <p:blipFill>
          <a:blip r:embed="rId3" cstate="print">
            <a:lum bright="11000"/>
          </a:blip>
          <a:srcRect/>
          <a:stretch>
            <a:fillRect/>
          </a:stretch>
        </p:blipFill>
        <p:spPr bwMode="auto">
          <a:xfrm>
            <a:off x="3286116" y="1714488"/>
            <a:ext cx="2857520" cy="4143404"/>
          </a:xfrm>
          <a:prstGeom prst="rect">
            <a:avLst/>
          </a:prstGeom>
          <a:noFill/>
        </p:spPr>
      </p:pic>
      <p:pic>
        <p:nvPicPr>
          <p:cNvPr id="6" name="Рисунок 5" descr="E:\физика\Фото0287.jpg"/>
          <p:cNvPicPr/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6143636" y="1714488"/>
            <a:ext cx="27146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929090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4757742" cy="457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Исследования показали: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музыка классиков положительно влияет на физиологию растения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способствуют его активному росту и развитию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ускоряет обмен веществ в растительных клетках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1.liveinternet.ru/images/attach/c/0/63/88/63088842_1282571964_sw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Заключение.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17238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Изучение литературы по влиянию музыки на рост и развитие растений показало: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Биологическое действие звуков музыки на растения связано с определенными звуковыми частотами;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Гармоничные звуковые волны частотой в 3 килогерца благоприятно действуют на рост, развитие, цветение растений, прорастание семян;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Звуковые волны частотой от 7 до 9 килогерц угнетают процессы роста и развития, а звуковые волны выше 10 килогерц губительно действуют на растение.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Теоретические выводы :</a:t>
            </a:r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Музыка частотой от 3 до 5 килогерц (классическая)  благоприятно воздействует на физиологические процессы растений</a:t>
            </a:r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Выше 8 килогерц (рок-музыка) – угнетает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физиологические процессы растений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1__upload_iblock_e32_cro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pPr marL="624078" indent="-51435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*Можно увеличить скорость роста сельскохозяйственных растений с помощью музыки, а именно классической.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*В школах, домах, офисах растения растут лучше, где играет классическая музыка, а это большее выделение кислорода и поглощение углекислого газа.</a:t>
            </a:r>
          </a:p>
          <a:p>
            <a:pPr marL="624078" indent="-514350"/>
            <a:r>
              <a:rPr lang="ru-RU" dirty="0" smtClean="0">
                <a:solidFill>
                  <a:schemeClr val="bg1"/>
                </a:solidFill>
              </a:rPr>
              <a:t>Лучше не слушать Рок-музыку там, где много растений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8121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Цель работы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8929718" cy="293122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Выяснить в ходе лабораторных исследований, какое влияние оказывает музыка на рост и развитие растений.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3"/>
            <a:ext cx="40719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уберечь себя и нашу Землю от разрушения, нужно наполнять окружающий мир прекрасным с помощью живописи, музыки, и других видов искусства. Один древний мыслитель говорил: "Слушать Прекрасное и видеть Прекрасное – значит улучшаться".</a:t>
            </a:r>
            <a:endParaRPr lang="ru-RU" sz="2800" dirty="0"/>
          </a:p>
        </p:txBody>
      </p:sp>
      <p:pic>
        <p:nvPicPr>
          <p:cNvPr id="28673" name="Picture 1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78631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nnio Morricone - Le Vent,  Le C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Admin\Рабочий стол\лариса\карт\карт\Новая папка (5)\44984565_109cba826ed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8143932" cy="4549785"/>
          </a:xfrm>
          <a:prstGeom prst="rect">
            <a:avLst/>
          </a:prstGeom>
          <a:noFill/>
        </p:spPr>
      </p:pic>
      <p:pic>
        <p:nvPicPr>
          <p:cNvPr id="7" name="Ennio Morricone - Le Vent,  Le Cr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5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643570" cy="55029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 Выяснить, кто из ученых занимался изучением влияния музыки на живые организмы и какие выводы были сделаны в результате исследований;</a:t>
            </a:r>
            <a:br>
              <a:rPr lang="ru-RU" dirty="0" smtClean="0"/>
            </a:br>
            <a:r>
              <a:rPr lang="ru-RU" dirty="0" smtClean="0"/>
              <a:t>2) Провести собственное исследование по изучению влияния музыки на прорастание семян и на рост и развитие растений;</a:t>
            </a:r>
            <a:br>
              <a:rPr lang="ru-RU" dirty="0" smtClean="0"/>
            </a:br>
            <a:r>
              <a:rPr lang="ru-RU" dirty="0" smtClean="0"/>
              <a:t>3) Сделать выводы о влиянии музыки на рост и развитие растений.</a:t>
            </a:r>
            <a:br>
              <a:rPr lang="ru-RU" dirty="0" smtClean="0"/>
            </a:br>
            <a:r>
              <a:rPr lang="ru-RU" dirty="0" smtClean="0"/>
              <a:t>4) Составить рекомендации по использованию музыки при выращивании растений с целью стимулирования их роста и развития.</a:t>
            </a:r>
            <a:endParaRPr lang="ru-RU" dirty="0"/>
          </a:p>
        </p:txBody>
      </p:sp>
      <p:pic>
        <p:nvPicPr>
          <p:cNvPr id="3074" name="Picture 2" descr="C:\Documents and Settings\Admin\Рабочий стол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92905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Значимость и актуальность работы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1454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Наша жизнь плотно связана с музыкой и поэтому, важно знать, как она влияет на растения, как не погубить их. Результаты этой работы пригодятся в сельском хозяйстве для лучшей урожайности и скорости роста.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Documents and Settings\Admin\Рабочий стол\Fittonia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33887" y="2285992"/>
            <a:ext cx="4710113" cy="213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гипотеза: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Классическая музыка положительно влияет на рост и развитие растений, а рок-музыка - отрицательно (или не влияет на рост и развитие).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16033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14752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34b68cc7310e4c242fb2108302a95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1)Исследование литературы по теме.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2)Проведение лабораторного эксперимента с целью выявления различий в прорастании семян пшеницы и развитии растений  под влиянием различной музыки.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Documents and Settings\Admin\Рабочий стол\music-no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04"/>
            <a:ext cx="350043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ВСТУПЛЕНИЕ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929190" cy="5357850"/>
          </a:xfrm>
        </p:spPr>
        <p:txBody>
          <a:bodyPr>
            <a:noAutofit/>
          </a:bodyPr>
          <a:lstStyle/>
          <a:p>
            <a:r>
              <a:rPr lang="ru-RU" dirty="0" smtClean="0"/>
              <a:t>Человек дружен с растениями с незапамятных времен. </a:t>
            </a:r>
          </a:p>
          <a:p>
            <a:r>
              <a:rPr lang="ru-RU" dirty="0" smtClean="0"/>
              <a:t>Благодаря растениям земной шар имеет кислородную атмосферу с тонким слоем озона, защищающего живые организмы от ультрафиолетовых лучей, идущих от Солнца.</a:t>
            </a:r>
            <a:endParaRPr lang="ru-RU" dirty="0"/>
          </a:p>
        </p:txBody>
      </p:sp>
      <p:pic>
        <p:nvPicPr>
          <p:cNvPr id="1026" name="Picture 2" descr="C:\Documents and Settings\Admin\Рабочий стол\priroda_1280x1024_232_download-multimedia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4214810" cy="5572164"/>
          </a:xfrm>
          <a:prstGeom prst="rect">
            <a:avLst/>
          </a:prstGeom>
          <a:noFill/>
        </p:spPr>
      </p:pic>
      <p:pic>
        <p:nvPicPr>
          <p:cNvPr id="7" name="11-Вивальди  Лар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57200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Теоретическая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643470" cy="50743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Старинные книги: </a:t>
            </a:r>
          </a:p>
          <a:p>
            <a:r>
              <a:rPr lang="ru-RU" sz="4000" dirty="0" smtClean="0"/>
              <a:t> о взглядах древних мыслителей и философов на природу растений и их чувствительность к музыке </a:t>
            </a:r>
          </a:p>
          <a:p>
            <a:r>
              <a:rPr lang="ru-RU" sz="4000" dirty="0" smtClean="0"/>
              <a:t>пению </a:t>
            </a:r>
          </a:p>
          <a:p>
            <a:r>
              <a:rPr lang="ru-RU" sz="4000" dirty="0" smtClean="0"/>
              <a:t>к эмоциям людей: любимые растения расцветали, а нелюбимые вяли.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839</TotalTime>
  <Words>582</Words>
  <Application>Microsoft Office PowerPoint</Application>
  <PresentationFormat>Экран (4:3)</PresentationFormat>
  <Paragraphs>90</Paragraphs>
  <Slides>31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Исследовательская работа по физике </vt:lpstr>
      <vt:lpstr>Слайд 2</vt:lpstr>
      <vt:lpstr>Цель работы</vt:lpstr>
      <vt:lpstr>Задачи</vt:lpstr>
      <vt:lpstr>Значимость и актуальность работы:</vt:lpstr>
      <vt:lpstr>Наша гипотеза: </vt:lpstr>
      <vt:lpstr>Методы исследования: </vt:lpstr>
      <vt:lpstr>ВСТУПЛЕНИЕ</vt:lpstr>
      <vt:lpstr>Теоретическая часть.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Практическая часть. </vt:lpstr>
      <vt:lpstr>Ход работы</vt:lpstr>
      <vt:lpstr>Сроки эксперимента:  </vt:lpstr>
      <vt:lpstr>Пшеница через 10 дней </vt:lpstr>
      <vt:lpstr>Пшеница через 20 дней </vt:lpstr>
      <vt:lpstr>Пшеница через 30 дней </vt:lpstr>
      <vt:lpstr>Выводы.</vt:lpstr>
      <vt:lpstr>Заключение.</vt:lpstr>
      <vt:lpstr>Рекомендации.</vt:lpstr>
      <vt:lpstr>Слайд 30</vt:lpstr>
      <vt:lpstr>Спасибо за внимание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физике </dc:title>
  <dc:creator>Рубин</dc:creator>
  <cp:lastModifiedBy>Admin</cp:lastModifiedBy>
  <cp:revision>87</cp:revision>
  <dcterms:created xsi:type="dcterms:W3CDTF">2012-02-02T17:25:30Z</dcterms:created>
  <dcterms:modified xsi:type="dcterms:W3CDTF">2013-03-25T12:43:00Z</dcterms:modified>
</cp:coreProperties>
</file>