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8" r:id="rId4"/>
    <p:sldId id="273" r:id="rId5"/>
    <p:sldId id="268" r:id="rId6"/>
    <p:sldId id="264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557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20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55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48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009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79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470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67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593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01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53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50EA-9DF3-4D30-8D58-69A44BE03A47}" type="datetimeFigureOut">
              <a:rPr lang="ru-RU" smtClean="0"/>
              <a:pPr/>
              <a:t>29.07.2013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A6E99-07E3-4187-A9A5-D85CFB3B0B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54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Баскетбол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4" descr="http://www.youtoart.com/design_pic/bigpic/b_12436841899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58181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59766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Баскетбол.</a:t>
            </a:r>
            <a:r>
              <a:rPr lang="ru-RU" sz="2000" dirty="0" smtClean="0"/>
              <a:t> Известно, что в Мексике в 16 в. ацтеки играли в </a:t>
            </a:r>
            <a:r>
              <a:rPr lang="ru-RU" sz="2000" dirty="0" err="1" smtClean="0"/>
              <a:t>олламалитцли</a:t>
            </a:r>
            <a:r>
              <a:rPr lang="ru-RU" sz="2000" dirty="0" smtClean="0"/>
              <a:t> – старались попасть массивным каучуковым мячом в высоко расположенное каменное кольцо</a:t>
            </a:r>
            <a:r>
              <a:rPr lang="ru-RU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Часть изобретения современного баскетбола принадлежит уроженцу Канады доктору Джеймсу </a:t>
            </a:r>
            <a:r>
              <a:rPr lang="ru-RU" sz="2000" dirty="0" err="1" smtClean="0"/>
              <a:t>Нэйсмиту</a:t>
            </a:r>
            <a:r>
              <a:rPr lang="ru-RU" sz="2000" dirty="0" smtClean="0"/>
              <a:t>, преподавателю колледжа в Спрингфилде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Многие преподаватели колледжей США были не довольны большой популярностью среди студентов американским футболом из-за его грубости, игры в которой заканчивались иногда летальными исходами спортсменов. </a:t>
            </a:r>
            <a:r>
              <a:rPr lang="ru-RU" sz="2000" dirty="0" err="1" smtClean="0"/>
              <a:t>Нейсмита</a:t>
            </a:r>
            <a:r>
              <a:rPr lang="ru-RU" sz="2000" dirty="0" smtClean="0"/>
              <a:t> попросили придумать подвижную игру гораздо более безопасную и пригодную для </a:t>
            </a:r>
            <a:r>
              <a:rPr lang="ru-RU" sz="2000" dirty="0" smtClean="0"/>
              <a:t>закрытых помещений.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В 1891 г. </a:t>
            </a:r>
            <a:r>
              <a:rPr lang="ru-RU" sz="2000" dirty="0" err="1" smtClean="0"/>
              <a:t>Нейсмит</a:t>
            </a:r>
            <a:r>
              <a:rPr lang="ru-RU" sz="2000" dirty="0" smtClean="0"/>
              <a:t> продемонстрировал своё изобретение коллегам и студентам. Основная идея этой игры состояла в том, чтобы попасть мячом в высоко поднятую горизонтальную мишень. Первый матч по баскетболу состоялся в колледже Спрингфилда перед Рождеством 1891 г.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Для </a:t>
            </a:r>
            <a:r>
              <a:rPr lang="ru-RU" sz="2000" dirty="0" smtClean="0"/>
              <a:t>истории развития баскетбола это важная </a:t>
            </a:r>
            <a:r>
              <a:rPr lang="ru-RU" sz="2000" dirty="0" err="1" smtClean="0"/>
              <a:t>дата.В</a:t>
            </a:r>
            <a:r>
              <a:rPr lang="ru-RU" sz="2000" dirty="0" smtClean="0"/>
              <a:t> </a:t>
            </a:r>
            <a:r>
              <a:rPr lang="ru-RU" sz="2000" dirty="0" smtClean="0"/>
              <a:t>то время количество игроков на площадке постоянно менялось: то «3 на 3», </a:t>
            </a:r>
            <a:r>
              <a:rPr lang="ru-RU" sz="2000" dirty="0" smtClean="0"/>
              <a:t>то«5 на5</a:t>
            </a:r>
            <a:r>
              <a:rPr lang="ru-RU" sz="2000" dirty="0" smtClean="0"/>
              <a:t>», то «9 на 9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 smtClean="0"/>
              <a:t> В </a:t>
            </a:r>
            <a:r>
              <a:rPr lang="ru-RU" sz="2000" dirty="0" smtClean="0"/>
              <a:t>начале 20 века было решено играть в баскетбол «5 на 5».</a:t>
            </a:r>
            <a:r>
              <a:rPr lang="ru-RU" sz="6000" dirty="0" smtClean="0"/>
              <a:t> </a:t>
            </a:r>
            <a:r>
              <a:rPr lang="ru-RU" sz="2000" dirty="0" smtClean="0"/>
              <a:t>Можно было </a:t>
            </a:r>
            <a:r>
              <a:rPr lang="ru-RU" sz="2000" dirty="0" smtClean="0"/>
              <a:t>делать замены</a:t>
            </a:r>
            <a:r>
              <a:rPr lang="ru-RU" sz="2000" dirty="0" smtClean="0"/>
              <a:t>. По началу в качестве </a:t>
            </a:r>
            <a:r>
              <a:rPr lang="ru-RU" sz="2000" dirty="0" err="1" smtClean="0"/>
              <a:t>мешени</a:t>
            </a:r>
            <a:r>
              <a:rPr lang="ru-RU" sz="2000" dirty="0" smtClean="0"/>
              <a:t> для игроков служила коробка из под фруктов, из которой надо было доставать мяч. Это вынудило вырезать у неё дно, а вскоре коробки уступили место кольцу с сеткой, прикрепленной к специальному щиту.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172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358"/>
    </mc:Choice>
    <mc:Fallback>
      <p:transition spd="slow" advTm="635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Баскетбол входит в программу Олимпийских игр с 1936 года.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Изобретатель </a:t>
            </a:r>
            <a:r>
              <a:rPr lang="ru-RU" sz="2000" dirty="0" smtClean="0"/>
              <a:t>игры </a:t>
            </a:r>
            <a:r>
              <a:rPr lang="ru-RU" sz="2000" dirty="0" smtClean="0"/>
              <a:t>Джеймс  </a:t>
            </a:r>
            <a:r>
              <a:rPr lang="ru-RU" sz="2000" dirty="0" err="1" smtClean="0"/>
              <a:t>Нейсмит</a:t>
            </a:r>
            <a:r>
              <a:rPr lang="ru-RU" sz="2000" dirty="0" smtClean="0"/>
              <a:t> </a:t>
            </a:r>
            <a:r>
              <a:rPr lang="ru-RU" sz="2000" dirty="0" smtClean="0"/>
              <a:t>был там в качестве гостя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Регулярные чемпионаты мира по баскетболу среди мужчин проводятся с 1950 года, среди женщин — с 1953 года, а чемпионаты Европы — с 1935 года.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916832"/>
            <a:ext cx="6034617" cy="4309939"/>
          </a:xfrm>
        </p:spPr>
      </p:pic>
    </p:spTree>
    <p:extLst>
      <p:ext uri="{BB962C8B-B14F-4D97-AF65-F5344CB8AC3E}">
        <p14:creationId xmlns:p14="http://schemas.microsoft.com/office/powerpoint/2010/main" xmlns="" val="261191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26"/>
    </mc:Choice>
    <mc:Fallback>
      <p:transition spd="slow" advTm="812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200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Правила игры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712968" cy="561662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Игра официально начинается спорным броском в центральном круге, когда мяч правильно отбит одним из спорящих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Матч состоит из четырёх периодов по десять минут (двенадцать минут в Национальной баскетбольной ассоциации) с перерывами по две минуты. Продолжительность перерыва между второй и третьей четвертями игры — пятнадцать минут. После большого перерыва команды должны поменяться корзинами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Игра </a:t>
            </a:r>
            <a:r>
              <a:rPr lang="ru-RU" sz="1800" dirty="0" smtClean="0">
                <a:solidFill>
                  <a:schemeClr val="tx1"/>
                </a:solidFill>
              </a:rPr>
              <a:t>может идти на открытой площадке и в зале высотой не менее 7 м.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Размер </a:t>
            </a:r>
            <a:r>
              <a:rPr lang="ru-RU" sz="1800" dirty="0" smtClean="0">
                <a:solidFill>
                  <a:schemeClr val="tx1"/>
                </a:solidFill>
              </a:rPr>
              <a:t>поля — 28×15 м.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Щит </a:t>
            </a:r>
            <a:r>
              <a:rPr lang="ru-RU" sz="1800" dirty="0" smtClean="0">
                <a:solidFill>
                  <a:schemeClr val="tx1"/>
                </a:solidFill>
              </a:rPr>
              <a:t>размером 180х105 см.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От </a:t>
            </a:r>
            <a:r>
              <a:rPr lang="ru-RU" sz="1800" dirty="0" smtClean="0">
                <a:solidFill>
                  <a:schemeClr val="tx1"/>
                </a:solidFill>
              </a:rPr>
              <a:t>нижнего края щита до пола или грунта должно быть 290 см. Корзина представляет собой металлическое кольцо, обтянутое сеткой без дна. Она крепится на расстоянии 0,15 м от нижнего обреза щита.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Установленная </a:t>
            </a:r>
            <a:r>
              <a:rPr lang="ru-RU" sz="1800" dirty="0" smtClean="0">
                <a:solidFill>
                  <a:schemeClr val="tx1"/>
                </a:solidFill>
              </a:rPr>
              <a:t>стандартами FIBA для мужских соревнований окружность мяча — 74,9—78 см, масса — 567—650 г (для женских соответственно 72,4—73,7 см и 510—567 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500" y="2276872"/>
            <a:ext cx="7493000" cy="43204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 </a:t>
            </a:r>
            <a:r>
              <a:rPr lang="ru-RU" dirty="0" smtClean="0"/>
              <a:t>каждой команды на площадке находится по 5 человек, всего в команде 12 человек, замены не ограничены. </a:t>
            </a:r>
          </a:p>
          <a:p>
            <a:r>
              <a:rPr lang="ru-RU" dirty="0" smtClean="0"/>
              <a:t>За мяч, заброшенный с ближней и средней дистанции засчитывается 2 очка, с дальней (из-за </a:t>
            </a:r>
            <a:r>
              <a:rPr lang="ru-RU" dirty="0" err="1" smtClean="0"/>
              <a:t>трехочковой</a:t>
            </a:r>
            <a:r>
              <a:rPr lang="ru-RU" dirty="0" smtClean="0"/>
              <a:t> линии) — 3 очка.</a:t>
            </a:r>
          </a:p>
          <a:p>
            <a:r>
              <a:rPr lang="ru-RU" dirty="0" smtClean="0"/>
              <a:t> Штрафной бросок оценивается в одно очко.</a:t>
            </a:r>
          </a:p>
          <a:p>
            <a:r>
              <a:rPr lang="ru-RU" dirty="0" smtClean="0"/>
              <a:t> Стандартный размер баскетбольной площадки 28 метров в длину и 15 метров в ширину.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302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698"/>
    </mc:Choice>
    <mc:Fallback>
      <p:transition spd="slow" advTm="669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Основные элементы игры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Жесты судей</a:t>
            </a:r>
          </a:p>
          <a:p>
            <a:r>
              <a:rPr lang="ru-RU" sz="1800" dirty="0" smtClean="0"/>
              <a:t>Дриблинг</a:t>
            </a:r>
          </a:p>
          <a:p>
            <a:r>
              <a:rPr lang="ru-RU" sz="1800" dirty="0" smtClean="0"/>
              <a:t>Передача</a:t>
            </a:r>
          </a:p>
          <a:p>
            <a:r>
              <a:rPr lang="ru-RU" sz="1800" dirty="0" smtClean="0"/>
              <a:t>Подбор</a:t>
            </a:r>
          </a:p>
          <a:p>
            <a:r>
              <a:rPr lang="ru-RU" sz="1800" dirty="0" smtClean="0"/>
              <a:t>Перехват</a:t>
            </a:r>
          </a:p>
          <a:p>
            <a:r>
              <a:rPr lang="ru-RU" sz="1800" dirty="0" err="1" smtClean="0"/>
              <a:t>Блокшот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i="1" dirty="0" smtClean="0"/>
              <a:t>Особое значение в современном баскетболе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имеет </a:t>
            </a:r>
            <a:r>
              <a:rPr lang="ru-RU" sz="1800" i="1" dirty="0" smtClean="0"/>
              <a:t>борьба под щитом</a:t>
            </a:r>
            <a:r>
              <a:rPr lang="ru-RU" sz="1800" i="1" dirty="0" smtClean="0"/>
              <a:t>.</a:t>
            </a:r>
          </a:p>
          <a:p>
            <a:pPr marL="0" indent="0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Известная баскетбольная заповедь гласит: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«</a:t>
            </a:r>
            <a:r>
              <a:rPr lang="ru-RU" sz="1800" i="1" dirty="0" smtClean="0"/>
              <a:t>Кто выигрывает щит — выигрывает матч»,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а </a:t>
            </a:r>
            <a:r>
              <a:rPr lang="ru-RU" sz="1800" i="1" dirty="0" smtClean="0"/>
              <a:t>одним из основных статистических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показателей </a:t>
            </a:r>
            <a:r>
              <a:rPr lang="ru-RU" sz="1800" i="1" dirty="0" smtClean="0"/>
              <a:t>игры баскетболиста — </a:t>
            </a:r>
            <a:endParaRPr lang="ru-RU" sz="1800" i="1" dirty="0" smtClean="0"/>
          </a:p>
          <a:p>
            <a:pPr marL="0" indent="0">
              <a:buNone/>
            </a:pPr>
            <a:r>
              <a:rPr lang="ru-RU" sz="1800" i="1" dirty="0" smtClean="0"/>
              <a:t>будь </a:t>
            </a:r>
            <a:r>
              <a:rPr lang="ru-RU" sz="1800" i="1" dirty="0" smtClean="0"/>
              <a:t>то отдельный матч или весь сезон </a:t>
            </a:r>
            <a:r>
              <a:rPr lang="ru-RU" sz="1800" i="1" dirty="0" smtClean="0"/>
              <a:t>—</a:t>
            </a:r>
          </a:p>
          <a:p>
            <a:pPr marL="0" indent="0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является число так называемых </a:t>
            </a:r>
            <a:r>
              <a:rPr lang="ru-RU" sz="1800" i="1" dirty="0" smtClean="0"/>
              <a:t>подборов</a:t>
            </a:r>
          </a:p>
          <a:p>
            <a:pPr marL="0" indent="0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и </a:t>
            </a:r>
            <a:r>
              <a:rPr lang="ru-RU" sz="1800" i="1" dirty="0" err="1" smtClean="0"/>
              <a:t>блок-шотов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2420888"/>
            <a:ext cx="338437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400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744"/>
    </mc:Choice>
    <mc:Fallback>
      <p:transition spd="slow" advTm="2074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Нарушения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r>
              <a:rPr lang="ru-RU" sz="1800" dirty="0" smtClean="0"/>
              <a:t>аут — мяч уходит за пределы игровой площадки;</a:t>
            </a:r>
          </a:p>
          <a:p>
            <a:r>
              <a:rPr lang="ru-RU" sz="1800" dirty="0" smtClean="0"/>
              <a:t>пробежка — игрок, контролирующий «живой» мяч, совершает перемещение ног сверх ограничений, установленного правилами[3]</a:t>
            </a:r>
          </a:p>
          <a:p>
            <a:r>
              <a:rPr lang="ru-RU" sz="1800" dirty="0" smtClean="0"/>
              <a:t>нарушение ведения мяча, включающее в себя пронос мяча, двойное ведение;</a:t>
            </a:r>
          </a:p>
          <a:p>
            <a:r>
              <a:rPr lang="ru-RU" sz="1800" dirty="0" smtClean="0"/>
              <a:t>3 секунды — игрок нападения находится в зоне штрафного броска более трех секунд в то время, когда его команда владеет мячом в зоне нападения;</a:t>
            </a:r>
          </a:p>
          <a:p>
            <a:r>
              <a:rPr lang="ru-RU" sz="1800" dirty="0" smtClean="0"/>
              <a:t>5 секунд — игрок при выполнении вбрасывания не расстается с мячом в течение пяти секунд;[4]</a:t>
            </a:r>
          </a:p>
          <a:p>
            <a:r>
              <a:rPr lang="ru-RU" sz="1800" dirty="0" smtClean="0"/>
              <a:t>8 секунд — команда, владеющая мячом из зоны защиты не вывела его в зону нападения за восемь секунд;</a:t>
            </a:r>
          </a:p>
          <a:p>
            <a:r>
              <a:rPr lang="ru-RU" sz="1800" dirty="0" smtClean="0"/>
              <a:t>24 секунды — команда владела мячом более 24 секунд и не произвела точного броска по кольцу. Команда получает право на новое 24 секундное владение, если мяч, брошенный по кольцу коснулся дужки кольца.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00930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810"/>
    </mc:Choice>
    <mc:Fallback>
      <p:transition spd="slow" advTm="3081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3816423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случае получения фола или нарушения (за исключением выхода мяча за пределы площадки) защищающейся командой или другой остановки игры, нападающая команда получает право на: </a:t>
            </a:r>
            <a:r>
              <a:rPr lang="ru-RU" dirty="0" smtClean="0"/>
              <a:t>новое </a:t>
            </a:r>
            <a:r>
              <a:rPr lang="ru-RU" dirty="0" smtClean="0"/>
              <a:t>24-секундное владение, если вбрасывание произойдет в зоне защиты владеющей мячом команды;</a:t>
            </a:r>
          </a:p>
          <a:p>
            <a:r>
              <a:rPr lang="ru-RU" dirty="0" smtClean="0"/>
              <a:t>продолжение отсчета времени с того же момента, если осталось 14 и более секунд владения;</a:t>
            </a:r>
          </a:p>
          <a:p>
            <a:r>
              <a:rPr lang="ru-RU" dirty="0" smtClean="0"/>
              <a:t>новое 14-секундное владение, если осталось 13 и менее секунд владения.[5]</a:t>
            </a:r>
          </a:p>
          <a:p>
            <a:r>
              <a:rPr lang="ru-RU" dirty="0" smtClean="0"/>
              <a:t>нарушения возвращения мяча в зону защиты (зона) — команда, владеющая мячом в зоне нападения перевела его в зону защиты.</a:t>
            </a: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636912"/>
            <a:ext cx="3816424" cy="385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51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489"/>
    </mc:Choice>
    <mc:Fallback>
      <p:transition spd="slow" advTm="114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Основная статья: Фол </a:t>
            </a:r>
          </a:p>
          <a:p>
            <a:r>
              <a:rPr lang="ru-RU" sz="1900" dirty="0" smtClean="0"/>
              <a:t> Судья фиксирует фол</a:t>
            </a:r>
          </a:p>
          <a:p>
            <a:r>
              <a:rPr lang="ru-RU" sz="1900" dirty="0" smtClean="0"/>
              <a:t>Фол — это несоблюдение правил, вызванное персональным контактом или неспортивным поведением. Виды фолов:</a:t>
            </a:r>
          </a:p>
          <a:p>
            <a:r>
              <a:rPr lang="ru-RU" sz="1900" dirty="0" smtClean="0"/>
              <a:t>персональный;</a:t>
            </a:r>
          </a:p>
          <a:p>
            <a:r>
              <a:rPr lang="ru-RU" sz="1900" dirty="0" smtClean="0"/>
              <a:t>технический;</a:t>
            </a:r>
          </a:p>
          <a:p>
            <a:r>
              <a:rPr lang="ru-RU" sz="1900" dirty="0" smtClean="0"/>
              <a:t>неспортивный;</a:t>
            </a:r>
          </a:p>
          <a:p>
            <a:r>
              <a:rPr lang="ru-RU" sz="1900" dirty="0" smtClean="0"/>
              <a:t>дисквалифицирующий.</a:t>
            </a:r>
          </a:p>
          <a:p>
            <a:pPr marL="0" indent="0">
              <a:buNone/>
            </a:pPr>
            <a:r>
              <a:rPr lang="ru-RU" sz="1900" i="1" dirty="0" smtClean="0"/>
              <a:t>Игрок, получивший 5 фолов (6 фолов в НБА) в матче, должен покинуть игровую площадку и не может принимать участие в матче (но при этом ему разрешается остаться на скамейке запасных). Игрок, получивший дисквалифицирующий фол должен покинуть место проведения матча (игроку не разрешается остаться на скамейке запасных).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Что такое –Фол?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89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1354"/>
    </mc:Choice>
    <mc:Fallback>
      <p:transition spd="slow" advTm="2135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645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Баскетбол</vt:lpstr>
      <vt:lpstr> Баскетбол. Известно, что в Мексике в 16 в. ацтеки играли в олламалитцли – старались попасть массивным каучуковым мячом в высоко расположенное каменное кольцо. Часть изобретения современного баскетбола принадлежит уроженцу Канады доктору Джеймсу Нэйсмиту, преподавателю колледжа в Спрингфилде.  Многие преподаватели колледжей США были не довольны большой популярностью среди студентов американским футболом из-за его грубости, игры в которой заканчивались иногда летальными исходами спортсменов. Нейсмита попросили придумать подвижную игру гораздо более безопасную и пригодную для закрытых помещений.  В 1891 г. Нейсмит продемонстрировал своё изобретение коллегам и студентам. Основная идея этой игры состояла в том, чтобы попасть мячом в высоко поднятую горизонтальную мишень. Первый матч по баскетболу состоялся в колледже Спрингфилда перед Рождеством 1891 г.  Для истории развития баскетбола это важная дата.В то время количество игроков на площадке постоянно менялось: то «3 на 3», то«5 на5», то «9 на 9».  В начале 20 века было решено играть в баскетбол «5 на 5». Можно было делать замены. По началу в качестве мешени для игроков служила коробка из под фруктов, из которой надо было доставать мяч. Это вынудило вырезать у неё дно, а вскоре коробки уступили место кольцу с сеткой, прикрепленной к специальному щиту.</vt:lpstr>
      <vt:lpstr>Баскетбол входит в программу Олимпийских игр с 1936 года.  Изобретатель игры Джеймс  Нейсмит был там в качестве гостя.  Регулярные чемпионаты мира по баскетболу среди мужчин проводятся с 1950 года, среди женщин — с 1953 года, а чемпионаты Европы — с 1935 года. </vt:lpstr>
      <vt:lpstr>Правила игры</vt:lpstr>
      <vt:lpstr>Слайд 5</vt:lpstr>
      <vt:lpstr>Основные элементы игры.</vt:lpstr>
      <vt:lpstr> Нарушения. </vt:lpstr>
      <vt:lpstr>Слайд 8</vt:lpstr>
      <vt:lpstr>Что такое –Фол?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Баскетбол.</dc:title>
  <dc:creator>пользователь</dc:creator>
  <cp:lastModifiedBy>Юля</cp:lastModifiedBy>
  <cp:revision>10</cp:revision>
  <dcterms:created xsi:type="dcterms:W3CDTF">2012-03-04T18:24:30Z</dcterms:created>
  <dcterms:modified xsi:type="dcterms:W3CDTF">2013-07-29T19:11:36Z</dcterms:modified>
</cp:coreProperties>
</file>